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72" r:id="rId6"/>
  </p:sldMasterIdLst>
  <p:notesMasterIdLst>
    <p:notesMasterId r:id="rId63"/>
  </p:notesMasterIdLst>
  <p:sldIdLst>
    <p:sldId id="362" r:id="rId7"/>
    <p:sldId id="417" r:id="rId8"/>
    <p:sldId id="418" r:id="rId9"/>
    <p:sldId id="419" r:id="rId10"/>
    <p:sldId id="420" r:id="rId11"/>
    <p:sldId id="445" r:id="rId12"/>
    <p:sldId id="422" r:id="rId13"/>
    <p:sldId id="423" r:id="rId14"/>
    <p:sldId id="424" r:id="rId15"/>
    <p:sldId id="425" r:id="rId16"/>
    <p:sldId id="341" r:id="rId17"/>
    <p:sldId id="426" r:id="rId18"/>
    <p:sldId id="448" r:id="rId19"/>
    <p:sldId id="429" r:id="rId20"/>
    <p:sldId id="430" r:id="rId21"/>
    <p:sldId id="431" r:id="rId22"/>
    <p:sldId id="432" r:id="rId23"/>
    <p:sldId id="385" r:id="rId24"/>
    <p:sldId id="459" r:id="rId25"/>
    <p:sldId id="380" r:id="rId26"/>
    <p:sldId id="364" r:id="rId27"/>
    <p:sldId id="433" r:id="rId28"/>
    <p:sldId id="386" r:id="rId29"/>
    <p:sldId id="367" r:id="rId30"/>
    <p:sldId id="438" r:id="rId31"/>
    <p:sldId id="447" r:id="rId32"/>
    <p:sldId id="437" r:id="rId33"/>
    <p:sldId id="376" r:id="rId34"/>
    <p:sldId id="368" r:id="rId35"/>
    <p:sldId id="370" r:id="rId36"/>
    <p:sldId id="435" r:id="rId37"/>
    <p:sldId id="402" r:id="rId38"/>
    <p:sldId id="440" r:id="rId39"/>
    <p:sldId id="460" r:id="rId40"/>
    <p:sldId id="456" r:id="rId41"/>
    <p:sldId id="392" r:id="rId42"/>
    <p:sldId id="450" r:id="rId43"/>
    <p:sldId id="451" r:id="rId44"/>
    <p:sldId id="393" r:id="rId45"/>
    <p:sldId id="452" r:id="rId46"/>
    <p:sldId id="453" r:id="rId47"/>
    <p:sldId id="455" r:id="rId48"/>
    <p:sldId id="378" r:id="rId49"/>
    <p:sldId id="391" r:id="rId50"/>
    <p:sldId id="406" r:id="rId51"/>
    <p:sldId id="407" r:id="rId52"/>
    <p:sldId id="408" r:id="rId53"/>
    <p:sldId id="333" r:id="rId54"/>
    <p:sldId id="371" r:id="rId55"/>
    <p:sldId id="369" r:id="rId56"/>
    <p:sldId id="403" r:id="rId57"/>
    <p:sldId id="404" r:id="rId58"/>
    <p:sldId id="414" r:id="rId59"/>
    <p:sldId id="415" r:id="rId60"/>
    <p:sldId id="337" r:id="rId61"/>
    <p:sldId id="35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di Grobbelaar" initials="RG" lastIdx="12" clrIdx="0">
    <p:extLst>
      <p:ext uri="{19B8F6BF-5375-455C-9EA6-DF929625EA0E}">
        <p15:presenceInfo xmlns:p15="http://schemas.microsoft.com/office/powerpoint/2012/main" userId="S-1-5-21-2968579835-1629236700-1830831459-1882" providerId="AD"/>
      </p:ext>
    </p:extLst>
  </p:cmAuthor>
  <p:cmAuthor id="2" name="Peter Futter" initials="PF" lastIdx="1" clrIdx="1">
    <p:extLst>
      <p:ext uri="{19B8F6BF-5375-455C-9EA6-DF929625EA0E}">
        <p15:presenceInfo xmlns:p15="http://schemas.microsoft.com/office/powerpoint/2012/main" userId="S::peter.futter@mixtelematics.com::badfa859-dceb-46b1-9593-bd22aa3a69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DA2128"/>
    <a:srgbClr val="3A3A3C"/>
    <a:srgbClr val="5A3F99"/>
    <a:srgbClr val="FEE200"/>
    <a:srgbClr val="60C5BA"/>
    <a:srgbClr val="008FC5"/>
    <a:srgbClr val="213468"/>
    <a:srgbClr val="F36F21"/>
    <a:srgbClr val="4DB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33819-BAD6-2791-7446-F29D4626D168}" v="12" dt="2021-03-19T09:37:32.956"/>
    <p1510:client id="{35AD9DF2-1120-D215-06B6-8CB62C87355C}" v="105" dt="2021-03-17T12:58:52.370"/>
    <p1510:client id="{4C9C2FC6-3C66-B700-A89C-96BA6C5C7D54}" v="802" dt="2021-03-17T10:23:03.185"/>
    <p1510:client id="{557B7A57-CD9D-F780-3827-8499FC147BF9}" v="26" dt="2021-03-18T13:26:06.979"/>
    <p1510:client id="{5C2FBC9F-607F-B000-D763-2EE76C2FBD57}" v="120" dt="2021-04-08T09:36:20.946"/>
    <p1510:client id="{65B3A7B6-0F3C-5335-BA47-B93F847EA369}" v="586" dt="2021-04-08T11:12:34.556"/>
    <p1510:client id="{71E1D76D-D289-817B-DA65-7E459CDCB239}" v="56" dt="2021-05-07T08:32:30.928"/>
    <p1510:client id="{74FDD97B-B3BD-D6F0-2744-E57FD27EBC13}" v="318" dt="2021-03-24T07:54:58.192"/>
    <p1510:client id="{86771CFF-F2FB-8F5E-9BED-C92E48A8F6FB}" v="3" dt="2021-03-16T10:34:49.546"/>
    <p1510:client id="{892D60E6-5EE1-42CC-5125-773F70343FBD}" v="23" dt="2021-04-06T14:21:59.836"/>
    <p1510:client id="{AB94E73E-2722-25A3-F65F-D9FC8345AF1B}" v="502" dt="2021-03-26T08:21:32.963"/>
    <p1510:client id="{B995DAAA-AFCD-4AED-4ACC-2EEF3F606649}" v="2" dt="2021-03-26T08:37:27.997"/>
    <p1510:client id="{C106CBC1-1853-D5FB-F2EE-0E3931226AEB}" v="55" dt="2021-03-19T08:07:52.814"/>
    <p1510:client id="{CA8A296E-3278-D542-811F-9C553CAC9B23}" v="9" dt="2021-04-07T07:24:46.830"/>
    <p1510:client id="{CB464C1D-D166-68B0-AC94-3C278B273ABE}" v="249" dt="2021-03-16T09:52:24.060"/>
    <p1510:client id="{CD05F6BC-86FA-7F09-C2FF-7560787265CB}" v="9" dt="2021-03-17T08:18:09.624"/>
    <p1510:client id="{CDB124AD-BB6E-C501-4C38-EE9349714AB4}" v="25" dt="2021-04-08T13:08:30.882"/>
    <p1510:client id="{D0B0BC5D-6173-4608-FA07-C8801C6B4C78}" v="2" dt="2021-04-07T09:52:24.241"/>
    <p1510:client id="{DB687893-C651-03F8-0330-610D2E7877B3}" v="1" dt="2021-03-18T08:12:11.541"/>
    <p1510:client id="{DE3A862A-B8F2-4E22-81F4-757EDDEF2965}" v="226" dt="2021-03-16T11:28:48.412"/>
    <p1510:client id="{F91A23E1-7E1D-3CEA-EA47-503A0CAC41BC}" v="209" dt="2021-04-06T08:24:39.465"/>
    <p1510:client id="{FA500978-ED5F-E9F1-26FA-876A6B784BD6}" v="71" dt="2021-03-30T11:20:29.441"/>
    <p1510:client id="{FD78E18C-190A-6221-6711-E7749A4B147B}" v="2" dt="2021-03-16T11:26:37.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1846F-8B80-DC40-BCA6-B1BF93875510}" type="datetimeFigureOut">
              <a:rPr lang="en-US" smtClean="0"/>
              <a:t>5/28/2021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690DD-E205-7842-80AB-4CF3C287AD1F}" type="slidenum">
              <a:rPr lang="en-US" smtClean="0"/>
              <a:t>‹#›</a:t>
            </a:fld>
            <a:endParaRPr lang="en-US"/>
          </a:p>
        </p:txBody>
      </p:sp>
    </p:spTree>
    <p:extLst>
      <p:ext uri="{BB962C8B-B14F-4D97-AF65-F5344CB8AC3E}">
        <p14:creationId xmlns:p14="http://schemas.microsoft.com/office/powerpoint/2010/main" val="1108082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ZA"/>
              <a:t>Video has become a foundation feature of telematics/fleet management solutions</a:t>
            </a:r>
          </a:p>
          <a:p>
            <a:pPr marL="285750" indent="-285750">
              <a:buFont typeface="Arial" panose="020B0604020202020204" pitchFamily="34" charset="0"/>
              <a:buChar char="•"/>
            </a:pPr>
            <a:r>
              <a:rPr lang="en-ZA"/>
              <a:t>Its introduction and diffusion is analogous to GPS positioning in the early days of telematics</a:t>
            </a:r>
          </a:p>
          <a:p>
            <a:pPr marL="285750" indent="-285750">
              <a:buFont typeface="Arial" panose="020B0604020202020204" pitchFamily="34" charset="0"/>
              <a:buChar char="•"/>
            </a:pPr>
            <a:r>
              <a:rPr lang="en-ZA"/>
              <a:t>Numerous traditional competitors have video-based offerings</a:t>
            </a:r>
          </a:p>
          <a:p>
            <a:pPr marL="285750" indent="-285750">
              <a:buFont typeface="Arial" panose="020B0604020202020204" pitchFamily="34" charset="0"/>
              <a:buChar char="•"/>
            </a:pPr>
            <a:r>
              <a:rPr lang="en-ZA"/>
              <a:t>New market entrants use video as the core of their offering</a:t>
            </a:r>
          </a:p>
          <a:p>
            <a:pPr marL="285750" indent="-285750">
              <a:buFont typeface="Arial" panose="020B0604020202020204" pitchFamily="34" charset="0"/>
              <a:buChar char="•"/>
            </a:pPr>
            <a:r>
              <a:rPr lang="en-ZA"/>
              <a:t>OEM’s are starting to embed video capabilities into their products, starting with ADAS features</a:t>
            </a:r>
          </a:p>
          <a:p>
            <a:pPr marL="285750" indent="-285750">
              <a:buFont typeface="Arial" panose="020B0604020202020204" pitchFamily="34" charset="0"/>
              <a:buChar char="•"/>
            </a:pPr>
            <a:r>
              <a:rPr lang="en-ZA"/>
              <a:t>Regulation is also starting to drive diffusion of video-based solutions e.g. London</a:t>
            </a:r>
          </a:p>
          <a:p>
            <a:pPr marL="285750" indent="-285750">
              <a:buFont typeface="Arial" panose="020B0604020202020204" pitchFamily="34" charset="0"/>
              <a:buChar char="•"/>
            </a:pPr>
            <a:r>
              <a:rPr lang="en-ZA"/>
              <a:t>Focal areas include;</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Driver monitoring and in-vehicle alerts e.g. distracted driving, fatigue</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Driver performance and coaching</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Live streaming</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Accident reconstruction and automated insurance claim handling</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After-market ADAS – forward collision warning, lane departure </a:t>
            </a:r>
            <a:r>
              <a:rPr lang="en-ZA" sz="1600" b="0" err="1">
                <a:latin typeface="Arial" panose="020B0604020202020204" pitchFamily="34" charset="0"/>
                <a:cs typeface="Arial" panose="020B0604020202020204" pitchFamily="34" charset="0"/>
              </a:rPr>
              <a:t>etc</a:t>
            </a:r>
            <a:r>
              <a:rPr lang="en-ZA" sz="1600" b="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3DD690DD-E205-7842-80AB-4CF3C287AD1F}" type="slidenum">
              <a:rPr lang="en-US" smtClean="0"/>
              <a:t>2</a:t>
            </a:fld>
            <a:endParaRPr lang="en-US"/>
          </a:p>
        </p:txBody>
      </p:sp>
    </p:spTree>
    <p:extLst>
      <p:ext uri="{BB962C8B-B14F-4D97-AF65-F5344CB8AC3E}">
        <p14:creationId xmlns:p14="http://schemas.microsoft.com/office/powerpoint/2010/main" val="213290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b="0">
                <a:solidFill>
                  <a:schemeClr val="bg2">
                    <a:lumMod val="25000"/>
                  </a:schemeClr>
                </a:solidFill>
              </a:rPr>
              <a:t>Video adoption drives data growth</a:t>
            </a:r>
          </a:p>
          <a:p>
            <a:pPr marL="285750" indent="-285750">
              <a:buFont typeface="Arial" panose="020B0604020202020204" pitchFamily="34" charset="0"/>
              <a:buChar char="•"/>
            </a:pPr>
            <a:r>
              <a:rPr lang="en-US"/>
              <a:t>This will also see the emergence of other market participants to compete with Telematics Service Providers</a:t>
            </a:r>
          </a:p>
          <a:p>
            <a:pPr marL="285750" indent="-285750">
              <a:buFont typeface="Arial" panose="020B0604020202020204" pitchFamily="34" charset="0"/>
              <a:buChar char="•"/>
            </a:pPr>
            <a:r>
              <a:rPr lang="en-US"/>
              <a:t>Video data is being used to support the development of AI-based autonomous vehicles</a:t>
            </a:r>
            <a:endParaRPr lang="en-ZA"/>
          </a:p>
          <a:p>
            <a:pPr marL="285750" indent="-285750">
              <a:buFont typeface="Arial" panose="020B0604020202020204" pitchFamily="34" charset="0"/>
              <a:buChar char="•"/>
            </a:pPr>
            <a:r>
              <a:rPr lang="en-ZA"/>
              <a:t>Transition from “video focused on people” to “machine vision” applications</a:t>
            </a:r>
          </a:p>
          <a:p>
            <a:pPr marL="0" indent="0">
              <a:buFont typeface="Arial" panose="020B0604020202020204" pitchFamily="34" charset="0"/>
              <a:buNone/>
            </a:pPr>
            <a:endParaRPr lang="en-ZA"/>
          </a:p>
          <a:p>
            <a:pPr marL="285750" indent="-285750">
              <a:buFont typeface="Arial" panose="020B0604020202020204" pitchFamily="34" charset="0"/>
              <a:buChar char="•"/>
            </a:pPr>
            <a:r>
              <a:rPr lang="en-ZA"/>
              <a:t>Sensing of the external environment raising situational awareness and providing further new insights</a:t>
            </a:r>
          </a:p>
        </p:txBody>
      </p:sp>
      <p:sp>
        <p:nvSpPr>
          <p:cNvPr id="4" name="Slide Number Placeholder 3"/>
          <p:cNvSpPr>
            <a:spLocks noGrp="1"/>
          </p:cNvSpPr>
          <p:nvPr>
            <p:ph type="sldNum" sz="quarter" idx="10"/>
          </p:nvPr>
        </p:nvSpPr>
        <p:spPr/>
        <p:txBody>
          <a:bodyPr/>
          <a:lstStyle/>
          <a:p>
            <a:fld id="{3DD690DD-E205-7842-80AB-4CF3C287AD1F}" type="slidenum">
              <a:rPr lang="en-US" smtClean="0"/>
              <a:t>3</a:t>
            </a:fld>
            <a:endParaRPr lang="en-US"/>
          </a:p>
        </p:txBody>
      </p:sp>
    </p:spTree>
    <p:extLst>
      <p:ext uri="{BB962C8B-B14F-4D97-AF65-F5344CB8AC3E}">
        <p14:creationId xmlns:p14="http://schemas.microsoft.com/office/powerpoint/2010/main" val="409828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Fleet Managers</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Reduce risky driving behaviour</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Improve operational efficiency - reduce downtime associated with risky driving behaviour and incidents</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Reduce incident-related costs - lost productivity and vehicle-related</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Improve effectiveness/efficiency of driver coaching efforts from driver managers</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Improve effectiveness and efficiency of incident investigation</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Reduce incident-related liability</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Lower risk-related insurance overheads</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Improve driver retention through visible investment in driver-focused duty-of-care technologies</a:t>
            </a:r>
          </a:p>
        </p:txBody>
      </p:sp>
      <p:sp>
        <p:nvSpPr>
          <p:cNvPr id="4" name="Slide Number Placeholder 3"/>
          <p:cNvSpPr>
            <a:spLocks noGrp="1"/>
          </p:cNvSpPr>
          <p:nvPr>
            <p:ph type="sldNum" sz="quarter" idx="10"/>
          </p:nvPr>
        </p:nvSpPr>
        <p:spPr/>
        <p:txBody>
          <a:bodyPr/>
          <a:lstStyle/>
          <a:p>
            <a:fld id="{3DD690DD-E205-7842-80AB-4CF3C287AD1F}" type="slidenum">
              <a:rPr lang="en-US" smtClean="0"/>
              <a:t>4</a:t>
            </a:fld>
            <a:endParaRPr lang="en-US"/>
          </a:p>
        </p:txBody>
      </p:sp>
    </p:spTree>
    <p:extLst>
      <p:ext uri="{BB962C8B-B14F-4D97-AF65-F5344CB8AC3E}">
        <p14:creationId xmlns:p14="http://schemas.microsoft.com/office/powerpoint/2010/main" val="239966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Drivers</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More contextual information related to driving performance</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Feel engaged in the performance coaching process</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Become a better driver</a:t>
            </a:r>
          </a:p>
          <a:p>
            <a:pPr marL="742950" lvl="1" indent="-285750">
              <a:buFont typeface="Arial" panose="020B0604020202020204" pitchFamily="34" charset="0"/>
              <a:buChar char="•"/>
            </a:pPr>
            <a:r>
              <a:rPr lang="en-ZA" sz="1600" b="0">
                <a:latin typeface="Arial" panose="020B0604020202020204" pitchFamily="34" charset="0"/>
                <a:cs typeface="Arial" panose="020B0604020202020204" pitchFamily="34" charset="0"/>
              </a:rPr>
              <a:t>Feel supported by company when it comes to blame for incidents</a:t>
            </a:r>
          </a:p>
        </p:txBody>
      </p:sp>
      <p:sp>
        <p:nvSpPr>
          <p:cNvPr id="4" name="Slide Number Placeholder 3"/>
          <p:cNvSpPr>
            <a:spLocks noGrp="1"/>
          </p:cNvSpPr>
          <p:nvPr>
            <p:ph type="sldNum" sz="quarter" idx="10"/>
          </p:nvPr>
        </p:nvSpPr>
        <p:spPr/>
        <p:txBody>
          <a:bodyPr/>
          <a:lstStyle/>
          <a:p>
            <a:fld id="{3DD690DD-E205-7842-80AB-4CF3C287AD1F}" type="slidenum">
              <a:rPr lang="en-US" smtClean="0"/>
              <a:t>5</a:t>
            </a:fld>
            <a:endParaRPr lang="en-US"/>
          </a:p>
        </p:txBody>
      </p:sp>
    </p:spTree>
    <p:extLst>
      <p:ext uri="{BB962C8B-B14F-4D97-AF65-F5344CB8AC3E}">
        <p14:creationId xmlns:p14="http://schemas.microsoft.com/office/powerpoint/2010/main" val="270849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3DD690DD-E205-7842-80AB-4CF3C287AD1F}" type="slidenum">
              <a:rPr lang="en-US" smtClean="0"/>
              <a:t>8</a:t>
            </a:fld>
            <a:endParaRPr lang="en-US"/>
          </a:p>
        </p:txBody>
      </p:sp>
    </p:spTree>
    <p:extLst>
      <p:ext uri="{BB962C8B-B14F-4D97-AF65-F5344CB8AC3E}">
        <p14:creationId xmlns:p14="http://schemas.microsoft.com/office/powerpoint/2010/main" val="379839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3DD690DD-E205-7842-80AB-4CF3C287AD1F}" type="slidenum">
              <a:rPr lang="en-US" smtClean="0"/>
              <a:t>13</a:t>
            </a:fld>
            <a:endParaRPr lang="en-US"/>
          </a:p>
        </p:txBody>
      </p:sp>
    </p:spTree>
    <p:extLst>
      <p:ext uri="{BB962C8B-B14F-4D97-AF65-F5344CB8AC3E}">
        <p14:creationId xmlns:p14="http://schemas.microsoft.com/office/powerpoint/2010/main" val="280560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3DD690DD-E205-7842-80AB-4CF3C287AD1F}" type="slidenum">
              <a:rPr lang="en-US" smtClean="0"/>
              <a:t>19</a:t>
            </a:fld>
            <a:endParaRPr lang="en-US"/>
          </a:p>
        </p:txBody>
      </p:sp>
    </p:spTree>
    <p:extLst>
      <p:ext uri="{BB962C8B-B14F-4D97-AF65-F5344CB8AC3E}">
        <p14:creationId xmlns:p14="http://schemas.microsoft.com/office/powerpoint/2010/main" val="303121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3DD690DD-E205-7842-80AB-4CF3C287AD1F}" type="slidenum">
              <a:rPr lang="en-US" smtClean="0"/>
              <a:t>22</a:t>
            </a:fld>
            <a:endParaRPr lang="en-US"/>
          </a:p>
        </p:txBody>
      </p:sp>
    </p:spTree>
    <p:extLst>
      <p:ext uri="{BB962C8B-B14F-4D97-AF65-F5344CB8AC3E}">
        <p14:creationId xmlns:p14="http://schemas.microsoft.com/office/powerpoint/2010/main" val="95094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1">
    <p:spTree>
      <p:nvGrpSpPr>
        <p:cNvPr id="1" name=""/>
        <p:cNvGrpSpPr/>
        <p:nvPr/>
      </p:nvGrpSpPr>
      <p:grpSpPr>
        <a:xfrm>
          <a:off x="0" y="0"/>
          <a:ext cx="0" cy="0"/>
          <a:chOff x="0" y="0"/>
          <a:chExt cx="0" cy="0"/>
        </a:xfrm>
      </p:grpSpPr>
      <p:pic>
        <p:nvPicPr>
          <p:cNvPr id="13" name="Picture 12" descr="A close up of a door&#10;&#10;Description automatically generated">
            <a:extLst>
              <a:ext uri="{FF2B5EF4-FFF2-40B4-BE49-F238E27FC236}">
                <a16:creationId xmlns:a16="http://schemas.microsoft.com/office/drawing/2014/main" id="{50604BAD-3462-4BC1-9723-FAEED2D061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3048000" y="0"/>
            <a:ext cx="9144000" cy="6851904"/>
          </a:xfrm>
          <a:prstGeom prst="rect">
            <a:avLst/>
          </a:prstGeom>
        </p:spPr>
      </p:pic>
      <p:pic>
        <p:nvPicPr>
          <p:cNvPr id="17" name="Picture 16" descr="A close up of a sign&#10;&#10;Description automatically generated">
            <a:extLst>
              <a:ext uri="{FF2B5EF4-FFF2-40B4-BE49-F238E27FC236}">
                <a16:creationId xmlns:a16="http://schemas.microsoft.com/office/drawing/2014/main" id="{8400CD95-AE53-4EC8-BCFE-935021E4DA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Text Placeholder 14">
            <a:extLst>
              <a:ext uri="{FF2B5EF4-FFF2-40B4-BE49-F238E27FC236}">
                <a16:creationId xmlns:a16="http://schemas.microsoft.com/office/drawing/2014/main" id="{63124F75-CD36-488D-A24F-F9C3ACD43315}"/>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9" name="Text Placeholder 14">
            <a:extLst>
              <a:ext uri="{FF2B5EF4-FFF2-40B4-BE49-F238E27FC236}">
                <a16:creationId xmlns:a16="http://schemas.microsoft.com/office/drawing/2014/main" id="{E498743A-8791-46A6-A58A-51F2032C8E06}"/>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3642649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Front p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01E4CA-FA8A-E047-963C-7187C0F377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001" y="0"/>
            <a:ext cx="9144000"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BA35E57E-DBCC-4562-BC5F-8299D15D85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4">
            <a:extLst>
              <a:ext uri="{FF2B5EF4-FFF2-40B4-BE49-F238E27FC236}">
                <a16:creationId xmlns:a16="http://schemas.microsoft.com/office/drawing/2014/main" id="{22218FA9-3EAA-478A-AE52-26B41A3AF804}"/>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47223215-E5E8-4A01-A542-A6A7E270B1D7}"/>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214062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Front pag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A61F7-62D8-D347-8BF3-E682BDD92D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0" y="0"/>
            <a:ext cx="9150368"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311218AD-EE9E-4DB6-8B57-1C247563FD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E96A5437-93FA-42A8-BB48-7752A04373BC}"/>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6" name="Text Placeholder 14">
            <a:extLst>
              <a:ext uri="{FF2B5EF4-FFF2-40B4-BE49-F238E27FC236}">
                <a16:creationId xmlns:a16="http://schemas.microsoft.com/office/drawing/2014/main" id="{6487F04B-8557-4CA1-9A79-AAA13E66A22C}"/>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1296215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Front pag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8AF08-2229-E746-9C6D-529FF84BD4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07720" y="0"/>
            <a:ext cx="8384280"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B31E37D-548A-4A6D-A42E-0DE078DFCD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4">
            <a:extLst>
              <a:ext uri="{FF2B5EF4-FFF2-40B4-BE49-F238E27FC236}">
                <a16:creationId xmlns:a16="http://schemas.microsoft.com/office/drawing/2014/main" id="{858246AE-6478-416E-83F7-C106E5CEDBF4}"/>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2171D1FE-720E-4477-9923-2D2515942AC5}"/>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3837477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Front pag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14220-1D5F-B648-8E1B-48C707A04B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95953" y="-3048"/>
            <a:ext cx="10296047"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DC5EB407-278B-4CDC-AF6F-9DCE223EC4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048"/>
            <a:ext cx="12192000" cy="6858000"/>
          </a:xfrm>
          <a:prstGeom prst="rect">
            <a:avLst/>
          </a:prstGeom>
        </p:spPr>
      </p:pic>
      <p:sp>
        <p:nvSpPr>
          <p:cNvPr id="13" name="Text Placeholder 14">
            <a:extLst>
              <a:ext uri="{FF2B5EF4-FFF2-40B4-BE49-F238E27FC236}">
                <a16:creationId xmlns:a16="http://schemas.microsoft.com/office/drawing/2014/main" id="{321D8BD0-DB40-4C83-BA47-96E1D0D6BE41}"/>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A854E5F0-AC0A-49FA-9082-4EA57668941D}"/>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752285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Front pag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C658C-16EE-E042-B6EC-45396E8AAC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41555" y="0"/>
            <a:ext cx="7550445"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BA798C84-0F0E-4814-8378-53328EFF40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4">
            <a:extLst>
              <a:ext uri="{FF2B5EF4-FFF2-40B4-BE49-F238E27FC236}">
                <a16:creationId xmlns:a16="http://schemas.microsoft.com/office/drawing/2014/main" id="{A0367F2B-B472-4678-9C01-12F0F41ED017}"/>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C604B629-869F-418C-B44F-54DB13E2B302}"/>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3135101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Front pag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63964-5045-B046-B80D-208844A841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36235" y="0"/>
            <a:ext cx="8155765"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8947109B-B305-49F7-B333-12983DDEDD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4">
            <a:extLst>
              <a:ext uri="{FF2B5EF4-FFF2-40B4-BE49-F238E27FC236}">
                <a16:creationId xmlns:a16="http://schemas.microsoft.com/office/drawing/2014/main" id="{1C2EC55D-5496-4AD8-9E63-F3C33B689447}"/>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A2C9764D-7C72-4847-8389-534929855172}"/>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157059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yout 1_Ins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B43C990-83B6-47EF-94D9-1415FDF5A6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10" name="Text Placeholder 14">
            <a:extLst>
              <a:ext uri="{FF2B5EF4-FFF2-40B4-BE49-F238E27FC236}">
                <a16:creationId xmlns:a16="http://schemas.microsoft.com/office/drawing/2014/main" id="{48B53A7A-623C-1D4E-BAF1-160A1A60A4AF}"/>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1" name="Content Placeholder 2">
            <a:extLst>
              <a:ext uri="{FF2B5EF4-FFF2-40B4-BE49-F238E27FC236}">
                <a16:creationId xmlns:a16="http://schemas.microsoft.com/office/drawing/2014/main" id="{8255228A-8EFA-984E-A821-DD9DA48372A7}"/>
              </a:ext>
            </a:extLst>
          </p:cNvPr>
          <p:cNvSpPr>
            <a:spLocks noGrp="1"/>
          </p:cNvSpPr>
          <p:nvPr>
            <p:ph sz="quarter" idx="11"/>
          </p:nvPr>
        </p:nvSpPr>
        <p:spPr>
          <a:xfrm>
            <a:off x="254667" y="1516838"/>
            <a:ext cx="11653081" cy="4421626"/>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1812D07-F527-1C47-9C75-789890AEB456}"/>
              </a:ext>
            </a:extLst>
          </p:cNvPr>
          <p:cNvSpPr>
            <a:spLocks noGrp="1"/>
          </p:cNvSpPr>
          <p:nvPr>
            <p:ph type="sldNum" sz="quarter" idx="14"/>
          </p:nvPr>
        </p:nvSpPr>
        <p:spPr>
          <a:xfrm>
            <a:off x="256552" y="6415017"/>
            <a:ext cx="2743200" cy="365125"/>
          </a:xfrm>
        </p:spPr>
        <p:txBody>
          <a:bodyPr/>
          <a:lstStyle>
            <a:lvl1pPr algn="l">
              <a:defRPr/>
            </a:lvl1pPr>
          </a:lstStyle>
          <a:p>
            <a:fld id="{D877E8CB-321D-4868-A0FA-C2A676D23869}" type="slidenum">
              <a:rPr lang="en-ZA" smtClean="0"/>
              <a:pPr/>
              <a:t>‹#›</a:t>
            </a:fld>
            <a:endParaRPr lang="en-ZA"/>
          </a:p>
        </p:txBody>
      </p:sp>
    </p:spTree>
    <p:extLst>
      <p:ext uri="{BB962C8B-B14F-4D97-AF65-F5344CB8AC3E}">
        <p14:creationId xmlns:p14="http://schemas.microsoft.com/office/powerpoint/2010/main" val="1551074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2_Ins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12DAB31-3C7E-4C2A-A2E9-8B339B1046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48800" y="0"/>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8" name="Text Placeholder 14">
            <a:extLst>
              <a:ext uri="{FF2B5EF4-FFF2-40B4-BE49-F238E27FC236}">
                <a16:creationId xmlns:a16="http://schemas.microsoft.com/office/drawing/2014/main" id="{30D266DF-D0B6-4346-A7AF-479E236BD744}"/>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7" name="Content Placeholder 2">
            <a:extLst>
              <a:ext uri="{FF2B5EF4-FFF2-40B4-BE49-F238E27FC236}">
                <a16:creationId xmlns:a16="http://schemas.microsoft.com/office/drawing/2014/main" id="{98590EE3-A26C-4C00-B685-F24898005D1B}"/>
              </a:ext>
            </a:extLst>
          </p:cNvPr>
          <p:cNvSpPr>
            <a:spLocks noGrp="1"/>
          </p:cNvSpPr>
          <p:nvPr>
            <p:ph sz="quarter" idx="11"/>
          </p:nvPr>
        </p:nvSpPr>
        <p:spPr>
          <a:xfrm>
            <a:off x="254667" y="1516838"/>
            <a:ext cx="11653081" cy="5027800"/>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136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ayout 4_Insid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A5096F99-2769-49DD-984A-E456F0FA6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57" y="0"/>
            <a:ext cx="12187486"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22479" y="12032"/>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7" name="Content Placeholder 2">
            <a:extLst>
              <a:ext uri="{FF2B5EF4-FFF2-40B4-BE49-F238E27FC236}">
                <a16:creationId xmlns:a16="http://schemas.microsoft.com/office/drawing/2014/main" id="{98590EE3-A26C-4C00-B685-F24898005D1B}"/>
              </a:ext>
            </a:extLst>
          </p:cNvPr>
          <p:cNvSpPr>
            <a:spLocks noGrp="1"/>
          </p:cNvSpPr>
          <p:nvPr>
            <p:ph sz="quarter" idx="11"/>
          </p:nvPr>
        </p:nvSpPr>
        <p:spPr>
          <a:xfrm>
            <a:off x="240632" y="1624144"/>
            <a:ext cx="11718758" cy="5003762"/>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2037992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Slide Divider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1C4A3-5A56-6549-8FA2-1F209AEBD4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E679F4B-0BB0-48BB-9865-D376938D70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D2EC84F8-3E35-45E0-8AC5-F5AB4E6FA2E6}"/>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EAC31774-9294-4040-B2C3-CC3034BD6861}"/>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304187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page 2">
    <p:spTree>
      <p:nvGrpSpPr>
        <p:cNvPr id="1" name=""/>
        <p:cNvGrpSpPr/>
        <p:nvPr/>
      </p:nvGrpSpPr>
      <p:grpSpPr>
        <a:xfrm>
          <a:off x="0" y="0"/>
          <a:ext cx="0" cy="0"/>
          <a:chOff x="0" y="0"/>
          <a:chExt cx="0" cy="0"/>
        </a:xfrm>
      </p:grpSpPr>
      <p:pic>
        <p:nvPicPr>
          <p:cNvPr id="3" name="Picture 2" descr="A close up of a road&#10;&#10;Description automatically generated">
            <a:extLst>
              <a:ext uri="{FF2B5EF4-FFF2-40B4-BE49-F238E27FC236}">
                <a16:creationId xmlns:a16="http://schemas.microsoft.com/office/drawing/2014/main" id="{21442D2F-7EFC-47B4-92AE-B8C3F11C69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2859" y="0"/>
            <a:ext cx="10319141" cy="6858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86420FD3-6B03-4F41-8A97-6709DB7387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14">
            <a:extLst>
              <a:ext uri="{FF2B5EF4-FFF2-40B4-BE49-F238E27FC236}">
                <a16:creationId xmlns:a16="http://schemas.microsoft.com/office/drawing/2014/main" id="{C1268E8D-4216-4F9E-B70F-1E58AD612EB6}"/>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3" name="Text Placeholder 14">
            <a:extLst>
              <a:ext uri="{FF2B5EF4-FFF2-40B4-BE49-F238E27FC236}">
                <a16:creationId xmlns:a16="http://schemas.microsoft.com/office/drawing/2014/main" id="{108D340B-8D6F-4A23-9260-A5CF248C2E45}"/>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2329149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Divider 1">
    <p:spTree>
      <p:nvGrpSpPr>
        <p:cNvPr id="1" name=""/>
        <p:cNvGrpSpPr/>
        <p:nvPr/>
      </p:nvGrpSpPr>
      <p:grpSpPr>
        <a:xfrm>
          <a:off x="0" y="0"/>
          <a:ext cx="0" cy="0"/>
          <a:chOff x="0" y="0"/>
          <a:chExt cx="0" cy="0"/>
        </a:xfrm>
      </p:grpSpPr>
      <p:pic>
        <p:nvPicPr>
          <p:cNvPr id="10" name="Picture 9" descr="A picture containing scene, track, road, train&#10;&#10;Description automatically generated">
            <a:extLst>
              <a:ext uri="{FF2B5EF4-FFF2-40B4-BE49-F238E27FC236}">
                <a16:creationId xmlns:a16="http://schemas.microsoft.com/office/drawing/2014/main" id="{7AAFDDFB-E1D1-4628-A23F-61801EC6E5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827F5DF8-A045-4FEA-B8D7-B217B288AE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4">
            <a:extLst>
              <a:ext uri="{FF2B5EF4-FFF2-40B4-BE49-F238E27FC236}">
                <a16:creationId xmlns:a16="http://schemas.microsoft.com/office/drawing/2014/main" id="{D699DA6A-6FA0-4091-B550-F05F38390703}"/>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2" name="Text Placeholder 14">
            <a:extLst>
              <a:ext uri="{FF2B5EF4-FFF2-40B4-BE49-F238E27FC236}">
                <a16:creationId xmlns:a16="http://schemas.microsoft.com/office/drawing/2014/main" id="{2AF15B1F-D7A1-4043-99CA-330DAE280CB0}"/>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2243664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pic>
        <p:nvPicPr>
          <p:cNvPr id="3" name="Picture 2" descr="A close up of a road&#10;&#10;Description automatically generated">
            <a:extLst>
              <a:ext uri="{FF2B5EF4-FFF2-40B4-BE49-F238E27FC236}">
                <a16:creationId xmlns:a16="http://schemas.microsoft.com/office/drawing/2014/main" id="{15821B99-7CD4-44FE-BE2E-3055CB00C7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44737AA7-EC70-4658-A1DF-E08DE9B5AA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215C57C0-DBF3-4ECF-A5EC-36AE0762A309}"/>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2A1CEA74-27A4-48BC-AC2A-A88ED8436C80}"/>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1298997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Divider 3">
    <p:spTree>
      <p:nvGrpSpPr>
        <p:cNvPr id="1" name=""/>
        <p:cNvGrpSpPr/>
        <p:nvPr/>
      </p:nvGrpSpPr>
      <p:grpSpPr>
        <a:xfrm>
          <a:off x="0" y="0"/>
          <a:ext cx="0" cy="0"/>
          <a:chOff x="0" y="0"/>
          <a:chExt cx="0" cy="0"/>
        </a:xfrm>
      </p:grpSpPr>
      <p:pic>
        <p:nvPicPr>
          <p:cNvPr id="3" name="Picture 2" descr="A train traveling down a dirt road&#10;&#10;Description automatically generated">
            <a:extLst>
              <a:ext uri="{FF2B5EF4-FFF2-40B4-BE49-F238E27FC236}">
                <a16:creationId xmlns:a16="http://schemas.microsoft.com/office/drawing/2014/main" id="{689F7C8C-AD17-4E5F-9976-4C10BEEBB2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CF454C7B-A1BB-4730-AB21-5883C068CF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3C1C4511-97C7-4C8E-AC22-98308A1D0AA8}"/>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8A5991A1-3F22-460E-948E-5EB6C5834341}"/>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2354244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Divider 4">
    <p:spTree>
      <p:nvGrpSpPr>
        <p:cNvPr id="1" name=""/>
        <p:cNvGrpSpPr/>
        <p:nvPr/>
      </p:nvGrpSpPr>
      <p:grpSpPr>
        <a:xfrm>
          <a:off x="0" y="0"/>
          <a:ext cx="0" cy="0"/>
          <a:chOff x="0" y="0"/>
          <a:chExt cx="0" cy="0"/>
        </a:xfrm>
      </p:grpSpPr>
      <p:pic>
        <p:nvPicPr>
          <p:cNvPr id="3" name="Picture 2" descr="A picture containing animal, grass, green, street&#10;&#10;Description automatically generated">
            <a:extLst>
              <a:ext uri="{FF2B5EF4-FFF2-40B4-BE49-F238E27FC236}">
                <a16:creationId xmlns:a16="http://schemas.microsoft.com/office/drawing/2014/main" id="{EAFD74CD-8179-4F41-BFAC-4E6653FB4D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950" y="0"/>
            <a:ext cx="12198950" cy="685409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5D6A23F6-3B3B-433B-B24E-AA9C0AEEF5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0268FF20-5F14-4B67-8632-A60539DE1CED}"/>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06FE7F73-E40A-4052-B688-B5053181B6E2}"/>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3680129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Divider 5">
    <p:spTree>
      <p:nvGrpSpPr>
        <p:cNvPr id="1" name=""/>
        <p:cNvGrpSpPr/>
        <p:nvPr/>
      </p:nvGrpSpPr>
      <p:grpSpPr>
        <a:xfrm>
          <a:off x="0" y="0"/>
          <a:ext cx="0" cy="0"/>
          <a:chOff x="0" y="0"/>
          <a:chExt cx="0" cy="0"/>
        </a:xfrm>
      </p:grpSpPr>
      <p:pic>
        <p:nvPicPr>
          <p:cNvPr id="4" name="Picture 3" descr="A road with a sunset in the background&#10;&#10;Description automatically generated">
            <a:extLst>
              <a:ext uri="{FF2B5EF4-FFF2-40B4-BE49-F238E27FC236}">
                <a16:creationId xmlns:a16="http://schemas.microsoft.com/office/drawing/2014/main" id="{C455D9BC-177B-4D0C-B44D-B1DB62D9FE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DA1445BC-CAE7-4815-B876-391237978B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D7999912-577A-4DE1-95E6-A5865812450D}"/>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989A92BF-40AA-44F9-9E88-3599BE8FF2F5}"/>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3687876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Divider 6">
    <p:spTree>
      <p:nvGrpSpPr>
        <p:cNvPr id="1" name=""/>
        <p:cNvGrpSpPr/>
        <p:nvPr/>
      </p:nvGrpSpPr>
      <p:grpSpPr>
        <a:xfrm>
          <a:off x="0" y="0"/>
          <a:ext cx="0" cy="0"/>
          <a:chOff x="0" y="0"/>
          <a:chExt cx="0" cy="0"/>
        </a:xfrm>
      </p:grpSpPr>
      <p:pic>
        <p:nvPicPr>
          <p:cNvPr id="3" name="Picture 2" descr="A picture containing scene, road, outdoor, train&#10;&#10;Description automatically generated">
            <a:extLst>
              <a:ext uri="{FF2B5EF4-FFF2-40B4-BE49-F238E27FC236}">
                <a16:creationId xmlns:a16="http://schemas.microsoft.com/office/drawing/2014/main" id="{05560B9E-8066-46FD-9215-AD9584684DD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6A1D3AB3-0F51-46C5-A21F-A124DF8AF9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4DE176F6-7C47-49E4-87FC-DAE00DB0D6D0}"/>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54244A89-777A-4DE7-BC7B-A3AEE606ADFA}"/>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2711308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lide Divider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53922-8188-6348-93E1-1720728EDFC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1" y="0"/>
            <a:ext cx="12192000" cy="6717374"/>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98EE1F6-22F0-402D-8FA1-2B01FD79E6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F13B0448-FEFA-4E06-868B-77E0C1333609}"/>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2E102AA5-977E-41C8-A5F7-97D4FE2274FA}"/>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165179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lide Divider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DFC5D-419D-6E46-99D3-6FD540FA2F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58DF37F3-B9CF-4AFD-8F80-F9B86A1C19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03859FF5-4E71-4D54-9077-9497EFD2117D}"/>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97743E8A-0C8E-4BF7-8310-D17FE00C5F84}"/>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3893614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lide Divider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5B099-4FE9-524B-85F0-DDDF00A6FF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28C4D848-27A0-472F-8E46-82B442DDD2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038DCA8F-FD5D-4F9E-BE47-26E1CF3715DB}"/>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7017A779-B852-41CC-ABCC-56ECE9B2DE0C}"/>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2072741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lide Divider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536D4-4329-2043-B755-3BE5B076B0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88766B7-D5EA-4FD2-9BD3-44816B07B3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4">
            <a:extLst>
              <a:ext uri="{FF2B5EF4-FFF2-40B4-BE49-F238E27FC236}">
                <a16:creationId xmlns:a16="http://schemas.microsoft.com/office/drawing/2014/main" id="{D699DA6A-6FA0-4091-B550-F05F38390703}"/>
              </a:ext>
            </a:extLst>
          </p:cNvPr>
          <p:cNvSpPr>
            <a:spLocks noGrp="1"/>
          </p:cNvSpPr>
          <p:nvPr>
            <p:ph type="body" sz="quarter" idx="10" hasCustomPrompt="1"/>
          </p:nvPr>
        </p:nvSpPr>
        <p:spPr>
          <a:xfrm>
            <a:off x="4990192" y="4035551"/>
            <a:ext cx="6505121" cy="427592"/>
          </a:xfrm>
        </p:spPr>
        <p:txBody>
          <a:bodyPr>
            <a:noAutofit/>
          </a:bodyPr>
          <a:lstStyle>
            <a:lvl1pPr marL="0" indent="0" algn="ctr">
              <a:buNone/>
              <a:defRPr sz="3000" b="1">
                <a:solidFill>
                  <a:schemeClr val="bg1"/>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30pt</a:t>
            </a:r>
            <a:endParaRPr lang="en-ZA"/>
          </a:p>
        </p:txBody>
      </p:sp>
      <p:sp>
        <p:nvSpPr>
          <p:cNvPr id="12" name="Text Placeholder 14">
            <a:extLst>
              <a:ext uri="{FF2B5EF4-FFF2-40B4-BE49-F238E27FC236}">
                <a16:creationId xmlns:a16="http://schemas.microsoft.com/office/drawing/2014/main" id="{2AF15B1F-D7A1-4043-99CA-330DAE280CB0}"/>
              </a:ext>
            </a:extLst>
          </p:cNvPr>
          <p:cNvSpPr>
            <a:spLocks noGrp="1"/>
          </p:cNvSpPr>
          <p:nvPr>
            <p:ph type="body" sz="quarter" idx="11" hasCustomPrompt="1"/>
          </p:nvPr>
        </p:nvSpPr>
        <p:spPr>
          <a:xfrm>
            <a:off x="6095999" y="5225143"/>
            <a:ext cx="5595257" cy="236795"/>
          </a:xfrm>
        </p:spPr>
        <p:txBody>
          <a:bodyPr>
            <a:noAutofit/>
          </a:bodyPr>
          <a:lstStyle>
            <a:lvl1pPr marL="0" indent="0">
              <a:buNone/>
              <a:defRPr sz="16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94857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page 3">
    <p:spTree>
      <p:nvGrpSpPr>
        <p:cNvPr id="1" name=""/>
        <p:cNvGrpSpPr/>
        <p:nvPr/>
      </p:nvGrpSpPr>
      <p:grpSpPr>
        <a:xfrm>
          <a:off x="0" y="0"/>
          <a:ext cx="0" cy="0"/>
          <a:chOff x="0" y="0"/>
          <a:chExt cx="0" cy="0"/>
        </a:xfrm>
      </p:grpSpPr>
      <p:pic>
        <p:nvPicPr>
          <p:cNvPr id="3" name="Picture 2" descr="A truck driving down a dirt road&#10;&#10;Description automatically generated">
            <a:extLst>
              <a:ext uri="{FF2B5EF4-FFF2-40B4-BE49-F238E27FC236}">
                <a16:creationId xmlns:a16="http://schemas.microsoft.com/office/drawing/2014/main" id="{7FD4BE00-833F-4229-ADA4-2AB15D4EE6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7855" y="0"/>
            <a:ext cx="8164145" cy="6858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9DD8359-CC74-4EF2-BB1D-D26419A04C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4">
            <a:extLst>
              <a:ext uri="{FF2B5EF4-FFF2-40B4-BE49-F238E27FC236}">
                <a16:creationId xmlns:a16="http://schemas.microsoft.com/office/drawing/2014/main" id="{02992C06-69F5-483A-9014-E538D7726C4C}"/>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5" name="Text Placeholder 14">
            <a:extLst>
              <a:ext uri="{FF2B5EF4-FFF2-40B4-BE49-F238E27FC236}">
                <a16:creationId xmlns:a16="http://schemas.microsoft.com/office/drawing/2014/main" id="{FFE6DBF9-4BE8-49F4-9F22-D9CD7757FC85}"/>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3377552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Slide Divider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9AAC0E-D5B1-714B-A289-488D22319D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7B39465-93C9-437A-B57A-3DF4C8ECEF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DD5ED6D2-3F4C-4727-83BE-A38E95DDA2B2}"/>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35D0EB62-21E5-439B-BB39-1D64B59E7A06}"/>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3806752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lide Divider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2E54E1-88E4-2948-966C-AD8064AB2CE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40" y="0"/>
            <a:ext cx="1218726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754C21C-459F-4A4B-9392-E1A67DFCE9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1700D496-004E-4BD1-8564-EA8F349B9ABC}"/>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CC4AA8CE-135A-489C-B194-2C26E644A0ED}"/>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2065527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Slide Divider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220A84-7FBB-8943-BC23-5FBBDC365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9618D19-D8BC-49AD-AC04-CFBD3CB97B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14">
            <a:extLst>
              <a:ext uri="{FF2B5EF4-FFF2-40B4-BE49-F238E27FC236}">
                <a16:creationId xmlns:a16="http://schemas.microsoft.com/office/drawing/2014/main" id="{0CCE0C32-3408-41E9-BCED-747E9BE5CA69}"/>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0" name="Text Placeholder 14">
            <a:extLst>
              <a:ext uri="{FF2B5EF4-FFF2-40B4-BE49-F238E27FC236}">
                <a16:creationId xmlns:a16="http://schemas.microsoft.com/office/drawing/2014/main" id="{A5052D30-FC7D-485A-BD47-6F21C0D53F86}"/>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1041450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Slide Divider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FA7F6-6FA8-B84B-93DC-68C0ABABF6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45" y="0"/>
            <a:ext cx="12193471"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4DA75DA-9ECF-4F7D-A7C1-9C0F40BC05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533DD072-96B4-458A-8AB8-4CAEA9206E19}"/>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635F8A3B-FB01-4B19-A6AA-4AD3E3B9BD41}"/>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287675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lide Divider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1C4A3-5A56-6549-8FA2-1F209AEBD4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E679F4B-0BB0-48BB-9865-D376938D70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D2EC84F8-3E35-45E0-8AC5-F5AB4E6FA2E6}"/>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EAC31774-9294-4040-B2C3-CC3034BD6861}"/>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3001252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Slide Divider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DE20C-D28E-D84C-B344-5578FA2F45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1942D58D-6E31-4C8D-9149-9617607889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6BA397BD-6644-4EE5-8540-42D499B28E8B}"/>
              </a:ext>
            </a:extLst>
          </p:cNvPr>
          <p:cNvSpPr>
            <a:spLocks noGrp="1"/>
          </p:cNvSpPr>
          <p:nvPr>
            <p:ph type="body" sz="quarter" idx="10" hasCustomPrompt="1"/>
          </p:nvPr>
        </p:nvSpPr>
        <p:spPr>
          <a:xfrm>
            <a:off x="4979918" y="4035551"/>
            <a:ext cx="6505121" cy="427592"/>
          </a:xfrm>
        </p:spPr>
        <p:txBody>
          <a:bodyPr>
            <a:noAutofit/>
          </a:bodyPr>
          <a:lstStyle>
            <a:lvl1pPr marL="0" indent="0" algn="ctr">
              <a:buNone/>
              <a:defRPr sz="3200" b="1">
                <a:solidFill>
                  <a:schemeClr val="bg1"/>
                </a:solidFill>
                <a:effectLst>
                  <a:outerShdw blurRad="50800" dist="38100" dir="2700000" algn="tl" rotWithShape="0">
                    <a:prstClr val="black">
                      <a:alpha val="40000"/>
                    </a:prstClr>
                  </a:outerShdw>
                </a:effectLst>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9" name="Text Placeholder 14">
            <a:extLst>
              <a:ext uri="{FF2B5EF4-FFF2-40B4-BE49-F238E27FC236}">
                <a16:creationId xmlns:a16="http://schemas.microsoft.com/office/drawing/2014/main" id="{BB16E09C-C3E3-4C98-81AB-02017B85005B}"/>
              </a:ext>
            </a:extLst>
          </p:cNvPr>
          <p:cNvSpPr>
            <a:spLocks noGrp="1"/>
          </p:cNvSpPr>
          <p:nvPr>
            <p:ph type="body" sz="quarter" idx="11" hasCustomPrompt="1"/>
          </p:nvPr>
        </p:nvSpPr>
        <p:spPr>
          <a:xfrm>
            <a:off x="6085725" y="5225143"/>
            <a:ext cx="5595257" cy="236795"/>
          </a:xfrm>
        </p:spPr>
        <p:txBody>
          <a:bodyPr>
            <a:noAutofit/>
          </a:bodyPr>
          <a:lstStyle>
            <a:lvl1pPr marL="0" indent="0" algn="ctr">
              <a:buNone/>
              <a:defRPr sz="18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16pt</a:t>
            </a:r>
            <a:endParaRPr lang="en-ZA"/>
          </a:p>
        </p:txBody>
      </p:sp>
    </p:spTree>
    <p:extLst>
      <p:ext uri="{BB962C8B-B14F-4D97-AF65-F5344CB8AC3E}">
        <p14:creationId xmlns:p14="http://schemas.microsoft.com/office/powerpoint/2010/main" val="149579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1_Ins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B43C990-83B6-47EF-94D9-1415FDF5A6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10" name="Text Placeholder 14">
            <a:extLst>
              <a:ext uri="{FF2B5EF4-FFF2-40B4-BE49-F238E27FC236}">
                <a16:creationId xmlns:a16="http://schemas.microsoft.com/office/drawing/2014/main" id="{48B53A7A-623C-1D4E-BAF1-160A1A60A4AF}"/>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1" name="Content Placeholder 2">
            <a:extLst>
              <a:ext uri="{FF2B5EF4-FFF2-40B4-BE49-F238E27FC236}">
                <a16:creationId xmlns:a16="http://schemas.microsoft.com/office/drawing/2014/main" id="{8255228A-8EFA-984E-A821-DD9DA48372A7}"/>
              </a:ext>
            </a:extLst>
          </p:cNvPr>
          <p:cNvSpPr>
            <a:spLocks noGrp="1"/>
          </p:cNvSpPr>
          <p:nvPr>
            <p:ph sz="quarter" idx="11"/>
          </p:nvPr>
        </p:nvSpPr>
        <p:spPr>
          <a:xfrm>
            <a:off x="254667" y="1516838"/>
            <a:ext cx="11653081" cy="4421626"/>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1812D07-F527-1C47-9C75-789890AEB456}"/>
              </a:ext>
            </a:extLst>
          </p:cNvPr>
          <p:cNvSpPr>
            <a:spLocks noGrp="1"/>
          </p:cNvSpPr>
          <p:nvPr>
            <p:ph type="sldNum" sz="quarter" idx="14"/>
          </p:nvPr>
        </p:nvSpPr>
        <p:spPr>
          <a:xfrm>
            <a:off x="256552" y="6415017"/>
            <a:ext cx="2743200" cy="365125"/>
          </a:xfrm>
        </p:spPr>
        <p:txBody>
          <a:bodyPr/>
          <a:lstStyle>
            <a:lvl1pPr algn="l">
              <a:defRPr/>
            </a:lvl1pPr>
          </a:lstStyle>
          <a:p>
            <a:fld id="{D877E8CB-321D-4868-A0FA-C2A676D23869}" type="slidenum">
              <a:rPr lang="en-ZA" smtClean="0"/>
              <a:pPr/>
              <a:t>‹#›</a:t>
            </a:fld>
            <a:endParaRPr lang="en-ZA"/>
          </a:p>
        </p:txBody>
      </p:sp>
    </p:spTree>
    <p:extLst>
      <p:ext uri="{BB962C8B-B14F-4D97-AF65-F5344CB8AC3E}">
        <p14:creationId xmlns:p14="http://schemas.microsoft.com/office/powerpoint/2010/main" val="542523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2_Ins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12DAB31-3C7E-4C2A-A2E9-8B339B1046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48800" y="0"/>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8" name="Text Placeholder 14">
            <a:extLst>
              <a:ext uri="{FF2B5EF4-FFF2-40B4-BE49-F238E27FC236}">
                <a16:creationId xmlns:a16="http://schemas.microsoft.com/office/drawing/2014/main" id="{30D266DF-D0B6-4346-A7AF-479E236BD744}"/>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7" name="Content Placeholder 2">
            <a:extLst>
              <a:ext uri="{FF2B5EF4-FFF2-40B4-BE49-F238E27FC236}">
                <a16:creationId xmlns:a16="http://schemas.microsoft.com/office/drawing/2014/main" id="{98590EE3-A26C-4C00-B685-F24898005D1B}"/>
              </a:ext>
            </a:extLst>
          </p:cNvPr>
          <p:cNvSpPr>
            <a:spLocks noGrp="1"/>
          </p:cNvSpPr>
          <p:nvPr>
            <p:ph sz="quarter" idx="11"/>
          </p:nvPr>
        </p:nvSpPr>
        <p:spPr>
          <a:xfrm>
            <a:off x="254667" y="1516838"/>
            <a:ext cx="11653081" cy="5027800"/>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3149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3_Inside">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C50FC7C9-12EC-456F-93D8-4875C5AD78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90530" y="6409247"/>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7" name="Content Placeholder 2">
            <a:extLst>
              <a:ext uri="{FF2B5EF4-FFF2-40B4-BE49-F238E27FC236}">
                <a16:creationId xmlns:a16="http://schemas.microsoft.com/office/drawing/2014/main" id="{98590EE3-A26C-4C00-B685-F24898005D1B}"/>
              </a:ext>
            </a:extLst>
          </p:cNvPr>
          <p:cNvSpPr>
            <a:spLocks noGrp="1"/>
          </p:cNvSpPr>
          <p:nvPr>
            <p:ph sz="quarter" idx="11"/>
          </p:nvPr>
        </p:nvSpPr>
        <p:spPr>
          <a:xfrm>
            <a:off x="240632" y="1624144"/>
            <a:ext cx="11718758" cy="4415709"/>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2536494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yout 4_Insid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A5096F99-2769-49DD-984A-E456F0FA6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57" y="0"/>
            <a:ext cx="12187486"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22479" y="12032"/>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7" name="Content Placeholder 2">
            <a:extLst>
              <a:ext uri="{FF2B5EF4-FFF2-40B4-BE49-F238E27FC236}">
                <a16:creationId xmlns:a16="http://schemas.microsoft.com/office/drawing/2014/main" id="{98590EE3-A26C-4C00-B685-F24898005D1B}"/>
              </a:ext>
            </a:extLst>
          </p:cNvPr>
          <p:cNvSpPr>
            <a:spLocks noGrp="1"/>
          </p:cNvSpPr>
          <p:nvPr>
            <p:ph sz="quarter" idx="11"/>
          </p:nvPr>
        </p:nvSpPr>
        <p:spPr>
          <a:xfrm>
            <a:off x="240632" y="1624144"/>
            <a:ext cx="11718758" cy="5003762"/>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193799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page 4">
    <p:spTree>
      <p:nvGrpSpPr>
        <p:cNvPr id="1" name=""/>
        <p:cNvGrpSpPr/>
        <p:nvPr/>
      </p:nvGrpSpPr>
      <p:grpSpPr>
        <a:xfrm>
          <a:off x="0" y="0"/>
          <a:ext cx="0" cy="0"/>
          <a:chOff x="0" y="0"/>
          <a:chExt cx="0" cy="0"/>
        </a:xfrm>
      </p:grpSpPr>
      <p:pic>
        <p:nvPicPr>
          <p:cNvPr id="4" name="Picture 3" descr="A picture containing animal, grass, green, street&#10;&#10;Description automatically generated">
            <a:extLst>
              <a:ext uri="{FF2B5EF4-FFF2-40B4-BE49-F238E27FC236}">
                <a16:creationId xmlns:a16="http://schemas.microsoft.com/office/drawing/2014/main" id="{A1918C41-8CB5-4063-8F1D-CEFD5C7BFD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35531" y="0"/>
            <a:ext cx="8756469" cy="6850190"/>
          </a:xfrm>
          <a:prstGeom prst="rect">
            <a:avLst/>
          </a:prstGeom>
        </p:spPr>
      </p:pic>
      <p:pic>
        <p:nvPicPr>
          <p:cNvPr id="11" name="Picture 10" descr="A close up of a sign&#10;&#10;Description automatically generated">
            <a:extLst>
              <a:ext uri="{FF2B5EF4-FFF2-40B4-BE49-F238E27FC236}">
                <a16:creationId xmlns:a16="http://schemas.microsoft.com/office/drawing/2014/main" id="{B50D952F-516B-436B-B4BD-591C711302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4">
            <a:extLst>
              <a:ext uri="{FF2B5EF4-FFF2-40B4-BE49-F238E27FC236}">
                <a16:creationId xmlns:a16="http://schemas.microsoft.com/office/drawing/2014/main" id="{39A3053E-9403-4CDB-BD34-63ED320E2943}"/>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5" name="Text Placeholder 14">
            <a:extLst>
              <a:ext uri="{FF2B5EF4-FFF2-40B4-BE49-F238E27FC236}">
                <a16:creationId xmlns:a16="http://schemas.microsoft.com/office/drawing/2014/main" id="{07D04543-9BF9-4588-8286-A109B42F6EE2}"/>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3518321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yout 5_Insid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EB14BECB-47E3-41BC-A052-E3B8D3CCF0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10" name="Text Placeholder 14">
            <a:extLst>
              <a:ext uri="{FF2B5EF4-FFF2-40B4-BE49-F238E27FC236}">
                <a16:creationId xmlns:a16="http://schemas.microsoft.com/office/drawing/2014/main" id="{48B53A7A-623C-1D4E-BAF1-160A1A60A4AF}"/>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4" name="Slide Number Placeholder 3">
            <a:extLst>
              <a:ext uri="{FF2B5EF4-FFF2-40B4-BE49-F238E27FC236}">
                <a16:creationId xmlns:a16="http://schemas.microsoft.com/office/drawing/2014/main" id="{81812D07-F527-1C47-9C75-789890AEB456}"/>
              </a:ext>
            </a:extLst>
          </p:cNvPr>
          <p:cNvSpPr>
            <a:spLocks noGrp="1"/>
          </p:cNvSpPr>
          <p:nvPr>
            <p:ph type="sldNum" sz="quarter" idx="14"/>
          </p:nvPr>
        </p:nvSpPr>
        <p:spPr>
          <a:xfrm>
            <a:off x="256552" y="6415017"/>
            <a:ext cx="2743200" cy="365125"/>
          </a:xfrm>
        </p:spPr>
        <p:txBody>
          <a:bodyPr/>
          <a:lstStyle>
            <a:lvl1pPr algn="l">
              <a:defRPr/>
            </a:lvl1pPr>
          </a:lstStyle>
          <a:p>
            <a:fld id="{D877E8CB-321D-4868-A0FA-C2A676D23869}" type="slidenum">
              <a:rPr lang="en-ZA" smtClean="0"/>
              <a:pPr/>
              <a:t>‹#›</a:t>
            </a:fld>
            <a:endParaRPr lang="en-ZA"/>
          </a:p>
        </p:txBody>
      </p:sp>
      <p:sp>
        <p:nvSpPr>
          <p:cNvPr id="7" name="Content Placeholder 2">
            <a:extLst>
              <a:ext uri="{FF2B5EF4-FFF2-40B4-BE49-F238E27FC236}">
                <a16:creationId xmlns:a16="http://schemas.microsoft.com/office/drawing/2014/main" id="{6DAD4666-ED8A-47E9-A5B6-8814E74F9C5E}"/>
              </a:ext>
            </a:extLst>
          </p:cNvPr>
          <p:cNvSpPr>
            <a:spLocks noGrp="1"/>
          </p:cNvSpPr>
          <p:nvPr>
            <p:ph sz="quarter" idx="11"/>
          </p:nvPr>
        </p:nvSpPr>
        <p:spPr>
          <a:xfrm>
            <a:off x="256552" y="1407561"/>
            <a:ext cx="5554965" cy="4602821"/>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4A39CBF-67E4-4EB1-B344-AE6E3671FA0B}"/>
              </a:ext>
            </a:extLst>
          </p:cNvPr>
          <p:cNvSpPr>
            <a:spLocks noGrp="1"/>
          </p:cNvSpPr>
          <p:nvPr>
            <p:ph sz="quarter" idx="15"/>
          </p:nvPr>
        </p:nvSpPr>
        <p:spPr>
          <a:xfrm>
            <a:off x="5937397" y="1407561"/>
            <a:ext cx="5998051" cy="4602822"/>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283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yout 6_Inside">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E3BF65AD-4F3D-467C-ABF9-2EEC4F1103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10" name="Text Placeholder 14">
            <a:extLst>
              <a:ext uri="{FF2B5EF4-FFF2-40B4-BE49-F238E27FC236}">
                <a16:creationId xmlns:a16="http://schemas.microsoft.com/office/drawing/2014/main" id="{48B53A7A-623C-1D4E-BAF1-160A1A60A4AF}"/>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4" name="Slide Number Placeholder 3">
            <a:extLst>
              <a:ext uri="{FF2B5EF4-FFF2-40B4-BE49-F238E27FC236}">
                <a16:creationId xmlns:a16="http://schemas.microsoft.com/office/drawing/2014/main" id="{81812D07-F527-1C47-9C75-789890AEB456}"/>
              </a:ext>
            </a:extLst>
          </p:cNvPr>
          <p:cNvSpPr>
            <a:spLocks noGrp="1"/>
          </p:cNvSpPr>
          <p:nvPr>
            <p:ph type="sldNum" sz="quarter" idx="14"/>
          </p:nvPr>
        </p:nvSpPr>
        <p:spPr>
          <a:xfrm>
            <a:off x="256552" y="6415017"/>
            <a:ext cx="2743200" cy="365125"/>
          </a:xfrm>
        </p:spPr>
        <p:txBody>
          <a:bodyPr/>
          <a:lstStyle>
            <a:lvl1pPr algn="l">
              <a:defRPr/>
            </a:lvl1pPr>
          </a:lstStyle>
          <a:p>
            <a:fld id="{D877E8CB-321D-4868-A0FA-C2A676D23869}" type="slidenum">
              <a:rPr lang="en-ZA" smtClean="0"/>
              <a:pPr/>
              <a:t>‹#›</a:t>
            </a:fld>
            <a:endParaRPr lang="en-ZA"/>
          </a:p>
        </p:txBody>
      </p:sp>
      <p:sp>
        <p:nvSpPr>
          <p:cNvPr id="9" name="Chart Placeholder 5">
            <a:extLst>
              <a:ext uri="{FF2B5EF4-FFF2-40B4-BE49-F238E27FC236}">
                <a16:creationId xmlns:a16="http://schemas.microsoft.com/office/drawing/2014/main" id="{53214E6C-9A04-47D7-A9F4-11F8A5591DC7}"/>
              </a:ext>
            </a:extLst>
          </p:cNvPr>
          <p:cNvSpPr>
            <a:spLocks noGrp="1"/>
          </p:cNvSpPr>
          <p:nvPr>
            <p:ph type="chart" sz="quarter" idx="17"/>
          </p:nvPr>
        </p:nvSpPr>
        <p:spPr>
          <a:xfrm>
            <a:off x="352804" y="1468709"/>
            <a:ext cx="5411097" cy="206916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1" name="Chart Placeholder 5">
            <a:extLst>
              <a:ext uri="{FF2B5EF4-FFF2-40B4-BE49-F238E27FC236}">
                <a16:creationId xmlns:a16="http://schemas.microsoft.com/office/drawing/2014/main" id="{835D7D47-B43C-4C80-9B78-B742C17B61D8}"/>
              </a:ext>
            </a:extLst>
          </p:cNvPr>
          <p:cNvSpPr>
            <a:spLocks noGrp="1"/>
          </p:cNvSpPr>
          <p:nvPr>
            <p:ph type="chart" sz="quarter" idx="18"/>
          </p:nvPr>
        </p:nvSpPr>
        <p:spPr>
          <a:xfrm>
            <a:off x="6440008" y="1468709"/>
            <a:ext cx="5411097" cy="206916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2" name="Chart Placeholder 5">
            <a:extLst>
              <a:ext uri="{FF2B5EF4-FFF2-40B4-BE49-F238E27FC236}">
                <a16:creationId xmlns:a16="http://schemas.microsoft.com/office/drawing/2014/main" id="{7DB94123-8594-4D31-9086-68888208EEEE}"/>
              </a:ext>
            </a:extLst>
          </p:cNvPr>
          <p:cNvSpPr>
            <a:spLocks noGrp="1"/>
          </p:cNvSpPr>
          <p:nvPr>
            <p:ph type="chart" sz="quarter" idx="19"/>
          </p:nvPr>
        </p:nvSpPr>
        <p:spPr>
          <a:xfrm>
            <a:off x="352804" y="3862399"/>
            <a:ext cx="5411097" cy="206916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3" name="Chart Placeholder 5">
            <a:extLst>
              <a:ext uri="{FF2B5EF4-FFF2-40B4-BE49-F238E27FC236}">
                <a16:creationId xmlns:a16="http://schemas.microsoft.com/office/drawing/2014/main" id="{2EB692B7-2432-4457-A9EF-9732D3113EF5}"/>
              </a:ext>
            </a:extLst>
          </p:cNvPr>
          <p:cNvSpPr>
            <a:spLocks noGrp="1"/>
          </p:cNvSpPr>
          <p:nvPr>
            <p:ph type="chart" sz="quarter" idx="20"/>
          </p:nvPr>
        </p:nvSpPr>
        <p:spPr>
          <a:xfrm>
            <a:off x="6440008" y="3862400"/>
            <a:ext cx="5411097" cy="206916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381557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 7_Insid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A8230CB9-1164-4B14-9EB3-297F2E4D72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48800" y="0"/>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8" name="Text Placeholder 14">
            <a:extLst>
              <a:ext uri="{FF2B5EF4-FFF2-40B4-BE49-F238E27FC236}">
                <a16:creationId xmlns:a16="http://schemas.microsoft.com/office/drawing/2014/main" id="{30D266DF-D0B6-4346-A7AF-479E236BD744}"/>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Content Placeholder 2">
            <a:extLst>
              <a:ext uri="{FF2B5EF4-FFF2-40B4-BE49-F238E27FC236}">
                <a16:creationId xmlns:a16="http://schemas.microsoft.com/office/drawing/2014/main" id="{CAFC777F-24E9-4C62-98F3-41B2093ABC01}"/>
              </a:ext>
            </a:extLst>
          </p:cNvPr>
          <p:cNvSpPr>
            <a:spLocks noGrp="1"/>
          </p:cNvSpPr>
          <p:nvPr>
            <p:ph sz="quarter" idx="11"/>
          </p:nvPr>
        </p:nvSpPr>
        <p:spPr>
          <a:xfrm>
            <a:off x="256552" y="1516838"/>
            <a:ext cx="5554965" cy="5027800"/>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EA4702D-BF8E-428C-8F77-42EF4EDB1448}"/>
              </a:ext>
            </a:extLst>
          </p:cNvPr>
          <p:cNvSpPr>
            <a:spLocks noGrp="1"/>
          </p:cNvSpPr>
          <p:nvPr>
            <p:ph sz="quarter" idx="15"/>
          </p:nvPr>
        </p:nvSpPr>
        <p:spPr>
          <a:xfrm>
            <a:off x="5937397" y="1516837"/>
            <a:ext cx="5998051" cy="5027801"/>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439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 8_Inside">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F68677A6-C47B-464E-A509-1E6317D18A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90530" y="6409247"/>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8" name="Content Placeholder 2">
            <a:extLst>
              <a:ext uri="{FF2B5EF4-FFF2-40B4-BE49-F238E27FC236}">
                <a16:creationId xmlns:a16="http://schemas.microsoft.com/office/drawing/2014/main" id="{5FAD5BA7-E659-494A-BCEA-59AC7EAC9484}"/>
              </a:ext>
            </a:extLst>
          </p:cNvPr>
          <p:cNvSpPr>
            <a:spLocks noGrp="1"/>
          </p:cNvSpPr>
          <p:nvPr>
            <p:ph sz="quarter" idx="11"/>
          </p:nvPr>
        </p:nvSpPr>
        <p:spPr>
          <a:xfrm>
            <a:off x="256552" y="1685282"/>
            <a:ext cx="5554965" cy="4376317"/>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2DB06177-B0BB-43A9-99BE-A0A1E5732C78}"/>
              </a:ext>
            </a:extLst>
          </p:cNvPr>
          <p:cNvSpPr>
            <a:spLocks noGrp="1"/>
          </p:cNvSpPr>
          <p:nvPr>
            <p:ph sz="quarter" idx="17"/>
          </p:nvPr>
        </p:nvSpPr>
        <p:spPr>
          <a:xfrm>
            <a:off x="5937397" y="1685282"/>
            <a:ext cx="5998051" cy="4376318"/>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405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out 9_Inside">
    <p:spTree>
      <p:nvGrpSpPr>
        <p:cNvPr id="1" name=""/>
        <p:cNvGrpSpPr/>
        <p:nvPr/>
      </p:nvGrpSpPr>
      <p:grpSpPr>
        <a:xfrm>
          <a:off x="0" y="0"/>
          <a:ext cx="0" cy="0"/>
          <a:chOff x="0" y="0"/>
          <a:chExt cx="0" cy="0"/>
        </a:xfrm>
      </p:grpSpPr>
      <p:pic>
        <p:nvPicPr>
          <p:cNvPr id="17" name="Picture 16" descr="A screenshot of a cell phone&#10;&#10;Description automatically generated">
            <a:extLst>
              <a:ext uri="{FF2B5EF4-FFF2-40B4-BE49-F238E27FC236}">
                <a16:creationId xmlns:a16="http://schemas.microsoft.com/office/drawing/2014/main" id="{CE473E56-BCC4-4780-A9AA-1F7FF67581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90530" y="6409247"/>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13" name="Chart Placeholder 5">
            <a:extLst>
              <a:ext uri="{FF2B5EF4-FFF2-40B4-BE49-F238E27FC236}">
                <a16:creationId xmlns:a16="http://schemas.microsoft.com/office/drawing/2014/main" id="{6634F0C4-6245-4167-BBF8-F994715AD167}"/>
              </a:ext>
            </a:extLst>
          </p:cNvPr>
          <p:cNvSpPr>
            <a:spLocks noGrp="1"/>
          </p:cNvSpPr>
          <p:nvPr>
            <p:ph type="chart" sz="quarter" idx="17"/>
          </p:nvPr>
        </p:nvSpPr>
        <p:spPr>
          <a:xfrm>
            <a:off x="364836" y="1612691"/>
            <a:ext cx="5411097" cy="206916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4" name="Chart Placeholder 5">
            <a:extLst>
              <a:ext uri="{FF2B5EF4-FFF2-40B4-BE49-F238E27FC236}">
                <a16:creationId xmlns:a16="http://schemas.microsoft.com/office/drawing/2014/main" id="{B4B3D6C0-A4FE-472E-808F-CD55E4CCF198}"/>
              </a:ext>
            </a:extLst>
          </p:cNvPr>
          <p:cNvSpPr>
            <a:spLocks noGrp="1"/>
          </p:cNvSpPr>
          <p:nvPr>
            <p:ph type="chart" sz="quarter" idx="18"/>
          </p:nvPr>
        </p:nvSpPr>
        <p:spPr>
          <a:xfrm>
            <a:off x="6452040" y="1612691"/>
            <a:ext cx="5411097" cy="206916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5" name="Chart Placeholder 5">
            <a:extLst>
              <a:ext uri="{FF2B5EF4-FFF2-40B4-BE49-F238E27FC236}">
                <a16:creationId xmlns:a16="http://schemas.microsoft.com/office/drawing/2014/main" id="{47F9AA60-1429-45DB-8854-490EDDFF7851}"/>
              </a:ext>
            </a:extLst>
          </p:cNvPr>
          <p:cNvSpPr>
            <a:spLocks noGrp="1"/>
          </p:cNvSpPr>
          <p:nvPr>
            <p:ph type="chart" sz="quarter" idx="19"/>
          </p:nvPr>
        </p:nvSpPr>
        <p:spPr>
          <a:xfrm>
            <a:off x="364836" y="4006381"/>
            <a:ext cx="5411097" cy="206916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6" name="Chart Placeholder 5">
            <a:extLst>
              <a:ext uri="{FF2B5EF4-FFF2-40B4-BE49-F238E27FC236}">
                <a16:creationId xmlns:a16="http://schemas.microsoft.com/office/drawing/2014/main" id="{D84076BB-2548-4EA2-BAC0-E6433345E214}"/>
              </a:ext>
            </a:extLst>
          </p:cNvPr>
          <p:cNvSpPr>
            <a:spLocks noGrp="1"/>
          </p:cNvSpPr>
          <p:nvPr>
            <p:ph type="chart" sz="quarter" idx="20"/>
          </p:nvPr>
        </p:nvSpPr>
        <p:spPr>
          <a:xfrm>
            <a:off x="6452040" y="4006382"/>
            <a:ext cx="5411097" cy="206916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4255299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10_Insid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7015A226-5644-4D9D-98B1-929BB22156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57" y="0"/>
            <a:ext cx="12187486"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22479" y="12032"/>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8" name="Content Placeholder 2">
            <a:extLst>
              <a:ext uri="{FF2B5EF4-FFF2-40B4-BE49-F238E27FC236}">
                <a16:creationId xmlns:a16="http://schemas.microsoft.com/office/drawing/2014/main" id="{3E018244-B974-435F-ADF2-0279CB007E6B}"/>
              </a:ext>
            </a:extLst>
          </p:cNvPr>
          <p:cNvSpPr>
            <a:spLocks noGrp="1"/>
          </p:cNvSpPr>
          <p:nvPr>
            <p:ph sz="quarter" idx="11"/>
          </p:nvPr>
        </p:nvSpPr>
        <p:spPr>
          <a:xfrm>
            <a:off x="256552" y="1637154"/>
            <a:ext cx="5554965" cy="4942624"/>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0B3B5726-9348-4E94-A5AD-C1E0E671CB7C}"/>
              </a:ext>
            </a:extLst>
          </p:cNvPr>
          <p:cNvSpPr>
            <a:spLocks noGrp="1"/>
          </p:cNvSpPr>
          <p:nvPr>
            <p:ph sz="quarter" idx="17"/>
          </p:nvPr>
        </p:nvSpPr>
        <p:spPr>
          <a:xfrm>
            <a:off x="5937397" y="1637153"/>
            <a:ext cx="5998051" cy="4942625"/>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856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11_Insid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7A56D78C-175A-4009-B61B-0336B0268E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10" name="Text Placeholder 14">
            <a:extLst>
              <a:ext uri="{FF2B5EF4-FFF2-40B4-BE49-F238E27FC236}">
                <a16:creationId xmlns:a16="http://schemas.microsoft.com/office/drawing/2014/main" id="{48B53A7A-623C-1D4E-BAF1-160A1A60A4AF}"/>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1" name="Content Placeholder 2">
            <a:extLst>
              <a:ext uri="{FF2B5EF4-FFF2-40B4-BE49-F238E27FC236}">
                <a16:creationId xmlns:a16="http://schemas.microsoft.com/office/drawing/2014/main" id="{8255228A-8EFA-984E-A821-DD9DA48372A7}"/>
              </a:ext>
            </a:extLst>
          </p:cNvPr>
          <p:cNvSpPr>
            <a:spLocks noGrp="1"/>
          </p:cNvSpPr>
          <p:nvPr>
            <p:ph sz="quarter" idx="11"/>
          </p:nvPr>
        </p:nvSpPr>
        <p:spPr>
          <a:xfrm>
            <a:off x="254667" y="1516838"/>
            <a:ext cx="5992021" cy="4421626"/>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1812D07-F527-1C47-9C75-789890AEB456}"/>
              </a:ext>
            </a:extLst>
          </p:cNvPr>
          <p:cNvSpPr>
            <a:spLocks noGrp="1"/>
          </p:cNvSpPr>
          <p:nvPr>
            <p:ph type="sldNum" sz="quarter" idx="14"/>
          </p:nvPr>
        </p:nvSpPr>
        <p:spPr>
          <a:xfrm>
            <a:off x="256552" y="6415017"/>
            <a:ext cx="2743200" cy="365125"/>
          </a:xfrm>
        </p:spPr>
        <p:txBody>
          <a:bodyPr/>
          <a:lstStyle>
            <a:lvl1pPr algn="l">
              <a:defRPr/>
            </a:lvl1pPr>
          </a:lstStyle>
          <a:p>
            <a:fld id="{D877E8CB-321D-4868-A0FA-C2A676D23869}" type="slidenum">
              <a:rPr lang="en-ZA" smtClean="0"/>
              <a:pPr/>
              <a:t>‹#›</a:t>
            </a:fld>
            <a:endParaRPr lang="en-ZA"/>
          </a:p>
        </p:txBody>
      </p:sp>
      <p:sp>
        <p:nvSpPr>
          <p:cNvPr id="5" name="Picture Placeholder 4">
            <a:extLst>
              <a:ext uri="{FF2B5EF4-FFF2-40B4-BE49-F238E27FC236}">
                <a16:creationId xmlns:a16="http://schemas.microsoft.com/office/drawing/2014/main" id="{1B06E487-95CD-405A-BAB6-9C8459BE21EB}"/>
              </a:ext>
            </a:extLst>
          </p:cNvPr>
          <p:cNvSpPr>
            <a:spLocks noGrp="1"/>
          </p:cNvSpPr>
          <p:nvPr>
            <p:ph type="pic" sz="quarter" idx="15"/>
          </p:nvPr>
        </p:nvSpPr>
        <p:spPr>
          <a:xfrm>
            <a:off x="6739846" y="1516063"/>
            <a:ext cx="5197487" cy="442277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562628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12_Inside">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6D2CB4FB-CB8A-443B-9EAC-F2CDA4BAE1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48800" y="0"/>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8" name="Text Placeholder 14">
            <a:extLst>
              <a:ext uri="{FF2B5EF4-FFF2-40B4-BE49-F238E27FC236}">
                <a16:creationId xmlns:a16="http://schemas.microsoft.com/office/drawing/2014/main" id="{30D266DF-D0B6-4346-A7AF-479E236BD744}"/>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9" name="Content Placeholder 2">
            <a:extLst>
              <a:ext uri="{FF2B5EF4-FFF2-40B4-BE49-F238E27FC236}">
                <a16:creationId xmlns:a16="http://schemas.microsoft.com/office/drawing/2014/main" id="{FFB8D590-A07F-4412-9F41-263A90CABB40}"/>
              </a:ext>
            </a:extLst>
          </p:cNvPr>
          <p:cNvSpPr>
            <a:spLocks noGrp="1"/>
          </p:cNvSpPr>
          <p:nvPr>
            <p:ph sz="quarter" idx="11"/>
          </p:nvPr>
        </p:nvSpPr>
        <p:spPr>
          <a:xfrm>
            <a:off x="254667" y="1400950"/>
            <a:ext cx="5992021" cy="5102592"/>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a:extLst>
              <a:ext uri="{FF2B5EF4-FFF2-40B4-BE49-F238E27FC236}">
                <a16:creationId xmlns:a16="http://schemas.microsoft.com/office/drawing/2014/main" id="{43364A31-7D6A-499B-A2FC-E5B2CC83603E}"/>
              </a:ext>
            </a:extLst>
          </p:cNvPr>
          <p:cNvSpPr>
            <a:spLocks noGrp="1"/>
          </p:cNvSpPr>
          <p:nvPr>
            <p:ph type="pic" sz="quarter" idx="15"/>
          </p:nvPr>
        </p:nvSpPr>
        <p:spPr>
          <a:xfrm>
            <a:off x="6739846" y="1400175"/>
            <a:ext cx="5197487" cy="510391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639337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13_Inside">
    <p:spTree>
      <p:nvGrpSpPr>
        <p:cNvPr id="1" name=""/>
        <p:cNvGrpSpPr/>
        <p:nvPr/>
      </p:nvGrpSpPr>
      <p:grpSpPr>
        <a:xfrm>
          <a:off x="0" y="0"/>
          <a:ext cx="0" cy="0"/>
          <a:chOff x="0" y="0"/>
          <a:chExt cx="0" cy="0"/>
        </a:xfrm>
      </p:grpSpPr>
      <p:pic>
        <p:nvPicPr>
          <p:cNvPr id="15" name="Picture 14" descr="A screenshot of a cell phone&#10;&#10;Description automatically generated">
            <a:extLst>
              <a:ext uri="{FF2B5EF4-FFF2-40B4-BE49-F238E27FC236}">
                <a16:creationId xmlns:a16="http://schemas.microsoft.com/office/drawing/2014/main" id="{A1CB78FF-954F-423E-85A7-D42A4ADB5E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90530" y="6409247"/>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13" name="Content Placeholder 2">
            <a:extLst>
              <a:ext uri="{FF2B5EF4-FFF2-40B4-BE49-F238E27FC236}">
                <a16:creationId xmlns:a16="http://schemas.microsoft.com/office/drawing/2014/main" id="{2F1C5D8C-A1FA-46DE-A6BC-F1B8A03555FC}"/>
              </a:ext>
            </a:extLst>
          </p:cNvPr>
          <p:cNvSpPr>
            <a:spLocks noGrp="1"/>
          </p:cNvSpPr>
          <p:nvPr>
            <p:ph sz="quarter" idx="11"/>
          </p:nvPr>
        </p:nvSpPr>
        <p:spPr>
          <a:xfrm>
            <a:off x="254667" y="1671229"/>
            <a:ext cx="5992021" cy="4344206"/>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4">
            <a:extLst>
              <a:ext uri="{FF2B5EF4-FFF2-40B4-BE49-F238E27FC236}">
                <a16:creationId xmlns:a16="http://schemas.microsoft.com/office/drawing/2014/main" id="{F28833B8-65CE-4EA6-ADB8-7D89E951D871}"/>
              </a:ext>
            </a:extLst>
          </p:cNvPr>
          <p:cNvSpPr>
            <a:spLocks noGrp="1"/>
          </p:cNvSpPr>
          <p:nvPr>
            <p:ph type="pic" sz="quarter" idx="17"/>
          </p:nvPr>
        </p:nvSpPr>
        <p:spPr>
          <a:xfrm>
            <a:off x="6739846" y="1670454"/>
            <a:ext cx="5197487" cy="434533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657688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14_Inside">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15EE611A-011E-4DA4-9875-1F16E2083D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57" y="0"/>
            <a:ext cx="12187486"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22479" y="12032"/>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12" name="Content Placeholder 2">
            <a:extLst>
              <a:ext uri="{FF2B5EF4-FFF2-40B4-BE49-F238E27FC236}">
                <a16:creationId xmlns:a16="http://schemas.microsoft.com/office/drawing/2014/main" id="{C6BC60E4-2A00-4CAC-BB23-15C779119E37}"/>
              </a:ext>
            </a:extLst>
          </p:cNvPr>
          <p:cNvSpPr>
            <a:spLocks noGrp="1"/>
          </p:cNvSpPr>
          <p:nvPr>
            <p:ph sz="quarter" idx="11"/>
          </p:nvPr>
        </p:nvSpPr>
        <p:spPr>
          <a:xfrm>
            <a:off x="254667" y="1635132"/>
            <a:ext cx="5992021" cy="4956677"/>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4BF050E5-AB82-4361-AA3B-7324BF5800A3}"/>
              </a:ext>
            </a:extLst>
          </p:cNvPr>
          <p:cNvSpPr>
            <a:spLocks noGrp="1"/>
          </p:cNvSpPr>
          <p:nvPr>
            <p:ph type="pic" sz="quarter" idx="17"/>
          </p:nvPr>
        </p:nvSpPr>
        <p:spPr>
          <a:xfrm>
            <a:off x="6739846" y="1634358"/>
            <a:ext cx="5197487" cy="495796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3177459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page 5">
    <p:spTree>
      <p:nvGrpSpPr>
        <p:cNvPr id="1" name=""/>
        <p:cNvGrpSpPr/>
        <p:nvPr/>
      </p:nvGrpSpPr>
      <p:grpSpPr>
        <a:xfrm>
          <a:off x="0" y="0"/>
          <a:ext cx="0" cy="0"/>
          <a:chOff x="0" y="0"/>
          <a:chExt cx="0" cy="0"/>
        </a:xfrm>
      </p:grpSpPr>
      <p:pic>
        <p:nvPicPr>
          <p:cNvPr id="3" name="Picture 2" descr="A truck that is driving down the road&#10;&#10;Description automatically generated">
            <a:extLst>
              <a:ext uri="{FF2B5EF4-FFF2-40B4-BE49-F238E27FC236}">
                <a16:creationId xmlns:a16="http://schemas.microsoft.com/office/drawing/2014/main" id="{23C7C647-9AD8-4907-9FBB-E983CB06E27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63973" y="0"/>
            <a:ext cx="8828028" cy="68580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2762CB37-77C7-48EB-A64F-6F9DEE78B4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4">
            <a:extLst>
              <a:ext uri="{FF2B5EF4-FFF2-40B4-BE49-F238E27FC236}">
                <a16:creationId xmlns:a16="http://schemas.microsoft.com/office/drawing/2014/main" id="{A2679632-24A7-42F4-A2A6-567858430555}"/>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5" name="Text Placeholder 14">
            <a:extLst>
              <a:ext uri="{FF2B5EF4-FFF2-40B4-BE49-F238E27FC236}">
                <a16:creationId xmlns:a16="http://schemas.microsoft.com/office/drawing/2014/main" id="{C4DDF8F1-ACEB-4DAC-8919-23526EDDD16C}"/>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920229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15_Ins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34510DBF-CCCB-4F62-A85C-41A935C806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10" name="Text Placeholder 14">
            <a:extLst>
              <a:ext uri="{FF2B5EF4-FFF2-40B4-BE49-F238E27FC236}">
                <a16:creationId xmlns:a16="http://schemas.microsoft.com/office/drawing/2014/main" id="{48B53A7A-623C-1D4E-BAF1-160A1A60A4AF}"/>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1" name="Content Placeholder 2">
            <a:extLst>
              <a:ext uri="{FF2B5EF4-FFF2-40B4-BE49-F238E27FC236}">
                <a16:creationId xmlns:a16="http://schemas.microsoft.com/office/drawing/2014/main" id="{8255228A-8EFA-984E-A821-DD9DA48372A7}"/>
              </a:ext>
            </a:extLst>
          </p:cNvPr>
          <p:cNvSpPr>
            <a:spLocks noGrp="1"/>
          </p:cNvSpPr>
          <p:nvPr>
            <p:ph sz="quarter" idx="11"/>
          </p:nvPr>
        </p:nvSpPr>
        <p:spPr>
          <a:xfrm>
            <a:off x="254667" y="1516838"/>
            <a:ext cx="5992021" cy="4421626"/>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1812D07-F527-1C47-9C75-789890AEB456}"/>
              </a:ext>
            </a:extLst>
          </p:cNvPr>
          <p:cNvSpPr>
            <a:spLocks noGrp="1"/>
          </p:cNvSpPr>
          <p:nvPr>
            <p:ph type="sldNum" sz="quarter" idx="14"/>
          </p:nvPr>
        </p:nvSpPr>
        <p:spPr>
          <a:xfrm>
            <a:off x="256552" y="6415017"/>
            <a:ext cx="2743200" cy="365125"/>
          </a:xfrm>
        </p:spPr>
        <p:txBody>
          <a:bodyPr/>
          <a:lstStyle>
            <a:lvl1pPr algn="l">
              <a:defRPr/>
            </a:lvl1pPr>
          </a:lstStyle>
          <a:p>
            <a:fld id="{D877E8CB-321D-4868-A0FA-C2A676D23869}" type="slidenum">
              <a:rPr lang="en-ZA" smtClean="0"/>
              <a:pPr/>
              <a:t>‹#›</a:t>
            </a:fld>
            <a:endParaRPr lang="en-ZA"/>
          </a:p>
        </p:txBody>
      </p:sp>
      <p:sp>
        <p:nvSpPr>
          <p:cNvPr id="6" name="Chart Placeholder 5">
            <a:extLst>
              <a:ext uri="{FF2B5EF4-FFF2-40B4-BE49-F238E27FC236}">
                <a16:creationId xmlns:a16="http://schemas.microsoft.com/office/drawing/2014/main" id="{E55B8CD7-B147-450C-9441-6F7718165B78}"/>
              </a:ext>
            </a:extLst>
          </p:cNvPr>
          <p:cNvSpPr>
            <a:spLocks noGrp="1"/>
          </p:cNvSpPr>
          <p:nvPr>
            <p:ph type="chart" sz="quarter" idx="15"/>
          </p:nvPr>
        </p:nvSpPr>
        <p:spPr>
          <a:xfrm>
            <a:off x="6729573" y="1516063"/>
            <a:ext cx="5208427" cy="442277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3086742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16_Insid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CD525700-4F0A-433B-BE95-16437FF4E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48800" y="0"/>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8" name="Text Placeholder 14">
            <a:extLst>
              <a:ext uri="{FF2B5EF4-FFF2-40B4-BE49-F238E27FC236}">
                <a16:creationId xmlns:a16="http://schemas.microsoft.com/office/drawing/2014/main" id="{30D266DF-D0B6-4346-A7AF-479E236BD744}"/>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7" name="Content Placeholder 2">
            <a:extLst>
              <a:ext uri="{FF2B5EF4-FFF2-40B4-BE49-F238E27FC236}">
                <a16:creationId xmlns:a16="http://schemas.microsoft.com/office/drawing/2014/main" id="{AD2A58C8-6FFC-48B1-8589-E841571CDF23}"/>
              </a:ext>
            </a:extLst>
          </p:cNvPr>
          <p:cNvSpPr>
            <a:spLocks noGrp="1"/>
          </p:cNvSpPr>
          <p:nvPr>
            <p:ph sz="quarter" idx="11"/>
          </p:nvPr>
        </p:nvSpPr>
        <p:spPr>
          <a:xfrm>
            <a:off x="254667" y="1424371"/>
            <a:ext cx="5992021" cy="5027269"/>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hart Placeholder 5">
            <a:extLst>
              <a:ext uri="{FF2B5EF4-FFF2-40B4-BE49-F238E27FC236}">
                <a16:creationId xmlns:a16="http://schemas.microsoft.com/office/drawing/2014/main" id="{DB82990D-6D58-4AAB-BE06-AE11220EEDF1}"/>
              </a:ext>
            </a:extLst>
          </p:cNvPr>
          <p:cNvSpPr>
            <a:spLocks noGrp="1"/>
          </p:cNvSpPr>
          <p:nvPr>
            <p:ph type="chart" sz="quarter" idx="15"/>
          </p:nvPr>
        </p:nvSpPr>
        <p:spPr>
          <a:xfrm>
            <a:off x="6729573" y="1423597"/>
            <a:ext cx="5208427" cy="502857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206234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17_Inside">
    <p:spTree>
      <p:nvGrpSpPr>
        <p:cNvPr id="1" name=""/>
        <p:cNvGrpSpPr/>
        <p:nvPr/>
      </p:nvGrpSpPr>
      <p:grpSpPr>
        <a:xfrm>
          <a:off x="0" y="0"/>
          <a:ext cx="0" cy="0"/>
          <a:chOff x="0" y="0"/>
          <a:chExt cx="0" cy="0"/>
        </a:xfrm>
      </p:grpSpPr>
      <p:pic>
        <p:nvPicPr>
          <p:cNvPr id="15" name="Picture 14" descr="A screenshot of a cell phone&#10;&#10;Description automatically generated">
            <a:extLst>
              <a:ext uri="{FF2B5EF4-FFF2-40B4-BE49-F238E27FC236}">
                <a16:creationId xmlns:a16="http://schemas.microsoft.com/office/drawing/2014/main" id="{6AF8C45E-70BE-4E13-A046-8A711455D1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90530" y="6409247"/>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8" name="Content Placeholder 2">
            <a:extLst>
              <a:ext uri="{FF2B5EF4-FFF2-40B4-BE49-F238E27FC236}">
                <a16:creationId xmlns:a16="http://schemas.microsoft.com/office/drawing/2014/main" id="{84891AD8-EFE1-488B-B221-5811F30313B7}"/>
              </a:ext>
            </a:extLst>
          </p:cNvPr>
          <p:cNvSpPr>
            <a:spLocks noGrp="1"/>
          </p:cNvSpPr>
          <p:nvPr>
            <p:ph sz="quarter" idx="11"/>
          </p:nvPr>
        </p:nvSpPr>
        <p:spPr>
          <a:xfrm>
            <a:off x="254667" y="1684329"/>
            <a:ext cx="5992021" cy="4319429"/>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hart Placeholder 5">
            <a:extLst>
              <a:ext uri="{FF2B5EF4-FFF2-40B4-BE49-F238E27FC236}">
                <a16:creationId xmlns:a16="http://schemas.microsoft.com/office/drawing/2014/main" id="{6945485F-E341-4D08-A780-F8871E4D8E8B}"/>
              </a:ext>
            </a:extLst>
          </p:cNvPr>
          <p:cNvSpPr>
            <a:spLocks noGrp="1"/>
          </p:cNvSpPr>
          <p:nvPr>
            <p:ph type="chart" sz="quarter" idx="17"/>
          </p:nvPr>
        </p:nvSpPr>
        <p:spPr>
          <a:xfrm>
            <a:off x="6729573" y="1683555"/>
            <a:ext cx="5208427" cy="4320551"/>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015032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18_Inside">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B7AFD5CE-FA4D-4556-A012-A9AA69BA38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57" y="0"/>
            <a:ext cx="12187486"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22479" y="12032"/>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8" name="Content Placeholder 2">
            <a:extLst>
              <a:ext uri="{FF2B5EF4-FFF2-40B4-BE49-F238E27FC236}">
                <a16:creationId xmlns:a16="http://schemas.microsoft.com/office/drawing/2014/main" id="{BC0101F4-C1F4-46D5-B11E-ACB19CE66890}"/>
              </a:ext>
            </a:extLst>
          </p:cNvPr>
          <p:cNvSpPr>
            <a:spLocks noGrp="1"/>
          </p:cNvSpPr>
          <p:nvPr>
            <p:ph sz="quarter" idx="11"/>
          </p:nvPr>
        </p:nvSpPr>
        <p:spPr>
          <a:xfrm>
            <a:off x="254667" y="1636201"/>
            <a:ext cx="5992021" cy="4943577"/>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hart Placeholder 5">
            <a:extLst>
              <a:ext uri="{FF2B5EF4-FFF2-40B4-BE49-F238E27FC236}">
                <a16:creationId xmlns:a16="http://schemas.microsoft.com/office/drawing/2014/main" id="{466B5B15-1F0B-4E39-A583-D8134158418C}"/>
              </a:ext>
            </a:extLst>
          </p:cNvPr>
          <p:cNvSpPr>
            <a:spLocks noGrp="1"/>
          </p:cNvSpPr>
          <p:nvPr>
            <p:ph type="chart" sz="quarter" idx="17"/>
          </p:nvPr>
        </p:nvSpPr>
        <p:spPr>
          <a:xfrm>
            <a:off x="6729573" y="1635427"/>
            <a:ext cx="5208427" cy="4944861"/>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161383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yout 19_Ins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B569FBDF-9965-46D1-97D9-8AE376D13F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10" name="Text Placeholder 14">
            <a:extLst>
              <a:ext uri="{FF2B5EF4-FFF2-40B4-BE49-F238E27FC236}">
                <a16:creationId xmlns:a16="http://schemas.microsoft.com/office/drawing/2014/main" id="{48B53A7A-623C-1D4E-BAF1-160A1A60A4AF}"/>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4" name="Slide Number Placeholder 3">
            <a:extLst>
              <a:ext uri="{FF2B5EF4-FFF2-40B4-BE49-F238E27FC236}">
                <a16:creationId xmlns:a16="http://schemas.microsoft.com/office/drawing/2014/main" id="{81812D07-F527-1C47-9C75-789890AEB456}"/>
              </a:ext>
            </a:extLst>
          </p:cNvPr>
          <p:cNvSpPr>
            <a:spLocks noGrp="1"/>
          </p:cNvSpPr>
          <p:nvPr>
            <p:ph type="sldNum" sz="quarter" idx="14"/>
          </p:nvPr>
        </p:nvSpPr>
        <p:spPr>
          <a:xfrm>
            <a:off x="256552" y="6415017"/>
            <a:ext cx="2743200" cy="365125"/>
          </a:xfrm>
        </p:spPr>
        <p:txBody>
          <a:bodyPr/>
          <a:lstStyle>
            <a:lvl1pPr algn="l">
              <a:defRPr/>
            </a:lvl1pPr>
          </a:lstStyle>
          <a:p>
            <a:fld id="{D877E8CB-321D-4868-A0FA-C2A676D23869}" type="slidenum">
              <a:rPr lang="en-ZA" smtClean="0"/>
              <a:pPr/>
              <a:t>‹#›</a:t>
            </a:fld>
            <a:endParaRPr lang="en-ZA"/>
          </a:p>
        </p:txBody>
      </p:sp>
      <p:sp>
        <p:nvSpPr>
          <p:cNvPr id="6" name="Chart Placeholder 5">
            <a:extLst>
              <a:ext uri="{FF2B5EF4-FFF2-40B4-BE49-F238E27FC236}">
                <a16:creationId xmlns:a16="http://schemas.microsoft.com/office/drawing/2014/main" id="{E55B8CD7-B147-450C-9441-6F7718165B78}"/>
              </a:ext>
            </a:extLst>
          </p:cNvPr>
          <p:cNvSpPr>
            <a:spLocks noGrp="1"/>
          </p:cNvSpPr>
          <p:nvPr>
            <p:ph type="chart" sz="quarter" idx="15"/>
          </p:nvPr>
        </p:nvSpPr>
        <p:spPr>
          <a:xfrm>
            <a:off x="256552" y="1451292"/>
            <a:ext cx="5591694" cy="442277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7" name="Chart Placeholder 5">
            <a:extLst>
              <a:ext uri="{FF2B5EF4-FFF2-40B4-BE49-F238E27FC236}">
                <a16:creationId xmlns:a16="http://schemas.microsoft.com/office/drawing/2014/main" id="{DAC7597F-28EA-4CD0-ABFD-65D2FCEA7F64}"/>
              </a:ext>
            </a:extLst>
          </p:cNvPr>
          <p:cNvSpPr>
            <a:spLocks noGrp="1"/>
          </p:cNvSpPr>
          <p:nvPr>
            <p:ph type="chart" sz="quarter" idx="16"/>
          </p:nvPr>
        </p:nvSpPr>
        <p:spPr>
          <a:xfrm>
            <a:off x="6343756" y="1451292"/>
            <a:ext cx="5591694" cy="442277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3335207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yout 20_Insid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923E9313-FFDB-410C-A183-B765DE8B2E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48800" y="0"/>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8" name="Text Placeholder 14">
            <a:extLst>
              <a:ext uri="{FF2B5EF4-FFF2-40B4-BE49-F238E27FC236}">
                <a16:creationId xmlns:a16="http://schemas.microsoft.com/office/drawing/2014/main" id="{30D266DF-D0B6-4346-A7AF-479E236BD744}"/>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9" name="Chart Placeholder 5">
            <a:extLst>
              <a:ext uri="{FF2B5EF4-FFF2-40B4-BE49-F238E27FC236}">
                <a16:creationId xmlns:a16="http://schemas.microsoft.com/office/drawing/2014/main" id="{56F584B5-04D5-446A-8F9C-641348371E3C}"/>
              </a:ext>
            </a:extLst>
          </p:cNvPr>
          <p:cNvSpPr>
            <a:spLocks noGrp="1"/>
          </p:cNvSpPr>
          <p:nvPr>
            <p:ph type="chart" sz="quarter" idx="15"/>
          </p:nvPr>
        </p:nvSpPr>
        <p:spPr>
          <a:xfrm>
            <a:off x="256552" y="1451292"/>
            <a:ext cx="5591694" cy="5093346"/>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0" name="Chart Placeholder 5">
            <a:extLst>
              <a:ext uri="{FF2B5EF4-FFF2-40B4-BE49-F238E27FC236}">
                <a16:creationId xmlns:a16="http://schemas.microsoft.com/office/drawing/2014/main" id="{756D2BF8-1183-4036-9B03-42CBCC2BCD94}"/>
              </a:ext>
            </a:extLst>
          </p:cNvPr>
          <p:cNvSpPr>
            <a:spLocks noGrp="1"/>
          </p:cNvSpPr>
          <p:nvPr>
            <p:ph type="chart" sz="quarter" idx="16"/>
          </p:nvPr>
        </p:nvSpPr>
        <p:spPr>
          <a:xfrm>
            <a:off x="6343756" y="1451292"/>
            <a:ext cx="5591694" cy="5093346"/>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71554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yout 21_Inside">
    <p:spTree>
      <p:nvGrpSpPr>
        <p:cNvPr id="1" name=""/>
        <p:cNvGrpSpPr/>
        <p:nvPr/>
      </p:nvGrpSpPr>
      <p:grpSpPr>
        <a:xfrm>
          <a:off x="0" y="0"/>
          <a:ext cx="0" cy="0"/>
          <a:chOff x="0" y="0"/>
          <a:chExt cx="0" cy="0"/>
        </a:xfrm>
      </p:grpSpPr>
      <p:pic>
        <p:nvPicPr>
          <p:cNvPr id="17" name="Picture 16" descr="A screenshot of a cell phone&#10;&#10;Description automatically generated">
            <a:extLst>
              <a:ext uri="{FF2B5EF4-FFF2-40B4-BE49-F238E27FC236}">
                <a16:creationId xmlns:a16="http://schemas.microsoft.com/office/drawing/2014/main" id="{65764831-5E76-43FC-9F76-B77A7AFF74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90530" y="6409247"/>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13" name="Chart Placeholder 5">
            <a:extLst>
              <a:ext uri="{FF2B5EF4-FFF2-40B4-BE49-F238E27FC236}">
                <a16:creationId xmlns:a16="http://schemas.microsoft.com/office/drawing/2014/main" id="{FFC6C6FF-C443-4649-927D-67A2980A3A4B}"/>
              </a:ext>
            </a:extLst>
          </p:cNvPr>
          <p:cNvSpPr>
            <a:spLocks noGrp="1"/>
          </p:cNvSpPr>
          <p:nvPr>
            <p:ph type="chart" sz="quarter" idx="17"/>
          </p:nvPr>
        </p:nvSpPr>
        <p:spPr>
          <a:xfrm>
            <a:off x="256552" y="1681026"/>
            <a:ext cx="5591694" cy="4394921"/>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4" name="Chart Placeholder 5">
            <a:extLst>
              <a:ext uri="{FF2B5EF4-FFF2-40B4-BE49-F238E27FC236}">
                <a16:creationId xmlns:a16="http://schemas.microsoft.com/office/drawing/2014/main" id="{DBC99BBE-E3EC-437D-ABE3-300B2943CA52}"/>
              </a:ext>
            </a:extLst>
          </p:cNvPr>
          <p:cNvSpPr>
            <a:spLocks noGrp="1"/>
          </p:cNvSpPr>
          <p:nvPr>
            <p:ph type="chart" sz="quarter" idx="18"/>
          </p:nvPr>
        </p:nvSpPr>
        <p:spPr>
          <a:xfrm>
            <a:off x="6343756" y="1681026"/>
            <a:ext cx="5591694" cy="4394921"/>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518946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22_Inside">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B615F30D-028F-4C21-9088-C16BE91EBB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57" y="0"/>
            <a:ext cx="12187486"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22479" y="12032"/>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12" name="Chart Placeholder 5">
            <a:extLst>
              <a:ext uri="{FF2B5EF4-FFF2-40B4-BE49-F238E27FC236}">
                <a16:creationId xmlns:a16="http://schemas.microsoft.com/office/drawing/2014/main" id="{999615FE-D1BC-40C2-AF77-38D2C022CFC2}"/>
              </a:ext>
            </a:extLst>
          </p:cNvPr>
          <p:cNvSpPr>
            <a:spLocks noGrp="1"/>
          </p:cNvSpPr>
          <p:nvPr>
            <p:ph type="chart" sz="quarter" idx="17"/>
          </p:nvPr>
        </p:nvSpPr>
        <p:spPr>
          <a:xfrm>
            <a:off x="256552" y="1681026"/>
            <a:ext cx="5591694" cy="4946880"/>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3" name="Chart Placeholder 5">
            <a:extLst>
              <a:ext uri="{FF2B5EF4-FFF2-40B4-BE49-F238E27FC236}">
                <a16:creationId xmlns:a16="http://schemas.microsoft.com/office/drawing/2014/main" id="{88B78E63-E011-4081-93A8-EFA57F77DFF8}"/>
              </a:ext>
            </a:extLst>
          </p:cNvPr>
          <p:cNvSpPr>
            <a:spLocks noGrp="1"/>
          </p:cNvSpPr>
          <p:nvPr>
            <p:ph type="chart" sz="quarter" idx="18"/>
          </p:nvPr>
        </p:nvSpPr>
        <p:spPr>
          <a:xfrm>
            <a:off x="6343756" y="1681026"/>
            <a:ext cx="5591694" cy="4946880"/>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671823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yout 23_Inside">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3F239AD0-3E07-4F6B-9118-EEE3862336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57" y="0"/>
            <a:ext cx="12187486"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22479" y="12032"/>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12" name="Chart Placeholder 5">
            <a:extLst>
              <a:ext uri="{FF2B5EF4-FFF2-40B4-BE49-F238E27FC236}">
                <a16:creationId xmlns:a16="http://schemas.microsoft.com/office/drawing/2014/main" id="{999615FE-D1BC-40C2-AF77-38D2C022CFC2}"/>
              </a:ext>
            </a:extLst>
          </p:cNvPr>
          <p:cNvSpPr>
            <a:spLocks noGrp="1"/>
          </p:cNvSpPr>
          <p:nvPr>
            <p:ph type="chart" sz="quarter" idx="17"/>
          </p:nvPr>
        </p:nvSpPr>
        <p:spPr>
          <a:xfrm>
            <a:off x="352804" y="1601074"/>
            <a:ext cx="5411097" cy="2411864"/>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3" name="Chart Placeholder 5">
            <a:extLst>
              <a:ext uri="{FF2B5EF4-FFF2-40B4-BE49-F238E27FC236}">
                <a16:creationId xmlns:a16="http://schemas.microsoft.com/office/drawing/2014/main" id="{88B78E63-E011-4081-93A8-EFA57F77DFF8}"/>
              </a:ext>
            </a:extLst>
          </p:cNvPr>
          <p:cNvSpPr>
            <a:spLocks noGrp="1"/>
          </p:cNvSpPr>
          <p:nvPr>
            <p:ph type="chart" sz="quarter" idx="18"/>
          </p:nvPr>
        </p:nvSpPr>
        <p:spPr>
          <a:xfrm>
            <a:off x="6440008" y="1601074"/>
            <a:ext cx="5411097" cy="2411864"/>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8" name="Chart Placeholder 5">
            <a:extLst>
              <a:ext uri="{FF2B5EF4-FFF2-40B4-BE49-F238E27FC236}">
                <a16:creationId xmlns:a16="http://schemas.microsoft.com/office/drawing/2014/main" id="{7AEABD65-0C45-4E94-B903-6F541441280B}"/>
              </a:ext>
            </a:extLst>
          </p:cNvPr>
          <p:cNvSpPr>
            <a:spLocks noGrp="1"/>
          </p:cNvSpPr>
          <p:nvPr>
            <p:ph type="chart" sz="quarter" idx="19"/>
          </p:nvPr>
        </p:nvSpPr>
        <p:spPr>
          <a:xfrm>
            <a:off x="352804" y="4172184"/>
            <a:ext cx="5411097" cy="2411864"/>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1" name="Chart Placeholder 5">
            <a:extLst>
              <a:ext uri="{FF2B5EF4-FFF2-40B4-BE49-F238E27FC236}">
                <a16:creationId xmlns:a16="http://schemas.microsoft.com/office/drawing/2014/main" id="{E131E482-146D-4B5B-8E34-3066A5CBCAFB}"/>
              </a:ext>
            </a:extLst>
          </p:cNvPr>
          <p:cNvSpPr>
            <a:spLocks noGrp="1"/>
          </p:cNvSpPr>
          <p:nvPr>
            <p:ph type="chart" sz="quarter" idx="20"/>
          </p:nvPr>
        </p:nvSpPr>
        <p:spPr>
          <a:xfrm>
            <a:off x="6440008" y="4216042"/>
            <a:ext cx="5411097" cy="2411864"/>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410736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yout 24_Ins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B562BF6-8054-49E9-A2C2-412788C706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10" name="Text Placeholder 14">
            <a:extLst>
              <a:ext uri="{FF2B5EF4-FFF2-40B4-BE49-F238E27FC236}">
                <a16:creationId xmlns:a16="http://schemas.microsoft.com/office/drawing/2014/main" id="{48B53A7A-623C-1D4E-BAF1-160A1A60A4AF}"/>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4" name="Slide Number Placeholder 3">
            <a:extLst>
              <a:ext uri="{FF2B5EF4-FFF2-40B4-BE49-F238E27FC236}">
                <a16:creationId xmlns:a16="http://schemas.microsoft.com/office/drawing/2014/main" id="{81812D07-F527-1C47-9C75-789890AEB456}"/>
              </a:ext>
            </a:extLst>
          </p:cNvPr>
          <p:cNvSpPr>
            <a:spLocks noGrp="1"/>
          </p:cNvSpPr>
          <p:nvPr>
            <p:ph type="sldNum" sz="quarter" idx="14"/>
          </p:nvPr>
        </p:nvSpPr>
        <p:spPr>
          <a:xfrm>
            <a:off x="256552" y="6415017"/>
            <a:ext cx="2743200" cy="365125"/>
          </a:xfrm>
        </p:spPr>
        <p:txBody>
          <a:bodyPr/>
          <a:lstStyle>
            <a:lvl1pPr algn="l">
              <a:defRPr/>
            </a:lvl1pPr>
          </a:lstStyle>
          <a:p>
            <a:fld id="{D877E8CB-321D-4868-A0FA-C2A676D23869}" type="slidenum">
              <a:rPr lang="en-ZA" smtClean="0"/>
              <a:pPr/>
              <a:t>‹#›</a:t>
            </a:fld>
            <a:endParaRPr lang="en-ZA"/>
          </a:p>
        </p:txBody>
      </p:sp>
      <p:sp>
        <p:nvSpPr>
          <p:cNvPr id="6" name="Chart Placeholder 5">
            <a:extLst>
              <a:ext uri="{FF2B5EF4-FFF2-40B4-BE49-F238E27FC236}">
                <a16:creationId xmlns:a16="http://schemas.microsoft.com/office/drawing/2014/main" id="{E55B8CD7-B147-450C-9441-6F7718165B78}"/>
              </a:ext>
            </a:extLst>
          </p:cNvPr>
          <p:cNvSpPr>
            <a:spLocks noGrp="1"/>
          </p:cNvSpPr>
          <p:nvPr>
            <p:ph type="chart" sz="quarter" idx="15"/>
          </p:nvPr>
        </p:nvSpPr>
        <p:spPr>
          <a:xfrm>
            <a:off x="256552" y="1451292"/>
            <a:ext cx="11671745" cy="442277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421462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ront p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28454-3918-3E4A-82F8-0857ABEC95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00549" y="0"/>
            <a:ext cx="8891452"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97AB60F3-567F-45FA-9690-8B83F71D4B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4">
            <a:extLst>
              <a:ext uri="{FF2B5EF4-FFF2-40B4-BE49-F238E27FC236}">
                <a16:creationId xmlns:a16="http://schemas.microsoft.com/office/drawing/2014/main" id="{7F4185FC-D77E-49B0-B786-471F47A836C0}"/>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BBC54F0E-91BE-4983-A971-C39FBB7BBF3F}"/>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37014281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yout 25_Inside">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9484F22D-DA19-458E-8D5B-866821FA53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48800" y="0"/>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8" name="Text Placeholder 14">
            <a:extLst>
              <a:ext uri="{FF2B5EF4-FFF2-40B4-BE49-F238E27FC236}">
                <a16:creationId xmlns:a16="http://schemas.microsoft.com/office/drawing/2014/main" id="{30D266DF-D0B6-4346-A7AF-479E236BD744}"/>
              </a:ext>
            </a:extLst>
          </p:cNvPr>
          <p:cNvSpPr>
            <a:spLocks noGrp="1"/>
          </p:cNvSpPr>
          <p:nvPr>
            <p:ph type="body" sz="quarter" idx="10" hasCustomPrompt="1"/>
          </p:nvPr>
        </p:nvSpPr>
        <p:spPr>
          <a:xfrm>
            <a:off x="616148" y="577637"/>
            <a:ext cx="6570436"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7" name="Chart Placeholder 5">
            <a:extLst>
              <a:ext uri="{FF2B5EF4-FFF2-40B4-BE49-F238E27FC236}">
                <a16:creationId xmlns:a16="http://schemas.microsoft.com/office/drawing/2014/main" id="{409BAC94-1261-479A-B748-9448C1FA243E}"/>
              </a:ext>
            </a:extLst>
          </p:cNvPr>
          <p:cNvSpPr>
            <a:spLocks noGrp="1"/>
          </p:cNvSpPr>
          <p:nvPr>
            <p:ph type="chart" sz="quarter" idx="15"/>
          </p:nvPr>
        </p:nvSpPr>
        <p:spPr>
          <a:xfrm>
            <a:off x="256552" y="1451292"/>
            <a:ext cx="11671745" cy="511389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3136182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yout 26_Inside">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1D33BB96-7F81-4B1C-9747-9BC861DD99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90530" y="6409247"/>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8" name="Chart Placeholder 5">
            <a:extLst>
              <a:ext uri="{FF2B5EF4-FFF2-40B4-BE49-F238E27FC236}">
                <a16:creationId xmlns:a16="http://schemas.microsoft.com/office/drawing/2014/main" id="{761A134F-19FF-48D3-A846-DA5DDA28FA32}"/>
              </a:ext>
            </a:extLst>
          </p:cNvPr>
          <p:cNvSpPr>
            <a:spLocks noGrp="1"/>
          </p:cNvSpPr>
          <p:nvPr>
            <p:ph type="chart" sz="quarter" idx="17"/>
          </p:nvPr>
        </p:nvSpPr>
        <p:spPr>
          <a:xfrm>
            <a:off x="256552" y="1660478"/>
            <a:ext cx="11671745" cy="4355312"/>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3649037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yout 27_Inside">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1680D648-50C3-49E5-9911-BA1DB5B53A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57" y="0"/>
            <a:ext cx="12187486" cy="6858000"/>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9422479" y="12032"/>
            <a:ext cx="2743200" cy="365125"/>
          </a:xfrm>
        </p:spPr>
        <p:txBody>
          <a:bodyPr/>
          <a:lstStyle>
            <a:lvl1pPr algn="r">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9" name="Text Placeholder 14">
            <a:extLst>
              <a:ext uri="{FF2B5EF4-FFF2-40B4-BE49-F238E27FC236}">
                <a16:creationId xmlns:a16="http://schemas.microsoft.com/office/drawing/2014/main" id="{2F26101B-773C-4104-B540-1827BEFFEDFA}"/>
              </a:ext>
            </a:extLst>
          </p:cNvPr>
          <p:cNvSpPr>
            <a:spLocks noGrp="1"/>
          </p:cNvSpPr>
          <p:nvPr>
            <p:ph type="body" sz="quarter" idx="15" hasCustomPrompt="1"/>
          </p:nvPr>
        </p:nvSpPr>
        <p:spPr>
          <a:xfrm>
            <a:off x="868810" y="230094"/>
            <a:ext cx="8034557" cy="362277"/>
          </a:xfrm>
        </p:spPr>
        <p:txBody>
          <a:bodyPr>
            <a:noAutofit/>
          </a:bodyPr>
          <a:lstStyle>
            <a:lvl1pPr marL="0" indent="0">
              <a:buNone/>
              <a:defRPr sz="3200" b="0">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28 or 32pt</a:t>
            </a:r>
            <a:endParaRPr lang="en-ZA"/>
          </a:p>
        </p:txBody>
      </p:sp>
      <p:sp>
        <p:nvSpPr>
          <p:cNvPr id="10" name="Text Placeholder 14">
            <a:extLst>
              <a:ext uri="{FF2B5EF4-FFF2-40B4-BE49-F238E27FC236}">
                <a16:creationId xmlns:a16="http://schemas.microsoft.com/office/drawing/2014/main" id="{DFEE427A-E5C0-49E3-987F-B9C8D927CB84}"/>
              </a:ext>
            </a:extLst>
          </p:cNvPr>
          <p:cNvSpPr>
            <a:spLocks noGrp="1"/>
          </p:cNvSpPr>
          <p:nvPr>
            <p:ph type="body" sz="quarter" idx="16" hasCustomPrompt="1"/>
          </p:nvPr>
        </p:nvSpPr>
        <p:spPr>
          <a:xfrm>
            <a:off x="868811" y="964844"/>
            <a:ext cx="11174799" cy="362278"/>
          </a:xfrm>
        </p:spPr>
        <p:txBody>
          <a:bodyPr>
            <a:noAutofit/>
          </a:bodyPr>
          <a:lstStyle>
            <a:lvl1pPr marL="0" indent="0">
              <a:buNone/>
              <a:defRPr sz="1800" b="0">
                <a:solidFill>
                  <a:schemeClr val="bg1">
                    <a:lumMod val="9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
        <p:nvSpPr>
          <p:cNvPr id="14" name="Chart Placeholder 5">
            <a:extLst>
              <a:ext uri="{FF2B5EF4-FFF2-40B4-BE49-F238E27FC236}">
                <a16:creationId xmlns:a16="http://schemas.microsoft.com/office/drawing/2014/main" id="{A1FBC4E3-FBCC-4555-9A33-2384BFD0C91B}"/>
              </a:ext>
            </a:extLst>
          </p:cNvPr>
          <p:cNvSpPr>
            <a:spLocks noGrp="1"/>
          </p:cNvSpPr>
          <p:nvPr>
            <p:ph type="chart" sz="quarter" idx="17"/>
          </p:nvPr>
        </p:nvSpPr>
        <p:spPr>
          <a:xfrm>
            <a:off x="256552" y="1660478"/>
            <a:ext cx="11671745" cy="4848606"/>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551478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ics Slide_1">
    <p:spTree>
      <p:nvGrpSpPr>
        <p:cNvPr id="1" name=""/>
        <p:cNvGrpSpPr/>
        <p:nvPr/>
      </p:nvGrpSpPr>
      <p:grpSpPr>
        <a:xfrm>
          <a:off x="0" y="0"/>
          <a:ext cx="0" cy="0"/>
          <a:chOff x="0" y="0"/>
          <a:chExt cx="0" cy="0"/>
        </a:xfrm>
      </p:grpSpPr>
      <p:pic>
        <p:nvPicPr>
          <p:cNvPr id="3" name="Picture 2" descr="A picture containing sitting, man&#10;&#10;Description automatically generated">
            <a:extLst>
              <a:ext uri="{FF2B5EF4-FFF2-40B4-BE49-F238E27FC236}">
                <a16:creationId xmlns:a16="http://schemas.microsoft.com/office/drawing/2014/main" id="{08318FD7-CAC7-44FA-8277-C43891CC4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815762"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14" name="Chart Placeholder 5">
            <a:extLst>
              <a:ext uri="{FF2B5EF4-FFF2-40B4-BE49-F238E27FC236}">
                <a16:creationId xmlns:a16="http://schemas.microsoft.com/office/drawing/2014/main" id="{A1FBC4E3-FBCC-4555-9A33-2384BFD0C91B}"/>
              </a:ext>
            </a:extLst>
          </p:cNvPr>
          <p:cNvSpPr>
            <a:spLocks noGrp="1"/>
          </p:cNvSpPr>
          <p:nvPr>
            <p:ph type="chart" sz="quarter" idx="17"/>
          </p:nvPr>
        </p:nvSpPr>
        <p:spPr>
          <a:xfrm>
            <a:off x="260127" y="300910"/>
            <a:ext cx="11671745" cy="5293774"/>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079427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_Graphics Slide_1">
    <p:spTree>
      <p:nvGrpSpPr>
        <p:cNvPr id="1" name=""/>
        <p:cNvGrpSpPr/>
        <p:nvPr/>
      </p:nvGrpSpPr>
      <p:grpSpPr>
        <a:xfrm>
          <a:off x="0" y="0"/>
          <a:ext cx="0" cy="0"/>
          <a:chOff x="0" y="0"/>
          <a:chExt cx="0" cy="0"/>
        </a:xfrm>
      </p:grpSpPr>
      <p:pic>
        <p:nvPicPr>
          <p:cNvPr id="4" name="Picture 3" descr="A close up of a hill&#10;&#10;Description automatically generated">
            <a:extLst>
              <a:ext uri="{FF2B5EF4-FFF2-40B4-BE49-F238E27FC236}">
                <a16:creationId xmlns:a16="http://schemas.microsoft.com/office/drawing/2014/main" id="{4964331A-A60D-4965-B5E4-108E3140E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260127"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14" name="Chart Placeholder 5">
            <a:extLst>
              <a:ext uri="{FF2B5EF4-FFF2-40B4-BE49-F238E27FC236}">
                <a16:creationId xmlns:a16="http://schemas.microsoft.com/office/drawing/2014/main" id="{A1FBC4E3-FBCC-4555-9A33-2384BFD0C91B}"/>
              </a:ext>
            </a:extLst>
          </p:cNvPr>
          <p:cNvSpPr>
            <a:spLocks noGrp="1"/>
          </p:cNvSpPr>
          <p:nvPr>
            <p:ph type="chart" sz="quarter" idx="17"/>
          </p:nvPr>
        </p:nvSpPr>
        <p:spPr>
          <a:xfrm>
            <a:off x="260127" y="300909"/>
            <a:ext cx="11671745" cy="5738943"/>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14327541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phics Slide_2">
    <p:spTree>
      <p:nvGrpSpPr>
        <p:cNvPr id="1" name=""/>
        <p:cNvGrpSpPr/>
        <p:nvPr/>
      </p:nvGrpSpPr>
      <p:grpSpPr>
        <a:xfrm>
          <a:off x="0" y="0"/>
          <a:ext cx="0" cy="0"/>
          <a:chOff x="0" y="0"/>
          <a:chExt cx="0" cy="0"/>
        </a:xfrm>
      </p:grpSpPr>
      <p:pic>
        <p:nvPicPr>
          <p:cNvPr id="3" name="Picture 2" descr="A picture containing sitting, man&#10;&#10;Description automatically generated">
            <a:extLst>
              <a:ext uri="{FF2B5EF4-FFF2-40B4-BE49-F238E27FC236}">
                <a16:creationId xmlns:a16="http://schemas.microsoft.com/office/drawing/2014/main" id="{08318FD7-CAC7-44FA-8277-C43891CC4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815762"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14" name="Chart Placeholder 5">
            <a:extLst>
              <a:ext uri="{FF2B5EF4-FFF2-40B4-BE49-F238E27FC236}">
                <a16:creationId xmlns:a16="http://schemas.microsoft.com/office/drawing/2014/main" id="{A1FBC4E3-FBCC-4555-9A33-2384BFD0C91B}"/>
              </a:ext>
            </a:extLst>
          </p:cNvPr>
          <p:cNvSpPr>
            <a:spLocks noGrp="1"/>
          </p:cNvSpPr>
          <p:nvPr>
            <p:ph type="chart" sz="quarter" idx="17"/>
          </p:nvPr>
        </p:nvSpPr>
        <p:spPr>
          <a:xfrm>
            <a:off x="260127" y="300910"/>
            <a:ext cx="5613011" cy="5305806"/>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5" name="Chart Placeholder 5">
            <a:extLst>
              <a:ext uri="{FF2B5EF4-FFF2-40B4-BE49-F238E27FC236}">
                <a16:creationId xmlns:a16="http://schemas.microsoft.com/office/drawing/2014/main" id="{2D23A6D5-587A-4AF1-931F-290E031892A4}"/>
              </a:ext>
            </a:extLst>
          </p:cNvPr>
          <p:cNvSpPr>
            <a:spLocks noGrp="1"/>
          </p:cNvSpPr>
          <p:nvPr>
            <p:ph type="chart" sz="quarter" idx="18"/>
          </p:nvPr>
        </p:nvSpPr>
        <p:spPr>
          <a:xfrm>
            <a:off x="6318864" y="300910"/>
            <a:ext cx="5613011" cy="5305806"/>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7864640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_Graphics Slide_1">
    <p:spTree>
      <p:nvGrpSpPr>
        <p:cNvPr id="1" name=""/>
        <p:cNvGrpSpPr/>
        <p:nvPr/>
      </p:nvGrpSpPr>
      <p:grpSpPr>
        <a:xfrm>
          <a:off x="0" y="0"/>
          <a:ext cx="0" cy="0"/>
          <a:chOff x="0" y="0"/>
          <a:chExt cx="0" cy="0"/>
        </a:xfrm>
      </p:grpSpPr>
      <p:pic>
        <p:nvPicPr>
          <p:cNvPr id="4" name="Picture 3" descr="A close up of a hill&#10;&#10;Description automatically generated">
            <a:extLst>
              <a:ext uri="{FF2B5EF4-FFF2-40B4-BE49-F238E27FC236}">
                <a16:creationId xmlns:a16="http://schemas.microsoft.com/office/drawing/2014/main" id="{4964331A-A60D-4965-B5E4-108E3140E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260127"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5" name="Chart Placeholder 5">
            <a:extLst>
              <a:ext uri="{FF2B5EF4-FFF2-40B4-BE49-F238E27FC236}">
                <a16:creationId xmlns:a16="http://schemas.microsoft.com/office/drawing/2014/main" id="{8F567AA7-5FC9-491C-B190-1C7278A30A32}"/>
              </a:ext>
            </a:extLst>
          </p:cNvPr>
          <p:cNvSpPr>
            <a:spLocks noGrp="1"/>
          </p:cNvSpPr>
          <p:nvPr>
            <p:ph type="chart" sz="quarter" idx="17"/>
          </p:nvPr>
        </p:nvSpPr>
        <p:spPr>
          <a:xfrm>
            <a:off x="260127" y="300910"/>
            <a:ext cx="5613011" cy="570284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7" name="Chart Placeholder 5">
            <a:extLst>
              <a:ext uri="{FF2B5EF4-FFF2-40B4-BE49-F238E27FC236}">
                <a16:creationId xmlns:a16="http://schemas.microsoft.com/office/drawing/2014/main" id="{E2FF25EB-6908-459B-BEBC-2A632BBF809B}"/>
              </a:ext>
            </a:extLst>
          </p:cNvPr>
          <p:cNvSpPr>
            <a:spLocks noGrp="1"/>
          </p:cNvSpPr>
          <p:nvPr>
            <p:ph type="chart" sz="quarter" idx="18"/>
          </p:nvPr>
        </p:nvSpPr>
        <p:spPr>
          <a:xfrm>
            <a:off x="6318864" y="300910"/>
            <a:ext cx="5613011" cy="5702848"/>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3854316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phics Slide_3">
    <p:spTree>
      <p:nvGrpSpPr>
        <p:cNvPr id="1" name=""/>
        <p:cNvGrpSpPr/>
        <p:nvPr/>
      </p:nvGrpSpPr>
      <p:grpSpPr>
        <a:xfrm>
          <a:off x="0" y="0"/>
          <a:ext cx="0" cy="0"/>
          <a:chOff x="0" y="0"/>
          <a:chExt cx="0" cy="0"/>
        </a:xfrm>
      </p:grpSpPr>
      <p:pic>
        <p:nvPicPr>
          <p:cNvPr id="3" name="Picture 2" descr="A picture containing sitting, man&#10;&#10;Description automatically generated">
            <a:extLst>
              <a:ext uri="{FF2B5EF4-FFF2-40B4-BE49-F238E27FC236}">
                <a16:creationId xmlns:a16="http://schemas.microsoft.com/office/drawing/2014/main" id="{08318FD7-CAC7-44FA-8277-C43891CC4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815762"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7" name="Chart Placeholder 5">
            <a:extLst>
              <a:ext uri="{FF2B5EF4-FFF2-40B4-BE49-F238E27FC236}">
                <a16:creationId xmlns:a16="http://schemas.microsoft.com/office/drawing/2014/main" id="{39CD894F-C3EE-4FBC-88F6-6DDE3A1F3349}"/>
              </a:ext>
            </a:extLst>
          </p:cNvPr>
          <p:cNvSpPr>
            <a:spLocks noGrp="1"/>
          </p:cNvSpPr>
          <p:nvPr>
            <p:ph type="chart" sz="quarter" idx="17"/>
          </p:nvPr>
        </p:nvSpPr>
        <p:spPr>
          <a:xfrm>
            <a:off x="256551" y="301662"/>
            <a:ext cx="5622758" cy="2560413"/>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8" name="Chart Placeholder 5">
            <a:extLst>
              <a:ext uri="{FF2B5EF4-FFF2-40B4-BE49-F238E27FC236}">
                <a16:creationId xmlns:a16="http://schemas.microsoft.com/office/drawing/2014/main" id="{27A5FF1C-91AF-40A1-A1DF-C88ACC3BE180}"/>
              </a:ext>
            </a:extLst>
          </p:cNvPr>
          <p:cNvSpPr>
            <a:spLocks noGrp="1"/>
          </p:cNvSpPr>
          <p:nvPr>
            <p:ph type="chart" sz="quarter" idx="18"/>
          </p:nvPr>
        </p:nvSpPr>
        <p:spPr>
          <a:xfrm>
            <a:off x="6224275" y="301662"/>
            <a:ext cx="5622758" cy="2560413"/>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9" name="Chart Placeholder 5">
            <a:extLst>
              <a:ext uri="{FF2B5EF4-FFF2-40B4-BE49-F238E27FC236}">
                <a16:creationId xmlns:a16="http://schemas.microsoft.com/office/drawing/2014/main" id="{49068B98-075D-4429-8D2B-E49642D893CC}"/>
              </a:ext>
            </a:extLst>
          </p:cNvPr>
          <p:cNvSpPr>
            <a:spLocks noGrp="1"/>
          </p:cNvSpPr>
          <p:nvPr>
            <p:ph type="chart" sz="quarter" idx="19"/>
          </p:nvPr>
        </p:nvSpPr>
        <p:spPr>
          <a:xfrm>
            <a:off x="256551" y="3014475"/>
            <a:ext cx="5622758" cy="2560413"/>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0" name="Chart Placeholder 5">
            <a:extLst>
              <a:ext uri="{FF2B5EF4-FFF2-40B4-BE49-F238E27FC236}">
                <a16:creationId xmlns:a16="http://schemas.microsoft.com/office/drawing/2014/main" id="{3730FAD3-23A1-4A54-B0A9-FDE76A424AB1}"/>
              </a:ext>
            </a:extLst>
          </p:cNvPr>
          <p:cNvSpPr>
            <a:spLocks noGrp="1"/>
          </p:cNvSpPr>
          <p:nvPr>
            <p:ph type="chart" sz="quarter" idx="20"/>
          </p:nvPr>
        </p:nvSpPr>
        <p:spPr>
          <a:xfrm>
            <a:off x="6224275" y="3058333"/>
            <a:ext cx="5622758" cy="2560413"/>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6856446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_Graphics Slide_1">
    <p:spTree>
      <p:nvGrpSpPr>
        <p:cNvPr id="1" name=""/>
        <p:cNvGrpSpPr/>
        <p:nvPr/>
      </p:nvGrpSpPr>
      <p:grpSpPr>
        <a:xfrm>
          <a:off x="0" y="0"/>
          <a:ext cx="0" cy="0"/>
          <a:chOff x="0" y="0"/>
          <a:chExt cx="0" cy="0"/>
        </a:xfrm>
      </p:grpSpPr>
      <p:pic>
        <p:nvPicPr>
          <p:cNvPr id="4" name="Picture 3" descr="A close up of a hill&#10;&#10;Description automatically generated">
            <a:extLst>
              <a:ext uri="{FF2B5EF4-FFF2-40B4-BE49-F238E27FC236}">
                <a16:creationId xmlns:a16="http://schemas.microsoft.com/office/drawing/2014/main" id="{4964331A-A60D-4965-B5E4-108E3140E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260127"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8" name="Chart Placeholder 5">
            <a:extLst>
              <a:ext uri="{FF2B5EF4-FFF2-40B4-BE49-F238E27FC236}">
                <a16:creationId xmlns:a16="http://schemas.microsoft.com/office/drawing/2014/main" id="{B4DC0DB0-037B-4BB0-BA2D-54D0BFB703D4}"/>
              </a:ext>
            </a:extLst>
          </p:cNvPr>
          <p:cNvSpPr>
            <a:spLocks noGrp="1"/>
          </p:cNvSpPr>
          <p:nvPr>
            <p:ph type="chart" sz="quarter" idx="17"/>
          </p:nvPr>
        </p:nvSpPr>
        <p:spPr>
          <a:xfrm>
            <a:off x="256551" y="301662"/>
            <a:ext cx="5622758" cy="2724687"/>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9" name="Chart Placeholder 5">
            <a:extLst>
              <a:ext uri="{FF2B5EF4-FFF2-40B4-BE49-F238E27FC236}">
                <a16:creationId xmlns:a16="http://schemas.microsoft.com/office/drawing/2014/main" id="{22AB48D4-CCB2-4119-9653-3D245CAC62BA}"/>
              </a:ext>
            </a:extLst>
          </p:cNvPr>
          <p:cNvSpPr>
            <a:spLocks noGrp="1"/>
          </p:cNvSpPr>
          <p:nvPr>
            <p:ph type="chart" sz="quarter" idx="18"/>
          </p:nvPr>
        </p:nvSpPr>
        <p:spPr>
          <a:xfrm>
            <a:off x="6224275" y="301662"/>
            <a:ext cx="5622758" cy="2724687"/>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0" name="Chart Placeholder 5">
            <a:extLst>
              <a:ext uri="{FF2B5EF4-FFF2-40B4-BE49-F238E27FC236}">
                <a16:creationId xmlns:a16="http://schemas.microsoft.com/office/drawing/2014/main" id="{B3672132-E64A-4B28-ADF1-B45ED10A52FB}"/>
              </a:ext>
            </a:extLst>
          </p:cNvPr>
          <p:cNvSpPr>
            <a:spLocks noGrp="1"/>
          </p:cNvSpPr>
          <p:nvPr>
            <p:ph type="chart" sz="quarter" idx="19"/>
          </p:nvPr>
        </p:nvSpPr>
        <p:spPr>
          <a:xfrm>
            <a:off x="256551" y="3259276"/>
            <a:ext cx="5622758" cy="2724687"/>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
        <p:nvSpPr>
          <p:cNvPr id="11" name="Chart Placeholder 5">
            <a:extLst>
              <a:ext uri="{FF2B5EF4-FFF2-40B4-BE49-F238E27FC236}">
                <a16:creationId xmlns:a16="http://schemas.microsoft.com/office/drawing/2014/main" id="{D5DF71BA-D15C-4BC3-8E7B-AB24F5FB2884}"/>
              </a:ext>
            </a:extLst>
          </p:cNvPr>
          <p:cNvSpPr>
            <a:spLocks noGrp="1"/>
          </p:cNvSpPr>
          <p:nvPr>
            <p:ph type="chart" sz="quarter" idx="20"/>
          </p:nvPr>
        </p:nvSpPr>
        <p:spPr>
          <a:xfrm>
            <a:off x="6224275" y="3303134"/>
            <a:ext cx="5622758" cy="2724687"/>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2317091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ics Slide_4">
    <p:spTree>
      <p:nvGrpSpPr>
        <p:cNvPr id="1" name=""/>
        <p:cNvGrpSpPr/>
        <p:nvPr/>
      </p:nvGrpSpPr>
      <p:grpSpPr>
        <a:xfrm>
          <a:off x="0" y="0"/>
          <a:ext cx="0" cy="0"/>
          <a:chOff x="0" y="0"/>
          <a:chExt cx="0" cy="0"/>
        </a:xfrm>
      </p:grpSpPr>
      <p:pic>
        <p:nvPicPr>
          <p:cNvPr id="3" name="Picture 2" descr="A picture containing sitting, man&#10;&#10;Description automatically generated">
            <a:extLst>
              <a:ext uri="{FF2B5EF4-FFF2-40B4-BE49-F238E27FC236}">
                <a16:creationId xmlns:a16="http://schemas.microsoft.com/office/drawing/2014/main" id="{08318FD7-CAC7-44FA-8277-C43891CC4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815762"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11" name="Content Placeholder 2">
            <a:extLst>
              <a:ext uri="{FF2B5EF4-FFF2-40B4-BE49-F238E27FC236}">
                <a16:creationId xmlns:a16="http://schemas.microsoft.com/office/drawing/2014/main" id="{5D0B7093-B404-4A8A-B3AE-724814CFC44C}"/>
              </a:ext>
            </a:extLst>
          </p:cNvPr>
          <p:cNvSpPr>
            <a:spLocks noGrp="1"/>
          </p:cNvSpPr>
          <p:nvPr>
            <p:ph sz="quarter" idx="11"/>
          </p:nvPr>
        </p:nvSpPr>
        <p:spPr>
          <a:xfrm>
            <a:off x="254667" y="336464"/>
            <a:ext cx="5992021" cy="5245600"/>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hart Placeholder 5">
            <a:extLst>
              <a:ext uri="{FF2B5EF4-FFF2-40B4-BE49-F238E27FC236}">
                <a16:creationId xmlns:a16="http://schemas.microsoft.com/office/drawing/2014/main" id="{1D1F5E3E-A25D-4BD3-8D89-05E41FE4E68D}"/>
              </a:ext>
            </a:extLst>
          </p:cNvPr>
          <p:cNvSpPr>
            <a:spLocks noGrp="1"/>
          </p:cNvSpPr>
          <p:nvPr>
            <p:ph type="chart" sz="quarter" idx="17"/>
          </p:nvPr>
        </p:nvSpPr>
        <p:spPr>
          <a:xfrm>
            <a:off x="6729573" y="335690"/>
            <a:ext cx="5208427" cy="5246963"/>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1471879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Front p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93E847-12A4-5D48-AC11-2C1BDE64AB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64011" y="0"/>
            <a:ext cx="7927989"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B3BDAF53-8BC9-4C98-87BF-D8B1918E11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4">
            <a:extLst>
              <a:ext uri="{FF2B5EF4-FFF2-40B4-BE49-F238E27FC236}">
                <a16:creationId xmlns:a16="http://schemas.microsoft.com/office/drawing/2014/main" id="{60D8D414-7C6E-4757-B4A2-D8087B8C9415}"/>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B6E6F0E5-2042-480E-A551-08092CD73651}"/>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8496149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_Graphics Slide_1">
    <p:spTree>
      <p:nvGrpSpPr>
        <p:cNvPr id="1" name=""/>
        <p:cNvGrpSpPr/>
        <p:nvPr/>
      </p:nvGrpSpPr>
      <p:grpSpPr>
        <a:xfrm>
          <a:off x="0" y="0"/>
          <a:ext cx="0" cy="0"/>
          <a:chOff x="0" y="0"/>
          <a:chExt cx="0" cy="0"/>
        </a:xfrm>
      </p:grpSpPr>
      <p:pic>
        <p:nvPicPr>
          <p:cNvPr id="4" name="Picture 3" descr="A close up of a hill&#10;&#10;Description automatically generated">
            <a:extLst>
              <a:ext uri="{FF2B5EF4-FFF2-40B4-BE49-F238E27FC236}">
                <a16:creationId xmlns:a16="http://schemas.microsoft.com/office/drawing/2014/main" id="{4964331A-A60D-4965-B5E4-108E3140E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260127"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12" name="Content Placeholder 2">
            <a:extLst>
              <a:ext uri="{FF2B5EF4-FFF2-40B4-BE49-F238E27FC236}">
                <a16:creationId xmlns:a16="http://schemas.microsoft.com/office/drawing/2014/main" id="{603A6D97-5F78-438F-AA06-B8652FCE6678}"/>
              </a:ext>
            </a:extLst>
          </p:cNvPr>
          <p:cNvSpPr>
            <a:spLocks noGrp="1"/>
          </p:cNvSpPr>
          <p:nvPr>
            <p:ph sz="quarter" idx="11"/>
          </p:nvPr>
        </p:nvSpPr>
        <p:spPr>
          <a:xfrm>
            <a:off x="254667" y="336464"/>
            <a:ext cx="5992021" cy="5655262"/>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hart Placeholder 5">
            <a:extLst>
              <a:ext uri="{FF2B5EF4-FFF2-40B4-BE49-F238E27FC236}">
                <a16:creationId xmlns:a16="http://schemas.microsoft.com/office/drawing/2014/main" id="{D8B11AEA-E664-4B2F-B792-0ABC63B51577}"/>
              </a:ext>
            </a:extLst>
          </p:cNvPr>
          <p:cNvSpPr>
            <a:spLocks noGrp="1"/>
          </p:cNvSpPr>
          <p:nvPr>
            <p:ph type="chart" sz="quarter" idx="17"/>
          </p:nvPr>
        </p:nvSpPr>
        <p:spPr>
          <a:xfrm>
            <a:off x="6729573" y="335690"/>
            <a:ext cx="5208427" cy="5656731"/>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10769438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aphics Slide_5">
    <p:spTree>
      <p:nvGrpSpPr>
        <p:cNvPr id="1" name=""/>
        <p:cNvGrpSpPr/>
        <p:nvPr/>
      </p:nvGrpSpPr>
      <p:grpSpPr>
        <a:xfrm>
          <a:off x="0" y="0"/>
          <a:ext cx="0" cy="0"/>
          <a:chOff x="0" y="0"/>
          <a:chExt cx="0" cy="0"/>
        </a:xfrm>
      </p:grpSpPr>
      <p:pic>
        <p:nvPicPr>
          <p:cNvPr id="3" name="Picture 2" descr="A picture containing sitting, man&#10;&#10;Description automatically generated">
            <a:extLst>
              <a:ext uri="{FF2B5EF4-FFF2-40B4-BE49-F238E27FC236}">
                <a16:creationId xmlns:a16="http://schemas.microsoft.com/office/drawing/2014/main" id="{08318FD7-CAC7-44FA-8277-C43891CC45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3815762"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7" name="Content Placeholder 2">
            <a:extLst>
              <a:ext uri="{FF2B5EF4-FFF2-40B4-BE49-F238E27FC236}">
                <a16:creationId xmlns:a16="http://schemas.microsoft.com/office/drawing/2014/main" id="{70ED1C5B-7496-405F-A903-9F67DD05960A}"/>
              </a:ext>
            </a:extLst>
          </p:cNvPr>
          <p:cNvSpPr>
            <a:spLocks noGrp="1"/>
          </p:cNvSpPr>
          <p:nvPr>
            <p:ph sz="quarter" idx="11"/>
          </p:nvPr>
        </p:nvSpPr>
        <p:spPr>
          <a:xfrm>
            <a:off x="254667" y="335721"/>
            <a:ext cx="5992021" cy="5246932"/>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98729509-52AC-46EC-940D-5916C2161B6F}"/>
              </a:ext>
            </a:extLst>
          </p:cNvPr>
          <p:cNvSpPr>
            <a:spLocks noGrp="1"/>
          </p:cNvSpPr>
          <p:nvPr>
            <p:ph type="pic" sz="quarter" idx="17"/>
          </p:nvPr>
        </p:nvSpPr>
        <p:spPr>
          <a:xfrm>
            <a:off x="6739846" y="334947"/>
            <a:ext cx="5197487" cy="5248295"/>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1878581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_Graphics Slide_1">
    <p:spTree>
      <p:nvGrpSpPr>
        <p:cNvPr id="1" name=""/>
        <p:cNvGrpSpPr/>
        <p:nvPr/>
      </p:nvGrpSpPr>
      <p:grpSpPr>
        <a:xfrm>
          <a:off x="0" y="0"/>
          <a:ext cx="0" cy="0"/>
          <a:chOff x="0" y="0"/>
          <a:chExt cx="0" cy="0"/>
        </a:xfrm>
      </p:grpSpPr>
      <p:pic>
        <p:nvPicPr>
          <p:cNvPr id="4" name="Picture 3" descr="A close up of a hill&#10;&#10;Description automatically generated">
            <a:extLst>
              <a:ext uri="{FF2B5EF4-FFF2-40B4-BE49-F238E27FC236}">
                <a16:creationId xmlns:a16="http://schemas.microsoft.com/office/drawing/2014/main" id="{4964331A-A60D-4965-B5E4-108E3140E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4"/>
            <a:ext cx="12192000" cy="6856572"/>
          </a:xfrm>
          <a:prstGeom prst="rect">
            <a:avLst/>
          </a:prstGeom>
        </p:spPr>
      </p:pic>
      <p:sp>
        <p:nvSpPr>
          <p:cNvPr id="6" name="Slide Number Placeholder 3">
            <a:extLst>
              <a:ext uri="{FF2B5EF4-FFF2-40B4-BE49-F238E27FC236}">
                <a16:creationId xmlns:a16="http://schemas.microsoft.com/office/drawing/2014/main" id="{F2CC1C6E-11B3-AF46-B0B2-D9700CF4407B}"/>
              </a:ext>
            </a:extLst>
          </p:cNvPr>
          <p:cNvSpPr>
            <a:spLocks noGrp="1"/>
          </p:cNvSpPr>
          <p:nvPr>
            <p:ph type="sldNum" sz="quarter" idx="14"/>
          </p:nvPr>
        </p:nvSpPr>
        <p:spPr>
          <a:xfrm>
            <a:off x="260127" y="6410622"/>
            <a:ext cx="2743200" cy="365125"/>
          </a:xfrm>
        </p:spPr>
        <p:txBody>
          <a:bodyPr/>
          <a:lstStyle>
            <a:lvl1pPr algn="l">
              <a:defRPr>
                <a:latin typeface="Arial" panose="020B0604020202020204" pitchFamily="34" charset="0"/>
                <a:cs typeface="Arial" panose="020B0604020202020204" pitchFamily="34" charset="0"/>
              </a:defRPr>
            </a:lvl1pPr>
          </a:lstStyle>
          <a:p>
            <a:fld id="{D877E8CB-321D-4868-A0FA-C2A676D23869}" type="slidenum">
              <a:rPr lang="en-ZA" smtClean="0"/>
              <a:pPr/>
              <a:t>‹#›</a:t>
            </a:fld>
            <a:endParaRPr lang="en-ZA"/>
          </a:p>
        </p:txBody>
      </p:sp>
      <p:sp>
        <p:nvSpPr>
          <p:cNvPr id="7" name="Content Placeholder 2">
            <a:extLst>
              <a:ext uri="{FF2B5EF4-FFF2-40B4-BE49-F238E27FC236}">
                <a16:creationId xmlns:a16="http://schemas.microsoft.com/office/drawing/2014/main" id="{29D7C35C-E1C5-41DA-80BE-2478077A76CA}"/>
              </a:ext>
            </a:extLst>
          </p:cNvPr>
          <p:cNvSpPr>
            <a:spLocks noGrp="1"/>
          </p:cNvSpPr>
          <p:nvPr>
            <p:ph sz="quarter" idx="11"/>
          </p:nvPr>
        </p:nvSpPr>
        <p:spPr>
          <a:xfrm>
            <a:off x="254667" y="335721"/>
            <a:ext cx="5992021" cy="5704132"/>
          </a:xfrm>
        </p:spPr>
        <p:txBody>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1800">
                <a:solidFill>
                  <a:schemeClr val="bg2">
                    <a:lumMod val="25000"/>
                  </a:schemeClr>
                </a:solidFill>
                <a:latin typeface="Arial" panose="020B0604020202020204" pitchFamily="34" charset="0"/>
                <a:cs typeface="Arial" panose="020B0604020202020204" pitchFamily="34" charset="0"/>
              </a:defRPr>
            </a:lvl2pPr>
            <a:lvl3pPr>
              <a:defRPr sz="1600">
                <a:solidFill>
                  <a:schemeClr val="bg2">
                    <a:lumMod val="25000"/>
                  </a:schemeClr>
                </a:solidFill>
                <a:latin typeface="Arial" panose="020B0604020202020204" pitchFamily="34" charset="0"/>
                <a:cs typeface="Arial" panose="020B0604020202020204" pitchFamily="34" charset="0"/>
              </a:defRPr>
            </a:lvl3pPr>
            <a:lvl4pPr>
              <a:defRPr sz="1400">
                <a:solidFill>
                  <a:schemeClr val="bg2">
                    <a:lumMod val="25000"/>
                  </a:schemeClr>
                </a:solidFill>
                <a:latin typeface="Arial" panose="020B0604020202020204" pitchFamily="34" charset="0"/>
                <a:cs typeface="Arial" panose="020B0604020202020204" pitchFamily="34" charset="0"/>
              </a:defRPr>
            </a:lvl4pPr>
            <a:lvl5pPr>
              <a:defRPr sz="12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A6491885-024B-4593-ADF3-E08233EC99EE}"/>
              </a:ext>
            </a:extLst>
          </p:cNvPr>
          <p:cNvSpPr>
            <a:spLocks noGrp="1"/>
          </p:cNvSpPr>
          <p:nvPr>
            <p:ph type="pic" sz="quarter" idx="17"/>
          </p:nvPr>
        </p:nvSpPr>
        <p:spPr>
          <a:xfrm>
            <a:off x="6739846" y="334947"/>
            <a:ext cx="5197487" cy="5705614"/>
          </a:xfrm>
        </p:spPr>
        <p:txBody>
          <a:bodyPr>
            <a:normAutofit/>
          </a:bodyPr>
          <a:lstStyle>
            <a:lvl1pPr>
              <a:defRPr sz="1800">
                <a:latin typeface="Arial" panose="020B0604020202020204" pitchFamily="34" charset="0"/>
                <a:cs typeface="Arial" panose="020B0604020202020204" pitchFamily="34" charset="0"/>
              </a:defRPr>
            </a:lvl1pPr>
          </a:lstStyle>
          <a:p>
            <a:endParaRPr lang="en-ZA"/>
          </a:p>
        </p:txBody>
      </p:sp>
    </p:spTree>
    <p:extLst>
      <p:ext uri="{BB962C8B-B14F-4D97-AF65-F5344CB8AC3E}">
        <p14:creationId xmlns:p14="http://schemas.microsoft.com/office/powerpoint/2010/main" val="173404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Front page 1">
    <p:spTree>
      <p:nvGrpSpPr>
        <p:cNvPr id="1" name=""/>
        <p:cNvGrpSpPr/>
        <p:nvPr/>
      </p:nvGrpSpPr>
      <p:grpSpPr>
        <a:xfrm>
          <a:off x="0" y="0"/>
          <a:ext cx="0" cy="0"/>
          <a:chOff x="0" y="0"/>
          <a:chExt cx="0" cy="0"/>
        </a:xfrm>
      </p:grpSpPr>
      <p:pic>
        <p:nvPicPr>
          <p:cNvPr id="13" name="Picture 12" descr="A close up of a door&#10;&#10;Description automatically generated">
            <a:extLst>
              <a:ext uri="{FF2B5EF4-FFF2-40B4-BE49-F238E27FC236}">
                <a16:creationId xmlns:a16="http://schemas.microsoft.com/office/drawing/2014/main" id="{50604BAD-3462-4BC1-9723-FAEED2D061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3048000" y="0"/>
            <a:ext cx="9144000" cy="6851904"/>
          </a:xfrm>
          <a:prstGeom prst="rect">
            <a:avLst/>
          </a:prstGeom>
        </p:spPr>
      </p:pic>
      <p:pic>
        <p:nvPicPr>
          <p:cNvPr id="17" name="Picture 16" descr="A close up of a sign&#10;&#10;Description automatically generated">
            <a:extLst>
              <a:ext uri="{FF2B5EF4-FFF2-40B4-BE49-F238E27FC236}">
                <a16:creationId xmlns:a16="http://schemas.microsoft.com/office/drawing/2014/main" id="{8400CD95-AE53-4EC8-BCFE-935021E4DA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Text Placeholder 14">
            <a:extLst>
              <a:ext uri="{FF2B5EF4-FFF2-40B4-BE49-F238E27FC236}">
                <a16:creationId xmlns:a16="http://schemas.microsoft.com/office/drawing/2014/main" id="{63124F75-CD36-488D-A24F-F9C3ACD43315}"/>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9" name="Text Placeholder 14">
            <a:extLst>
              <a:ext uri="{FF2B5EF4-FFF2-40B4-BE49-F238E27FC236}">
                <a16:creationId xmlns:a16="http://schemas.microsoft.com/office/drawing/2014/main" id="{E498743A-8791-46A6-A58A-51F2032C8E06}"/>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137720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Front p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B9E5C-6EE9-B744-BD19-9A548E5BB3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63589" y="0"/>
            <a:ext cx="8028411"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1C0BF514-4E8B-43B8-95C0-2261FBAC55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4">
            <a:extLst>
              <a:ext uri="{FF2B5EF4-FFF2-40B4-BE49-F238E27FC236}">
                <a16:creationId xmlns:a16="http://schemas.microsoft.com/office/drawing/2014/main" id="{825A6768-08E6-4E72-814A-1D048A173493}"/>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AA54C420-48BE-4F67-939A-D8D767A8A8F1}"/>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1790397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Front p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D4A67-0D74-FE4D-9BD1-A8DB46A3FD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43527" y="0"/>
            <a:ext cx="7648473" cy="6858000"/>
          </a:xfrm>
          <a:prstGeom prst="rect">
            <a:avLst/>
          </a:prstGeom>
        </p:spPr>
      </p:pic>
      <p:pic>
        <p:nvPicPr>
          <p:cNvPr id="10" name="Picture 9" descr="A close up of a sign&#10;&#10;Description automatically generated">
            <a:extLst>
              <a:ext uri="{FF2B5EF4-FFF2-40B4-BE49-F238E27FC236}">
                <a16:creationId xmlns:a16="http://schemas.microsoft.com/office/drawing/2014/main" id="{B7364471-A0BE-4BCC-A7B5-25D590D99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14">
            <a:extLst>
              <a:ext uri="{FF2B5EF4-FFF2-40B4-BE49-F238E27FC236}">
                <a16:creationId xmlns:a16="http://schemas.microsoft.com/office/drawing/2014/main" id="{5DA733D0-FF81-4F16-82D6-E86E21C0D385}"/>
              </a:ext>
            </a:extLst>
          </p:cNvPr>
          <p:cNvSpPr>
            <a:spLocks noGrp="1"/>
          </p:cNvSpPr>
          <p:nvPr>
            <p:ph type="body" sz="quarter" idx="10" hasCustomPrompt="1"/>
          </p:nvPr>
        </p:nvSpPr>
        <p:spPr>
          <a:xfrm>
            <a:off x="891918" y="3429000"/>
            <a:ext cx="5041900" cy="418646"/>
          </a:xfrm>
        </p:spPr>
        <p:txBody>
          <a:bodyPr>
            <a:noAutofit/>
          </a:bodyPr>
          <a:lstStyle>
            <a:lvl1pPr marL="0" indent="0">
              <a:buNone/>
              <a:defRPr sz="3200" b="1">
                <a:solidFill>
                  <a:schemeClr val="bg2">
                    <a:lumMod val="25000"/>
                  </a:schemeClr>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32pt</a:t>
            </a:r>
            <a:endParaRPr lang="en-ZA"/>
          </a:p>
        </p:txBody>
      </p:sp>
      <p:sp>
        <p:nvSpPr>
          <p:cNvPr id="14" name="Text Placeholder 14">
            <a:extLst>
              <a:ext uri="{FF2B5EF4-FFF2-40B4-BE49-F238E27FC236}">
                <a16:creationId xmlns:a16="http://schemas.microsoft.com/office/drawing/2014/main" id="{33D7EBAB-46C8-480B-ABE7-7B73D8FAA1F2}"/>
              </a:ext>
            </a:extLst>
          </p:cNvPr>
          <p:cNvSpPr>
            <a:spLocks noGrp="1"/>
          </p:cNvSpPr>
          <p:nvPr>
            <p:ph type="body" sz="quarter" idx="11" hasCustomPrompt="1"/>
          </p:nvPr>
        </p:nvSpPr>
        <p:spPr>
          <a:xfrm>
            <a:off x="891918" y="4570086"/>
            <a:ext cx="5041900" cy="279464"/>
          </a:xfrm>
        </p:spPr>
        <p:txBody>
          <a:bodyPr>
            <a:noAutofit/>
          </a:bodyPr>
          <a:lstStyle>
            <a:lvl1pPr marL="0" indent="0">
              <a:buNone/>
              <a:defRPr sz="1800" b="0">
                <a:solidFill>
                  <a:srgbClr val="4DB848"/>
                </a:solidFill>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US"/>
              <a:t>Click to add heading 18pt</a:t>
            </a:r>
            <a:endParaRPr lang="en-ZA"/>
          </a:p>
        </p:txBody>
      </p:sp>
    </p:spTree>
    <p:extLst>
      <p:ext uri="{BB962C8B-B14F-4D97-AF65-F5344CB8AC3E}">
        <p14:creationId xmlns:p14="http://schemas.microsoft.com/office/powerpoint/2010/main" val="288957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theme" Target="../theme/theme3.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AB8A4-2CC3-42A5-8213-D23A6BFED9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D26951D-9E4C-49A2-BCE1-2B77A3826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FFA2BDA-12E4-46D7-B334-7A5776B2D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a:p>
        </p:txBody>
      </p:sp>
      <p:sp>
        <p:nvSpPr>
          <p:cNvPr id="5" name="Footer Placeholder 4">
            <a:extLst>
              <a:ext uri="{FF2B5EF4-FFF2-40B4-BE49-F238E27FC236}">
                <a16:creationId xmlns:a16="http://schemas.microsoft.com/office/drawing/2014/main" id="{75955126-77BC-43AD-87CB-579DBB0C4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F3B01A1-4534-4865-BEEF-B62C1FC25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F2222-C0A2-44EC-BBD4-3FFC0F7AE84D}" type="slidenum">
              <a:rPr lang="en-ZA" smtClean="0"/>
              <a:t>‹#›</a:t>
            </a:fld>
            <a:endParaRPr lang="en-ZA"/>
          </a:p>
        </p:txBody>
      </p:sp>
    </p:spTree>
    <p:extLst>
      <p:ext uri="{BB962C8B-B14F-4D97-AF65-F5344CB8AC3E}">
        <p14:creationId xmlns:p14="http://schemas.microsoft.com/office/powerpoint/2010/main" val="6475824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79" r:id="rId6"/>
    <p:sldLayoutId id="2147483680" r:id="rId7"/>
    <p:sldLayoutId id="2147483681" r:id="rId8"/>
    <p:sldLayoutId id="2147483682" r:id="rId9"/>
    <p:sldLayoutId id="2147483683" r:id="rId10"/>
    <p:sldLayoutId id="2147483695" r:id="rId11"/>
    <p:sldLayoutId id="2147483696" r:id="rId12"/>
    <p:sldLayoutId id="2147483697" r:id="rId13"/>
    <p:sldLayoutId id="2147483698" r:id="rId14"/>
    <p:sldLayoutId id="2147483699" r:id="rId15"/>
    <p:sldLayoutId id="2147483742" r:id="rId16"/>
    <p:sldLayoutId id="2147483743" r:id="rId17"/>
    <p:sldLayoutId id="2147483744" r:id="rId18"/>
    <p:sldLayoutId id="2147483746"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57B46-06D6-48B2-ADDD-C3D72D2D1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446C512-200D-4E3D-9639-ABF4893B1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BA56F38-972D-42FC-A1F2-250C99904C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a:p>
        </p:txBody>
      </p:sp>
      <p:sp>
        <p:nvSpPr>
          <p:cNvPr id="5" name="Footer Placeholder 4">
            <a:extLst>
              <a:ext uri="{FF2B5EF4-FFF2-40B4-BE49-F238E27FC236}">
                <a16:creationId xmlns:a16="http://schemas.microsoft.com/office/drawing/2014/main" id="{CBB416DE-4AE1-4568-815D-0D203ACB0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8D2138-B0CF-462D-BE45-02AB87058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29CEF-D039-4C27-AE80-42A1D3DD6E47}" type="slidenum">
              <a:rPr lang="en-ZA" smtClean="0"/>
              <a:t>‹#›</a:t>
            </a:fld>
            <a:endParaRPr lang="en-ZA"/>
          </a:p>
        </p:txBody>
      </p:sp>
    </p:spTree>
    <p:extLst>
      <p:ext uri="{BB962C8B-B14F-4D97-AF65-F5344CB8AC3E}">
        <p14:creationId xmlns:p14="http://schemas.microsoft.com/office/powerpoint/2010/main" val="295637819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84" r:id="rId7"/>
    <p:sldLayoutId id="2147483685" r:id="rId8"/>
    <p:sldLayoutId id="2147483686" r:id="rId9"/>
    <p:sldLayoutId id="2147483687" r:id="rId10"/>
    <p:sldLayoutId id="2147483688" r:id="rId11"/>
    <p:sldLayoutId id="2147483700" r:id="rId12"/>
    <p:sldLayoutId id="2147483701" r:id="rId13"/>
    <p:sldLayoutId id="2147483702" r:id="rId14"/>
    <p:sldLayoutId id="2147483703" r:id="rId15"/>
    <p:sldLayoutId id="214748370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F8554-7D6D-4EC8-B3E5-33611E41C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078800F-87D9-4E43-9E42-4D3F0D831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9F85ED2-2572-4B05-AF68-DD64E5103E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a:p>
        </p:txBody>
      </p:sp>
      <p:sp>
        <p:nvSpPr>
          <p:cNvPr id="5" name="Footer Placeholder 4">
            <a:extLst>
              <a:ext uri="{FF2B5EF4-FFF2-40B4-BE49-F238E27FC236}">
                <a16:creationId xmlns:a16="http://schemas.microsoft.com/office/drawing/2014/main" id="{78D9F24A-EE1C-4EB1-A640-78C80AD485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AB1ED60-E780-4A06-81AC-27FFEA29E1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7E8CB-321D-4868-A0FA-C2A676D23869}" type="slidenum">
              <a:rPr lang="en-ZA" smtClean="0"/>
              <a:t>‹#›</a:t>
            </a:fld>
            <a:endParaRPr lang="en-ZA"/>
          </a:p>
        </p:txBody>
      </p:sp>
    </p:spTree>
    <p:extLst>
      <p:ext uri="{BB962C8B-B14F-4D97-AF65-F5344CB8AC3E}">
        <p14:creationId xmlns:p14="http://schemas.microsoft.com/office/powerpoint/2010/main" val="3461192598"/>
      </p:ext>
    </p:extLst>
  </p:cSld>
  <p:clrMap bg1="lt1" tx1="dk1" bg2="lt2" tx2="dk2" accent1="accent1" accent2="accent2" accent3="accent3" accent4="accent4" accent5="accent5" accent6="accent6" hlink="hlink" folHlink="folHlink"/>
  <p:sldLayoutIdLst>
    <p:sldLayoutId id="2147483673" r:id="rId1"/>
    <p:sldLayoutId id="2147483710" r:id="rId2"/>
    <p:sldLayoutId id="2147483715" r:id="rId3"/>
    <p:sldLayoutId id="2147483721" r:id="rId4"/>
    <p:sldLayoutId id="2147483705" r:id="rId5"/>
    <p:sldLayoutId id="2147483728" r:id="rId6"/>
    <p:sldLayoutId id="2147483678" r:id="rId7"/>
    <p:sldLayoutId id="2147483716" r:id="rId8"/>
    <p:sldLayoutId id="2147483729" r:id="rId9"/>
    <p:sldLayoutId id="2147483722" r:id="rId10"/>
    <p:sldLayoutId id="2147483706" r:id="rId11"/>
    <p:sldLayoutId id="2147483711" r:id="rId12"/>
    <p:sldLayoutId id="2147483717" r:id="rId13"/>
    <p:sldLayoutId id="2147483723" r:id="rId14"/>
    <p:sldLayoutId id="2147483707" r:id="rId15"/>
    <p:sldLayoutId id="2147483712" r:id="rId16"/>
    <p:sldLayoutId id="2147483718" r:id="rId17"/>
    <p:sldLayoutId id="2147483724" r:id="rId18"/>
    <p:sldLayoutId id="2147483708" r:id="rId19"/>
    <p:sldLayoutId id="2147483713" r:id="rId20"/>
    <p:sldLayoutId id="2147483719" r:id="rId21"/>
    <p:sldLayoutId id="2147483725" r:id="rId22"/>
    <p:sldLayoutId id="2147483726" r:id="rId23"/>
    <p:sldLayoutId id="2147483709" r:id="rId24"/>
    <p:sldLayoutId id="2147483714" r:id="rId25"/>
    <p:sldLayoutId id="2147483720" r:id="rId26"/>
    <p:sldLayoutId id="2147483727" r:id="rId27"/>
    <p:sldLayoutId id="2147483730" r:id="rId28"/>
    <p:sldLayoutId id="2147483735" r:id="rId29"/>
    <p:sldLayoutId id="2147483731" r:id="rId30"/>
    <p:sldLayoutId id="2147483736" r:id="rId31"/>
    <p:sldLayoutId id="2147483732" r:id="rId32"/>
    <p:sldLayoutId id="2147483737" r:id="rId33"/>
    <p:sldLayoutId id="2147483733" r:id="rId34"/>
    <p:sldLayoutId id="2147483738" r:id="rId35"/>
    <p:sldLayoutId id="2147483734" r:id="rId36"/>
    <p:sldLayoutId id="2147483739" r:id="rId37"/>
    <p:sldLayoutId id="2147483740" r:id="rId3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mixtelematics.sharepoint.com/:v:/s/integratedplanninganddelivery/EfYMb6DjIWJGp2Nfze-xYtwBvWJ518r000KZil8ws44gDw?e=mwptEu"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7.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7.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7.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1.bin"/><Relationship Id="rId1" Type="http://schemas.openxmlformats.org/officeDocument/2006/relationships/slideLayout" Target="../slideLayouts/slideLayout37.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7.xml"/><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85.png"/><Relationship Id="rId1" Type="http://schemas.openxmlformats.org/officeDocument/2006/relationships/slideLayout" Target="../slideLayouts/slideLayout3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37.xml"/><Relationship Id="rId6" Type="http://schemas.openxmlformats.org/officeDocument/2006/relationships/image" Target="../media/image94.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3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training.mixtelematics.com/course/view.php?id=280&amp;section=10" TargetMode="External"/><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118.png"/><Relationship Id="rId1" Type="http://schemas.openxmlformats.org/officeDocument/2006/relationships/slideLayout" Target="../slideLayouts/slideLayout59.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59.xml"/><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87.png"/><Relationship Id="rId3" Type="http://schemas.openxmlformats.org/officeDocument/2006/relationships/image" Target="../media/image48.png"/><Relationship Id="rId7" Type="http://schemas.openxmlformats.org/officeDocument/2006/relationships/image" Target="../media/image99.png"/><Relationship Id="rId12" Type="http://schemas.openxmlformats.org/officeDocument/2006/relationships/image" Target="../media/image86.png"/><Relationship Id="rId17" Type="http://schemas.openxmlformats.org/officeDocument/2006/relationships/image" Target="../media/image122.png"/><Relationship Id="rId2" Type="http://schemas.openxmlformats.org/officeDocument/2006/relationships/image" Target="../media/image50.png"/><Relationship Id="rId16" Type="http://schemas.openxmlformats.org/officeDocument/2006/relationships/image" Target="../media/image121.png"/><Relationship Id="rId1" Type="http://schemas.openxmlformats.org/officeDocument/2006/relationships/slideLayout" Target="../slideLayouts/slideLayout59.xml"/><Relationship Id="rId6" Type="http://schemas.openxmlformats.org/officeDocument/2006/relationships/image" Target="../media/image98.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89.png"/><Relationship Id="rId10" Type="http://schemas.openxmlformats.org/officeDocument/2006/relationships/image" Target="../media/image102.png"/><Relationship Id="rId4" Type="http://schemas.openxmlformats.org/officeDocument/2006/relationships/image" Target="../media/image52.png"/><Relationship Id="rId9" Type="http://schemas.openxmlformats.org/officeDocument/2006/relationships/image" Target="../media/image101.png"/><Relationship Id="rId14"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hyperlink" Target="https://training.mixtelematics.com/pluginfile.php/50129/mod_folder/content/0/CE.pdf?forcedownload=1" TargetMode="External"/><Relationship Id="rId2" Type="http://schemas.openxmlformats.org/officeDocument/2006/relationships/hyperlink" Target="https://training.mixtelematics.com/course/view.php?id=280&amp;section=10" TargetMode="External"/><Relationship Id="rId1" Type="http://schemas.openxmlformats.org/officeDocument/2006/relationships/slideLayout" Target="../slideLayouts/slideLayout37.xml"/><Relationship Id="rId6" Type="http://schemas.openxmlformats.org/officeDocument/2006/relationships/hyperlink" Target="https://training.mixtelematics.com/pluginfile.php/50129/mod_folder/content/0/ATT.pdf?forcedownload=1" TargetMode="External"/><Relationship Id="rId5" Type="http://schemas.openxmlformats.org/officeDocument/2006/relationships/hyperlink" Target="https://training.mixtelematics.com/pluginfile.php/50129/mod_folder/content/0/FCC.pdf?forcedownload=1" TargetMode="External"/><Relationship Id="rId4" Type="http://schemas.openxmlformats.org/officeDocument/2006/relationships/hyperlink" Target="https://training.mixtelematics.com/pluginfile.php/50129/mod_folder/content/0/ICASA.pdf?forcedownload=1"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hyperlink" Target="https://training.mixtelematics.com/course/view.php?id=280&amp;section=10" TargetMode="Externa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73497B-52F1-4ADC-AC70-53936029D783}"/>
              </a:ext>
            </a:extLst>
          </p:cNvPr>
          <p:cNvSpPr>
            <a:spLocks noGrp="1"/>
          </p:cNvSpPr>
          <p:nvPr>
            <p:ph type="body" sz="quarter" idx="10"/>
          </p:nvPr>
        </p:nvSpPr>
        <p:spPr>
          <a:xfrm>
            <a:off x="891918" y="3633716"/>
            <a:ext cx="5951750" cy="691601"/>
          </a:xfrm>
        </p:spPr>
        <p:txBody>
          <a:bodyPr vert="horz" lIns="91440" tIns="45720" rIns="91440" bIns="45720" rtlCol="0" anchor="t">
            <a:noAutofit/>
          </a:bodyPr>
          <a:lstStyle/>
          <a:p>
            <a:r>
              <a:rPr lang="en-ZA" err="1">
                <a:latin typeface="Century Gothic"/>
              </a:rPr>
              <a:t>MiX</a:t>
            </a:r>
            <a:r>
              <a:rPr lang="en-ZA">
                <a:latin typeface="Century Gothic"/>
              </a:rPr>
              <a:t> Vision AI</a:t>
            </a:r>
            <a:endParaRPr lang="en-ZA"/>
          </a:p>
        </p:txBody>
      </p:sp>
      <p:sp>
        <p:nvSpPr>
          <p:cNvPr id="3" name="Text Placeholder 2">
            <a:extLst>
              <a:ext uri="{FF2B5EF4-FFF2-40B4-BE49-F238E27FC236}">
                <a16:creationId xmlns:a16="http://schemas.microsoft.com/office/drawing/2014/main" id="{FDD0A513-3563-4A67-8652-F1A8464858C2}"/>
              </a:ext>
            </a:extLst>
          </p:cNvPr>
          <p:cNvSpPr>
            <a:spLocks noGrp="1"/>
          </p:cNvSpPr>
          <p:nvPr>
            <p:ph type="body" sz="quarter" idx="11"/>
          </p:nvPr>
        </p:nvSpPr>
        <p:spPr/>
        <p:txBody>
          <a:bodyPr/>
          <a:lstStyle/>
          <a:p>
            <a:r>
              <a:rPr lang="en-ZA"/>
              <a:t>Product Information Guide</a:t>
            </a:r>
          </a:p>
        </p:txBody>
      </p:sp>
    </p:spTree>
    <p:extLst>
      <p:ext uri="{BB962C8B-B14F-4D97-AF65-F5344CB8AC3E}">
        <p14:creationId xmlns:p14="http://schemas.microsoft.com/office/powerpoint/2010/main" val="3709393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10</a:t>
            </a:fld>
            <a:endParaRPr lang="en-ZA" dirty="0"/>
          </a:p>
        </p:txBody>
      </p:sp>
      <p:sp>
        <p:nvSpPr>
          <p:cNvPr id="3" name="Text Placeholder 2"/>
          <p:cNvSpPr>
            <a:spLocks noGrp="1"/>
          </p:cNvSpPr>
          <p:nvPr>
            <p:ph type="body" sz="quarter" idx="10"/>
          </p:nvPr>
        </p:nvSpPr>
        <p:spPr/>
        <p:txBody>
          <a:bodyPr/>
          <a:lstStyle/>
          <a:p>
            <a:r>
              <a:rPr lang="en-US" sz="2800" dirty="0"/>
              <a:t>Feature Comparison</a:t>
            </a:r>
          </a:p>
        </p:txBody>
      </p:sp>
      <p:graphicFrame>
        <p:nvGraphicFramePr>
          <p:cNvPr id="5" name="Table 4"/>
          <p:cNvGraphicFramePr>
            <a:graphicFrameLocks noGrp="1"/>
          </p:cNvGraphicFramePr>
          <p:nvPr>
            <p:extLst>
              <p:ext uri="{D42A27DB-BD31-4B8C-83A1-F6EECF244321}">
                <p14:modId xmlns:p14="http://schemas.microsoft.com/office/powerpoint/2010/main" val="1763983903"/>
              </p:ext>
            </p:extLst>
          </p:nvPr>
        </p:nvGraphicFramePr>
        <p:xfrm>
          <a:off x="488950" y="1053348"/>
          <a:ext cx="11360425" cy="5639809"/>
        </p:xfrm>
        <a:graphic>
          <a:graphicData uri="http://schemas.openxmlformats.org/drawingml/2006/table">
            <a:tbl>
              <a:tblPr/>
              <a:tblGrid>
                <a:gridCol w="5405980">
                  <a:extLst>
                    <a:ext uri="{9D8B030D-6E8A-4147-A177-3AD203B41FA5}">
                      <a16:colId xmlns:a16="http://schemas.microsoft.com/office/drawing/2014/main" val="1272434412"/>
                    </a:ext>
                  </a:extLst>
                </a:gridCol>
                <a:gridCol w="2693364">
                  <a:extLst>
                    <a:ext uri="{9D8B030D-6E8A-4147-A177-3AD203B41FA5}">
                      <a16:colId xmlns:a16="http://schemas.microsoft.com/office/drawing/2014/main" val="458077447"/>
                    </a:ext>
                  </a:extLst>
                </a:gridCol>
                <a:gridCol w="3261081">
                  <a:extLst>
                    <a:ext uri="{9D8B030D-6E8A-4147-A177-3AD203B41FA5}">
                      <a16:colId xmlns:a16="http://schemas.microsoft.com/office/drawing/2014/main" val="2076913632"/>
                    </a:ext>
                  </a:extLst>
                </a:gridCol>
              </a:tblGrid>
              <a:tr h="628717">
                <a:tc>
                  <a:txBody>
                    <a:bodyPr/>
                    <a:lstStyle/>
                    <a:p>
                      <a:pPr algn="ctr" fontAlgn="t"/>
                      <a:r>
                        <a:rPr lang="en-GB" sz="1600" b="1" i="0" u="none" strike="noStrike" dirty="0">
                          <a:solidFill>
                            <a:srgbClr val="FFFFFF"/>
                          </a:solidFill>
                          <a:effectLst/>
                          <a:latin typeface="+mj-lt"/>
                        </a:rPr>
                        <a:t>Feature</a:t>
                      </a:r>
                    </a:p>
                  </a:txBody>
                  <a:tcPr marL="6894" marR="6894" marT="6894" marB="0" anchor="ctr">
                    <a:lnL>
                      <a:noFill/>
                    </a:lnL>
                    <a:lnR>
                      <a:noFill/>
                    </a:lnR>
                    <a:lnT>
                      <a:noFill/>
                    </a:lnT>
                    <a:lnB>
                      <a:noFill/>
                    </a:lnB>
                    <a:solidFill>
                      <a:srgbClr val="4DB848"/>
                    </a:solidFill>
                  </a:tcPr>
                </a:tc>
                <a:tc>
                  <a:txBody>
                    <a:bodyPr/>
                    <a:lstStyle/>
                    <a:p>
                      <a:pPr algn="ctr" fontAlgn="t"/>
                      <a:r>
                        <a:rPr lang="en-GB" sz="1600" b="1" i="0" u="none" strike="noStrike" dirty="0" err="1">
                          <a:solidFill>
                            <a:srgbClr val="FFFFFF"/>
                          </a:solidFill>
                          <a:effectLst/>
                          <a:latin typeface="+mj-lt"/>
                        </a:rPr>
                        <a:t>MiX</a:t>
                      </a:r>
                      <a:r>
                        <a:rPr lang="en-GB" sz="1600" b="1" i="0" u="none" strike="noStrike" dirty="0">
                          <a:solidFill>
                            <a:srgbClr val="FFFFFF"/>
                          </a:solidFill>
                          <a:effectLst/>
                          <a:latin typeface="+mj-lt"/>
                        </a:rPr>
                        <a:t> Vision</a:t>
                      </a:r>
                      <a:r>
                        <a:rPr lang="en-GB" sz="1600" b="1" i="0" u="none" strike="noStrike" baseline="0" dirty="0">
                          <a:solidFill>
                            <a:srgbClr val="FFFFFF"/>
                          </a:solidFill>
                          <a:effectLst/>
                          <a:latin typeface="+mj-lt"/>
                        </a:rPr>
                        <a:t> </a:t>
                      </a:r>
                    </a:p>
                    <a:p>
                      <a:pPr algn="ctr" fontAlgn="t"/>
                      <a:r>
                        <a:rPr lang="en-GB" sz="1600" b="1" i="0" u="none" strike="noStrike" baseline="0" dirty="0">
                          <a:solidFill>
                            <a:srgbClr val="FFFFFF"/>
                          </a:solidFill>
                          <a:effectLst/>
                          <a:latin typeface="+mj-lt"/>
                        </a:rPr>
                        <a:t>Gen 1</a:t>
                      </a:r>
                      <a:endParaRPr lang="en-GB" sz="1600" b="1" i="0" u="none" strike="noStrike" dirty="0">
                        <a:solidFill>
                          <a:srgbClr val="FFFFFF"/>
                        </a:solidFill>
                        <a:effectLst/>
                        <a:latin typeface="+mj-lt"/>
                      </a:endParaRPr>
                    </a:p>
                  </a:txBody>
                  <a:tcPr marL="6894" marR="6894" marT="6894" marB="0" anchor="ctr">
                    <a:lnL>
                      <a:noFill/>
                    </a:lnL>
                    <a:lnR>
                      <a:noFill/>
                    </a:lnR>
                    <a:lnT>
                      <a:noFill/>
                    </a:lnT>
                    <a:lnB>
                      <a:noFill/>
                    </a:lnB>
                    <a:solidFill>
                      <a:srgbClr val="4DB848"/>
                    </a:solidFill>
                  </a:tcPr>
                </a:tc>
                <a:tc>
                  <a:txBody>
                    <a:bodyPr/>
                    <a:lstStyle/>
                    <a:p>
                      <a:pPr algn="ctr" fontAlgn="t"/>
                      <a:r>
                        <a:rPr lang="en-GB" sz="1600" b="1" i="0" u="none" strike="noStrike" dirty="0" err="1">
                          <a:solidFill>
                            <a:srgbClr val="FFFFFF"/>
                          </a:solidFill>
                          <a:effectLst/>
                          <a:latin typeface="+mj-lt"/>
                        </a:rPr>
                        <a:t>MiX</a:t>
                      </a:r>
                      <a:r>
                        <a:rPr lang="en-GB" sz="1600" b="1" i="0" u="none" strike="noStrike" dirty="0">
                          <a:solidFill>
                            <a:srgbClr val="FFFFFF"/>
                          </a:solidFill>
                          <a:effectLst/>
                          <a:latin typeface="+mj-lt"/>
                        </a:rPr>
                        <a:t> Vision </a:t>
                      </a:r>
                      <a:br>
                        <a:rPr lang="en-GB" sz="1600" b="1" i="0" u="none" strike="noStrike" dirty="0">
                          <a:solidFill>
                            <a:srgbClr val="FFFFFF"/>
                          </a:solidFill>
                          <a:effectLst/>
                          <a:latin typeface="+mj-lt"/>
                        </a:rPr>
                      </a:br>
                      <a:r>
                        <a:rPr lang="en-GB" sz="1600" b="1" i="0" u="none" strike="noStrike" dirty="0">
                          <a:solidFill>
                            <a:srgbClr val="FFFFFF"/>
                          </a:solidFill>
                          <a:effectLst/>
                          <a:latin typeface="+mj-lt"/>
                        </a:rPr>
                        <a:t>Next Gen</a:t>
                      </a:r>
                    </a:p>
                  </a:txBody>
                  <a:tcPr marL="6894" marR="6894" marT="6894" marB="0" anchor="ctr">
                    <a:lnL>
                      <a:noFill/>
                    </a:lnL>
                    <a:lnR>
                      <a:noFill/>
                    </a:lnR>
                    <a:lnT>
                      <a:noFill/>
                    </a:lnT>
                    <a:lnB>
                      <a:noFill/>
                    </a:lnB>
                    <a:solidFill>
                      <a:srgbClr val="4DB848"/>
                    </a:solidFill>
                  </a:tcPr>
                </a:tc>
                <a:extLst>
                  <a:ext uri="{0D108BD9-81ED-4DB2-BD59-A6C34878D82A}">
                    <a16:rowId xmlns:a16="http://schemas.microsoft.com/office/drawing/2014/main" val="225081551"/>
                  </a:ext>
                </a:extLst>
              </a:tr>
              <a:tr h="343215">
                <a:tc>
                  <a:txBody>
                    <a:bodyPr/>
                    <a:lstStyle/>
                    <a:p>
                      <a:pPr marL="0" marR="0" lvl="0" indent="0" algn="l"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alibri"/>
                        </a:rPr>
                        <a:t> </a:t>
                      </a:r>
                      <a:r>
                        <a:rPr lang="en-ZA" sz="1400" dirty="0">
                          <a:solidFill>
                            <a:schemeClr val="tx1"/>
                          </a:solidFill>
                          <a:latin typeface="Century Gothic"/>
                        </a:rPr>
                        <a:t>Event-based video</a:t>
                      </a:r>
                      <a:r>
                        <a:rPr lang="en-ZA" sz="1400" baseline="0" dirty="0">
                          <a:solidFill>
                            <a:schemeClr val="tx1"/>
                          </a:solidFill>
                          <a:latin typeface="Century Gothic"/>
                        </a:rPr>
                        <a:t> clips </a:t>
                      </a:r>
                      <a:endParaRPr lang="en-ZA" sz="1400" baseline="0" dirty="0">
                        <a:solidFill>
                          <a:schemeClr val="tx1"/>
                        </a:solidFill>
                        <a:latin typeface="Century Gothic" panose="020B0502020202020204" pitchFamily="34" charset="0"/>
                      </a:endParaRP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Yes (8 sec)</a:t>
                      </a: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Yes (8 sec)</a:t>
                      </a:r>
                    </a:p>
                  </a:txBody>
                  <a:tcPr marL="6894" marR="6894" marT="6894" marB="0" anchor="ctr">
                    <a:lnL>
                      <a:noFill/>
                    </a:lnL>
                    <a:lnR>
                      <a:noFill/>
                    </a:lnR>
                    <a:lnT>
                      <a:noFill/>
                    </a:lnT>
                    <a:lnB>
                      <a:noFill/>
                    </a:lnB>
                  </a:tcPr>
                </a:tc>
                <a:extLst>
                  <a:ext uri="{0D108BD9-81ED-4DB2-BD59-A6C34878D82A}">
                    <a16:rowId xmlns:a16="http://schemas.microsoft.com/office/drawing/2014/main" val="3648155067"/>
                  </a:ext>
                </a:extLst>
              </a:tr>
              <a:tr h="391234">
                <a:tc>
                  <a:txBody>
                    <a:bodyPr/>
                    <a:lstStyle/>
                    <a:p>
                      <a:pPr marL="0" marR="0" lvl="0" indent="0" algn="l"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alibri"/>
                        </a:rPr>
                        <a:t> </a:t>
                      </a:r>
                      <a:r>
                        <a:rPr lang="en-ZA" sz="1400" dirty="0">
                          <a:solidFill>
                            <a:schemeClr val="tx1"/>
                          </a:solidFill>
                          <a:latin typeface="Century Gothic"/>
                        </a:rPr>
                        <a:t>Driver snapshot</a:t>
                      </a:r>
                    </a:p>
                  </a:txBody>
                  <a:tcPr marL="6894" marR="6894" marT="6894" marB="0" anchor="ctr">
                    <a:lnL>
                      <a:noFill/>
                    </a:lnL>
                    <a:lnR>
                      <a:noFill/>
                    </a:lnR>
                    <a:lnT>
                      <a:noFill/>
                    </a:lnT>
                    <a:lnB>
                      <a:noFill/>
                    </a:lnB>
                    <a:solidFill>
                      <a:schemeClr val="bg2"/>
                    </a:solidFill>
                  </a:tcPr>
                </a:tc>
                <a:tc>
                  <a:txBody>
                    <a:bodyPr/>
                    <a:lstStyle/>
                    <a:p>
                      <a:pPr algn="ctr" fontAlgn="t"/>
                      <a:r>
                        <a:rPr lang="en-GB" sz="1400" b="0" i="0" u="none" strike="noStrike" dirty="0">
                          <a:solidFill>
                            <a:schemeClr val="tx1"/>
                          </a:solidFill>
                          <a:effectLst/>
                          <a:latin typeface="Century Gothic"/>
                        </a:rPr>
                        <a:t>Yes</a:t>
                      </a:r>
                    </a:p>
                  </a:txBody>
                  <a:tcPr marL="6894" marR="6894" marT="6894" marB="0" anchor="ctr">
                    <a:lnL>
                      <a:noFill/>
                    </a:lnL>
                    <a:lnR>
                      <a:noFill/>
                    </a:lnR>
                    <a:lnT>
                      <a:noFill/>
                    </a:lnT>
                    <a:lnB>
                      <a:noFill/>
                    </a:lnB>
                    <a:solidFill>
                      <a:schemeClr val="bg2"/>
                    </a:solidFill>
                  </a:tcPr>
                </a:tc>
                <a:tc>
                  <a:txBody>
                    <a:bodyPr/>
                    <a:lstStyle/>
                    <a:p>
                      <a:pPr marL="0" marR="0" lvl="0" indent="0" algn="ctr"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entury Gothic"/>
                        </a:rPr>
                        <a:t> Yes </a:t>
                      </a:r>
                      <a:endParaRPr lang="en-GB" sz="1400" b="0" i="0" u="none" strike="noStrike" dirty="0">
                        <a:solidFill>
                          <a:schemeClr val="tx1"/>
                        </a:solidFill>
                        <a:effectLst/>
                        <a:latin typeface="Century Gothic" panose="020B0502020202020204" pitchFamily="34" charset="0"/>
                      </a:endParaRPr>
                    </a:p>
                  </a:txBody>
                  <a:tcPr marL="6894" marR="6894" marT="6894" marB="0" anchor="ctr">
                    <a:lnL>
                      <a:noFill/>
                    </a:lnL>
                    <a:lnR>
                      <a:noFill/>
                    </a:lnR>
                    <a:lnT>
                      <a:noFill/>
                    </a:lnT>
                    <a:lnB>
                      <a:noFill/>
                    </a:lnB>
                    <a:solidFill>
                      <a:schemeClr val="bg2"/>
                    </a:solidFill>
                  </a:tcPr>
                </a:tc>
                <a:extLst>
                  <a:ext uri="{0D108BD9-81ED-4DB2-BD59-A6C34878D82A}">
                    <a16:rowId xmlns:a16="http://schemas.microsoft.com/office/drawing/2014/main" val="1937202910"/>
                  </a:ext>
                </a:extLst>
              </a:tr>
              <a:tr h="487667">
                <a:tc>
                  <a:txBody>
                    <a:bodyPr/>
                    <a:lstStyle/>
                    <a:p>
                      <a:pPr marL="0" marR="0" lvl="0" indent="0" algn="l" rtl="0" eaLnBrk="1" fontAlgn="t" latinLnBrk="0" hangingPunct="1">
                        <a:lnSpc>
                          <a:spcPct val="100000"/>
                        </a:lnSpc>
                        <a:spcBef>
                          <a:spcPts val="0"/>
                        </a:spcBef>
                        <a:spcAft>
                          <a:spcPts val="0"/>
                        </a:spcAft>
                        <a:buClrTx/>
                        <a:buSzTx/>
                        <a:buFontTx/>
                        <a:buNone/>
                      </a:pPr>
                      <a:r>
                        <a:rPr lang="en-ZA" sz="1400" dirty="0">
                          <a:solidFill>
                            <a:schemeClr val="tx1"/>
                          </a:solidFill>
                          <a:latin typeface="Century Gothic"/>
                        </a:rPr>
                        <a:t>Videos viewable in Historical Tracking, Trip Timeline &amp; </a:t>
                      </a:r>
                      <a:r>
                        <a:rPr lang="en-ZA" sz="1400" dirty="0" err="1">
                          <a:solidFill>
                            <a:schemeClr val="tx1"/>
                          </a:solidFill>
                          <a:latin typeface="Century Gothic"/>
                        </a:rPr>
                        <a:t>MiX</a:t>
                      </a:r>
                      <a:r>
                        <a:rPr lang="en-ZA" sz="1400" dirty="0">
                          <a:solidFill>
                            <a:schemeClr val="tx1"/>
                          </a:solidFill>
                          <a:latin typeface="Century Gothic"/>
                        </a:rPr>
                        <a:t> Insight Reports </a:t>
                      </a:r>
                      <a:endParaRPr lang="en-ZA" sz="1400" dirty="0">
                        <a:solidFill>
                          <a:schemeClr val="tx1"/>
                        </a:solidFill>
                        <a:latin typeface="Century Gothic" panose="020B0502020202020204" pitchFamily="34" charset="0"/>
                      </a:endParaRP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Yes</a:t>
                      </a: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Yes</a:t>
                      </a:r>
                    </a:p>
                  </a:txBody>
                  <a:tcPr marL="6894" marR="6894" marT="6894" marB="0" anchor="ctr">
                    <a:lnL>
                      <a:noFill/>
                    </a:lnL>
                    <a:lnR>
                      <a:noFill/>
                    </a:lnR>
                    <a:lnT>
                      <a:noFill/>
                    </a:lnT>
                    <a:lnB>
                      <a:noFill/>
                    </a:lnB>
                  </a:tcPr>
                </a:tc>
                <a:extLst>
                  <a:ext uri="{0D108BD9-81ED-4DB2-BD59-A6C34878D82A}">
                    <a16:rowId xmlns:a16="http://schemas.microsoft.com/office/drawing/2014/main" val="3200027917"/>
                  </a:ext>
                </a:extLst>
              </a:tr>
              <a:tr h="373047">
                <a:tc>
                  <a:txBody>
                    <a:bodyPr/>
                    <a:lstStyle/>
                    <a:p>
                      <a:pPr lvl="0"/>
                      <a:r>
                        <a:rPr lang="en-ZA" sz="1400" dirty="0">
                          <a:solidFill>
                            <a:schemeClr val="tx1"/>
                          </a:solidFill>
                          <a:latin typeface="Century Gothic"/>
                        </a:rPr>
                        <a:t>Custom clips (Video Tacho)</a:t>
                      </a:r>
                    </a:p>
                  </a:txBody>
                  <a:tcPr marL="6894" marR="6894" marT="6894" marB="0" anchor="ctr">
                    <a:lnL>
                      <a:noFill/>
                    </a:lnL>
                    <a:lnR>
                      <a:noFill/>
                    </a:lnR>
                    <a:lnT>
                      <a:noFill/>
                    </a:lnT>
                    <a:lnB>
                      <a:noFill/>
                    </a:lnB>
                    <a:solidFill>
                      <a:schemeClr val="bg2"/>
                    </a:solidFill>
                  </a:tcPr>
                </a:tc>
                <a:tc>
                  <a:txBody>
                    <a:bodyPr/>
                    <a:lstStyle/>
                    <a:p>
                      <a:pPr marL="0" marR="0" lvl="0" indent="0" algn="ctr"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entury Gothic"/>
                        </a:rPr>
                        <a:t> Yes</a:t>
                      </a:r>
                      <a:r>
                        <a:rPr lang="en-GB" sz="1400" b="0" i="0" u="none" strike="noStrike" baseline="0" dirty="0">
                          <a:solidFill>
                            <a:schemeClr val="tx1"/>
                          </a:solidFill>
                          <a:effectLst/>
                          <a:latin typeface="Century Gothic"/>
                        </a:rPr>
                        <a:t> (72hrs)</a:t>
                      </a:r>
                      <a:endParaRPr lang="en-GB" sz="1400" b="0" i="0" u="none" strike="noStrike" dirty="0">
                        <a:solidFill>
                          <a:schemeClr val="tx1"/>
                        </a:solidFill>
                        <a:effectLst/>
                        <a:latin typeface="Century Gothic"/>
                      </a:endParaRPr>
                    </a:p>
                  </a:txBody>
                  <a:tcPr marL="6894" marR="6894" marT="6894" marB="0" anchor="ctr">
                    <a:lnL>
                      <a:noFill/>
                    </a:lnL>
                    <a:lnR>
                      <a:noFill/>
                    </a:lnR>
                    <a:lnT>
                      <a:noFill/>
                    </a:lnT>
                    <a:lnB>
                      <a:noFill/>
                    </a:lnB>
                    <a:solidFill>
                      <a:schemeClr val="bg2"/>
                    </a:solidFill>
                  </a:tcPr>
                </a:tc>
                <a:tc>
                  <a:txBody>
                    <a:bodyPr/>
                    <a:lstStyle/>
                    <a:p>
                      <a:pPr algn="ctr" fontAlgn="t"/>
                      <a:r>
                        <a:rPr lang="en-GB" sz="1400" b="0" i="0" u="none" strike="noStrike" dirty="0">
                          <a:solidFill>
                            <a:schemeClr val="tx1"/>
                          </a:solidFill>
                          <a:effectLst/>
                          <a:highlight>
                            <a:srgbClr val="FFFF00"/>
                          </a:highlight>
                          <a:latin typeface="Century Gothic"/>
                        </a:rPr>
                        <a:t>Yes (72hrs)</a:t>
                      </a:r>
                    </a:p>
                  </a:txBody>
                  <a:tcPr marL="6894" marR="6894" marT="6894" marB="0" anchor="ctr">
                    <a:lnL>
                      <a:noFill/>
                    </a:lnL>
                    <a:lnR>
                      <a:noFill/>
                    </a:lnR>
                    <a:lnT>
                      <a:noFill/>
                    </a:lnT>
                    <a:lnB>
                      <a:noFill/>
                    </a:lnB>
                    <a:solidFill>
                      <a:schemeClr val="bg2"/>
                    </a:solidFill>
                  </a:tcPr>
                </a:tc>
                <a:extLst>
                  <a:ext uri="{0D108BD9-81ED-4DB2-BD59-A6C34878D82A}">
                    <a16:rowId xmlns:a16="http://schemas.microsoft.com/office/drawing/2014/main" val="606669889"/>
                  </a:ext>
                </a:extLst>
              </a:tr>
              <a:tr h="391233">
                <a:tc>
                  <a:txBody>
                    <a:bodyPr/>
                    <a:lstStyle/>
                    <a:p>
                      <a:pPr marL="0" marR="0" lvl="0" indent="0" algn="l"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alibri"/>
                        </a:rPr>
                        <a:t> </a:t>
                      </a:r>
                      <a:r>
                        <a:rPr lang="en-ZA" sz="1400" dirty="0">
                          <a:solidFill>
                            <a:schemeClr val="tx1"/>
                          </a:solidFill>
                          <a:latin typeface="Century Gothic"/>
                        </a:rPr>
                        <a:t>Downloading clips (2,5mins)</a:t>
                      </a: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Yes</a:t>
                      </a: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Yes</a:t>
                      </a:r>
                    </a:p>
                  </a:txBody>
                  <a:tcPr marL="6894" marR="6894" marT="6894" marB="0" anchor="ctr">
                    <a:lnL>
                      <a:noFill/>
                    </a:lnL>
                    <a:lnR>
                      <a:noFill/>
                    </a:lnR>
                    <a:lnT>
                      <a:noFill/>
                    </a:lnT>
                    <a:lnB>
                      <a:noFill/>
                    </a:lnB>
                  </a:tcPr>
                </a:tc>
                <a:extLst>
                  <a:ext uri="{0D108BD9-81ED-4DB2-BD59-A6C34878D82A}">
                    <a16:rowId xmlns:a16="http://schemas.microsoft.com/office/drawing/2014/main" val="664758090"/>
                  </a:ext>
                </a:extLst>
              </a:tr>
              <a:tr h="413591">
                <a:tc>
                  <a:txBody>
                    <a:bodyPr/>
                    <a:lstStyle/>
                    <a:p>
                      <a:pPr marL="0" marR="0" lvl="0" indent="0" algn="l"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alibri"/>
                        </a:rPr>
                        <a:t> </a:t>
                      </a:r>
                      <a:r>
                        <a:rPr lang="en-ZA" sz="1400" dirty="0">
                          <a:solidFill>
                            <a:schemeClr val="tx1"/>
                          </a:solidFill>
                          <a:latin typeface="Century Gothic"/>
                        </a:rPr>
                        <a:t>HD capability</a:t>
                      </a:r>
                    </a:p>
                  </a:txBody>
                  <a:tcPr marL="6894" marR="6894" marT="6894" marB="0" anchor="ctr">
                    <a:lnL>
                      <a:noFill/>
                    </a:lnL>
                    <a:lnR>
                      <a:noFill/>
                    </a:lnR>
                    <a:lnT>
                      <a:noFill/>
                    </a:lnT>
                    <a:lnB>
                      <a:noFill/>
                    </a:lnB>
                    <a:solidFill>
                      <a:schemeClr val="bg2"/>
                    </a:solidFill>
                  </a:tcPr>
                </a:tc>
                <a:tc>
                  <a:txBody>
                    <a:bodyPr/>
                    <a:lstStyle/>
                    <a:p>
                      <a:pPr algn="ctr" fontAlgn="t"/>
                      <a:r>
                        <a:rPr lang="en-GB" sz="1400" b="0" i="0" u="none" strike="noStrike" dirty="0">
                          <a:solidFill>
                            <a:schemeClr val="tx1"/>
                          </a:solidFill>
                          <a:effectLst/>
                          <a:latin typeface="Century Gothic"/>
                        </a:rPr>
                        <a:t>Request High</a:t>
                      </a:r>
                      <a:r>
                        <a:rPr lang="en-GB" sz="1400" b="0" i="0" u="none" strike="noStrike" baseline="0" dirty="0">
                          <a:solidFill>
                            <a:schemeClr val="tx1"/>
                          </a:solidFill>
                          <a:effectLst/>
                          <a:latin typeface="Century Gothic"/>
                        </a:rPr>
                        <a:t> Res Video</a:t>
                      </a:r>
                      <a:endParaRPr lang="en-GB" sz="1400" b="0" i="0" u="none" strike="noStrike" dirty="0">
                        <a:solidFill>
                          <a:schemeClr val="tx1"/>
                        </a:solidFill>
                        <a:effectLst/>
                        <a:latin typeface="Century Gothic"/>
                      </a:endParaRPr>
                    </a:p>
                  </a:txBody>
                  <a:tcPr marL="6894" marR="6894" marT="6894" marB="0" anchor="ctr">
                    <a:lnL>
                      <a:noFill/>
                    </a:lnL>
                    <a:lnR>
                      <a:noFill/>
                    </a:lnR>
                    <a:lnT>
                      <a:noFill/>
                    </a:lnT>
                    <a:lnB>
                      <a:noFill/>
                    </a:lnB>
                    <a:solidFill>
                      <a:schemeClr val="bg2"/>
                    </a:solidFill>
                  </a:tcPr>
                </a:tc>
                <a:tc>
                  <a:txBody>
                    <a:bodyPr/>
                    <a:lstStyle/>
                    <a:p>
                      <a:pPr lvl="0" algn="ctr">
                        <a:buNone/>
                      </a:pPr>
                      <a:r>
                        <a:rPr lang="en-GB" sz="1400" b="0" i="0" u="none" strike="noStrike" noProof="0" dirty="0">
                          <a:solidFill>
                            <a:schemeClr val="tx1"/>
                          </a:solidFill>
                          <a:effectLst/>
                          <a:highlight>
                            <a:srgbClr val="FFFF00"/>
                          </a:highlight>
                          <a:latin typeface="Century Gothic"/>
                        </a:rPr>
                        <a:t>Request High Res Video (Future)</a:t>
                      </a:r>
                      <a:endParaRPr lang="en-US" dirty="0"/>
                    </a:p>
                  </a:txBody>
                  <a:tcPr marL="6894" marR="6894" marT="6894" marB="0" anchor="ctr">
                    <a:lnL>
                      <a:noFill/>
                    </a:lnL>
                    <a:lnR>
                      <a:noFill/>
                    </a:lnR>
                    <a:lnT>
                      <a:noFill/>
                    </a:lnT>
                    <a:lnB>
                      <a:noFill/>
                    </a:lnB>
                    <a:solidFill>
                      <a:schemeClr val="bg2"/>
                    </a:solidFill>
                  </a:tcPr>
                </a:tc>
                <a:extLst>
                  <a:ext uri="{0D108BD9-81ED-4DB2-BD59-A6C34878D82A}">
                    <a16:rowId xmlns:a16="http://schemas.microsoft.com/office/drawing/2014/main" val="4096198475"/>
                  </a:ext>
                </a:extLst>
              </a:tr>
              <a:tr h="424768">
                <a:tc>
                  <a:txBody>
                    <a:bodyPr/>
                    <a:lstStyle/>
                    <a:p>
                      <a:pPr lvl="0"/>
                      <a:r>
                        <a:rPr lang="en-GB" sz="1400" b="0" i="0" u="none" strike="noStrike" dirty="0">
                          <a:solidFill>
                            <a:schemeClr val="tx1"/>
                          </a:solidFill>
                          <a:effectLst/>
                          <a:latin typeface="Calibri"/>
                        </a:rPr>
                        <a:t> </a:t>
                      </a:r>
                      <a:r>
                        <a:rPr lang="en-ZA" sz="1400" dirty="0">
                          <a:solidFill>
                            <a:schemeClr val="tx1"/>
                          </a:solidFill>
                          <a:latin typeface="Century Gothic"/>
                        </a:rPr>
                        <a:t>Live Streaming </a:t>
                      </a:r>
                      <a:endParaRPr lang="en-ZA" sz="1400" dirty="0">
                        <a:solidFill>
                          <a:schemeClr val="tx1"/>
                        </a:solidFill>
                        <a:latin typeface="Century Gothic" panose="020B0502020202020204" pitchFamily="34" charset="0"/>
                      </a:endParaRPr>
                    </a:p>
                  </a:txBody>
                  <a:tcPr marL="6894" marR="6894" marT="6894" marB="0" anchor="ctr">
                    <a:lnL>
                      <a:noFill/>
                    </a:lnL>
                    <a:lnR>
                      <a:noFill/>
                    </a:lnR>
                    <a:lnT>
                      <a:noFill/>
                    </a:lnT>
                    <a:lnB>
                      <a:noFill/>
                    </a:lnB>
                  </a:tcPr>
                </a:tc>
                <a:tc>
                  <a:txBody>
                    <a:bodyPr/>
                    <a:lstStyle/>
                    <a:p>
                      <a:pPr marL="0" marR="0" lvl="0" indent="0" algn="ctr"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entury Gothic"/>
                        </a:rPr>
                        <a:t> Yes</a:t>
                      </a: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 Yes (Future)</a:t>
                      </a:r>
                    </a:p>
                  </a:txBody>
                  <a:tcPr marL="6894" marR="6894" marT="6894" marB="0" anchor="ctr">
                    <a:lnL>
                      <a:noFill/>
                    </a:lnL>
                    <a:lnR>
                      <a:noFill/>
                    </a:lnR>
                    <a:lnT>
                      <a:noFill/>
                    </a:lnT>
                    <a:lnB>
                      <a:noFill/>
                    </a:lnB>
                  </a:tcPr>
                </a:tc>
                <a:extLst>
                  <a:ext uri="{0D108BD9-81ED-4DB2-BD59-A6C34878D82A}">
                    <a16:rowId xmlns:a16="http://schemas.microsoft.com/office/drawing/2014/main" val="2538978912"/>
                  </a:ext>
                </a:extLst>
              </a:tr>
              <a:tr h="54101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ZA" sz="1400" dirty="0">
                          <a:solidFill>
                            <a:schemeClr val="tx1"/>
                          </a:solidFill>
                          <a:latin typeface="Century Gothic"/>
                        </a:rPr>
                        <a:t>Additional cameras</a:t>
                      </a:r>
                    </a:p>
                  </a:txBody>
                  <a:tcPr marL="6894" marR="6894" marT="6894" marB="0" anchor="ctr">
                    <a:lnL>
                      <a:noFill/>
                    </a:lnL>
                    <a:lnR>
                      <a:noFill/>
                    </a:lnR>
                    <a:lnT>
                      <a:noFill/>
                    </a:lnT>
                    <a:lnB>
                      <a:noFill/>
                    </a:lnB>
                    <a:solidFill>
                      <a:schemeClr val="bg2"/>
                    </a:solidFill>
                  </a:tcPr>
                </a:tc>
                <a:tc>
                  <a:txBody>
                    <a:bodyPr/>
                    <a:lstStyle/>
                    <a:p>
                      <a:pPr algn="ctr" fontAlgn="t"/>
                      <a:r>
                        <a:rPr lang="en-GB" sz="1400" b="0" i="0" u="none" strike="noStrike" dirty="0">
                          <a:solidFill>
                            <a:schemeClr val="tx1"/>
                          </a:solidFill>
                          <a:effectLst/>
                          <a:latin typeface="Century Gothic"/>
                        </a:rPr>
                        <a:t>Yes</a:t>
                      </a:r>
                    </a:p>
                  </a:txBody>
                  <a:tcPr marL="6894" marR="6894" marT="6894" marB="0" anchor="ctr">
                    <a:lnL>
                      <a:noFill/>
                    </a:lnL>
                    <a:lnR>
                      <a:noFill/>
                    </a:lnR>
                    <a:lnT>
                      <a:noFill/>
                    </a:lnT>
                    <a:lnB>
                      <a:noFill/>
                    </a:lnB>
                    <a:solidFill>
                      <a:schemeClr val="bg2"/>
                    </a:solidFill>
                  </a:tcPr>
                </a:tc>
                <a:tc>
                  <a:txBody>
                    <a:bodyPr/>
                    <a:lstStyle/>
                    <a:p>
                      <a:pPr algn="ctr" fontAlgn="t"/>
                      <a:r>
                        <a:rPr lang="en-GB" sz="1400" b="0" i="0" u="none" strike="noStrike" dirty="0">
                          <a:solidFill>
                            <a:schemeClr val="tx1"/>
                          </a:solidFill>
                          <a:effectLst/>
                          <a:latin typeface="Century Gothic"/>
                        </a:rPr>
                        <a:t>Yes </a:t>
                      </a:r>
                      <a:endParaRPr lang="en-GB" sz="1400" b="0" i="0" u="none" strike="noStrike" dirty="0">
                        <a:solidFill>
                          <a:schemeClr val="tx1"/>
                        </a:solidFill>
                        <a:effectLst/>
                        <a:latin typeface="Century Gothic" panose="020B0502020202020204" pitchFamily="34" charset="0"/>
                      </a:endParaRPr>
                    </a:p>
                    <a:p>
                      <a:pPr algn="ctr" fontAlgn="t"/>
                      <a:r>
                        <a:rPr lang="en-GB" sz="1400" b="0" i="0" u="none" strike="noStrike" dirty="0">
                          <a:solidFill>
                            <a:schemeClr val="tx1"/>
                          </a:solidFill>
                          <a:effectLst/>
                          <a:latin typeface="Century Gothic"/>
                        </a:rPr>
                        <a:t>(Future</a:t>
                      </a:r>
                      <a:r>
                        <a:rPr lang="en-GB" sz="1400" b="0" i="0" u="none" strike="noStrike" baseline="0" dirty="0">
                          <a:solidFill>
                            <a:schemeClr val="tx1"/>
                          </a:solidFill>
                          <a:effectLst/>
                          <a:latin typeface="Century Gothic"/>
                        </a:rPr>
                        <a:t> –different hardware model)</a:t>
                      </a:r>
                      <a:endParaRPr lang="en-GB" sz="1400" b="0" i="0" u="none" strike="noStrike" dirty="0">
                        <a:solidFill>
                          <a:schemeClr val="tx1"/>
                        </a:solidFill>
                        <a:effectLst/>
                        <a:latin typeface="Century Gothic"/>
                      </a:endParaRPr>
                    </a:p>
                  </a:txBody>
                  <a:tcPr marL="6894" marR="6894" marT="6894" marB="0" anchor="ctr">
                    <a:lnL>
                      <a:noFill/>
                    </a:lnL>
                    <a:lnR>
                      <a:noFill/>
                    </a:lnR>
                    <a:lnT>
                      <a:noFill/>
                    </a:lnT>
                    <a:lnB>
                      <a:noFill/>
                    </a:lnB>
                    <a:solidFill>
                      <a:schemeClr val="bg2"/>
                    </a:solidFill>
                  </a:tcPr>
                </a:tc>
                <a:extLst>
                  <a:ext uri="{0D108BD9-81ED-4DB2-BD59-A6C34878D82A}">
                    <a16:rowId xmlns:a16="http://schemas.microsoft.com/office/drawing/2014/main" val="1094296373"/>
                  </a:ext>
                </a:extLst>
              </a:tr>
              <a:tr h="541011">
                <a:tc>
                  <a:txBody>
                    <a:bodyPr/>
                    <a:lstStyle/>
                    <a:p>
                      <a:pPr marL="0" marR="0" lvl="0" indent="0" algn="l"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alibri"/>
                        </a:rPr>
                        <a:t> </a:t>
                      </a:r>
                      <a:r>
                        <a:rPr lang="en-ZA" sz="1400" dirty="0">
                          <a:solidFill>
                            <a:schemeClr val="tx1"/>
                          </a:solidFill>
                          <a:latin typeface="Century Gothic"/>
                        </a:rPr>
                        <a:t>Video Overlay</a:t>
                      </a:r>
                    </a:p>
                  </a:txBody>
                  <a:tcPr marL="6894" marR="6894" marT="6894" marB="0" anchor="ctr">
                    <a:lnL>
                      <a:noFill/>
                    </a:lnL>
                    <a:lnR>
                      <a:noFill/>
                    </a:lnR>
                    <a:lnT>
                      <a:noFill/>
                    </a:lnT>
                    <a:lnB>
                      <a:noFill/>
                    </a:lnB>
                    <a:solidFill>
                      <a:schemeClr val="bg2"/>
                    </a:solidFill>
                  </a:tcPr>
                </a:tc>
                <a:tc>
                  <a:txBody>
                    <a:bodyPr/>
                    <a:lstStyle/>
                    <a:p>
                      <a:pPr algn="ctr" fontAlgn="t"/>
                      <a:r>
                        <a:rPr lang="en-GB" sz="1400" b="0" i="0" u="none" strike="noStrike" dirty="0">
                          <a:solidFill>
                            <a:schemeClr val="tx1"/>
                          </a:solidFill>
                          <a:effectLst/>
                          <a:latin typeface="Century Gothic"/>
                        </a:rPr>
                        <a:t>Date/time</a:t>
                      </a:r>
                    </a:p>
                    <a:p>
                      <a:pPr algn="ctr" fontAlgn="t"/>
                      <a:r>
                        <a:rPr lang="en-GB" sz="1400" b="0" i="0" u="none" strike="noStrike" dirty="0">
                          <a:solidFill>
                            <a:schemeClr val="tx1"/>
                          </a:solidFill>
                          <a:effectLst/>
                          <a:latin typeface="Century Gothic"/>
                        </a:rPr>
                        <a:t>Speed/RPM</a:t>
                      </a:r>
                    </a:p>
                  </a:txBody>
                  <a:tcPr marL="6894" marR="6894" marT="6894" marB="0" anchor="ctr">
                    <a:lnL>
                      <a:noFill/>
                    </a:lnL>
                    <a:lnR>
                      <a:noFill/>
                    </a:lnR>
                    <a:lnT>
                      <a:noFill/>
                    </a:lnT>
                    <a:lnB>
                      <a:noFill/>
                    </a:lnB>
                    <a:solidFill>
                      <a:schemeClr val="bg2"/>
                    </a:solidFill>
                  </a:tcPr>
                </a:tc>
                <a:tc>
                  <a:txBody>
                    <a:bodyPr/>
                    <a:lstStyle/>
                    <a:p>
                      <a:pPr algn="ctr" fontAlgn="t"/>
                      <a:r>
                        <a:rPr lang="en-GB" sz="1400" b="0" i="0" u="none" strike="noStrike" dirty="0">
                          <a:solidFill>
                            <a:schemeClr val="tx1"/>
                          </a:solidFill>
                          <a:effectLst/>
                          <a:latin typeface="Century Gothic"/>
                        </a:rPr>
                        <a:t>GPS speed</a:t>
                      </a:r>
                    </a:p>
                    <a:p>
                      <a:pPr algn="ctr" fontAlgn="t"/>
                      <a:r>
                        <a:rPr lang="en-GB" sz="1400" b="0" i="0" u="none" strike="noStrike" dirty="0">
                          <a:solidFill>
                            <a:schemeClr val="tx1"/>
                          </a:solidFill>
                          <a:effectLst/>
                          <a:highlight>
                            <a:srgbClr val="FFFF00"/>
                          </a:highlight>
                          <a:latin typeface="Century Gothic"/>
                        </a:rPr>
                        <a:t>UTC</a:t>
                      </a:r>
                      <a:r>
                        <a:rPr lang="en-GB" sz="1400" b="0" i="0" u="none" strike="noStrike" baseline="0" dirty="0">
                          <a:solidFill>
                            <a:schemeClr val="tx1"/>
                          </a:solidFill>
                          <a:effectLst/>
                          <a:highlight>
                            <a:srgbClr val="FFFF00"/>
                          </a:highlight>
                          <a:latin typeface="Century Gothic"/>
                        </a:rPr>
                        <a:t> Date/time</a:t>
                      </a:r>
                      <a:endParaRPr lang="en-GB" sz="1400" b="0" i="0" u="none" strike="noStrike" dirty="0">
                        <a:solidFill>
                          <a:schemeClr val="tx1"/>
                        </a:solidFill>
                        <a:effectLst/>
                        <a:highlight>
                          <a:srgbClr val="FFFF00"/>
                        </a:highlight>
                        <a:latin typeface="Century Gothic"/>
                      </a:endParaRPr>
                    </a:p>
                  </a:txBody>
                  <a:tcPr marL="6894" marR="6894" marT="6894" marB="0" anchor="ctr">
                    <a:lnL>
                      <a:noFill/>
                    </a:lnL>
                    <a:lnR>
                      <a:noFill/>
                    </a:lnR>
                    <a:lnT>
                      <a:noFill/>
                    </a:lnT>
                    <a:lnB>
                      <a:noFill/>
                    </a:lnB>
                    <a:solidFill>
                      <a:schemeClr val="bg2"/>
                    </a:solidFill>
                  </a:tcPr>
                </a:tc>
                <a:extLst>
                  <a:ext uri="{0D108BD9-81ED-4DB2-BD59-A6C34878D82A}">
                    <a16:rowId xmlns:a16="http://schemas.microsoft.com/office/drawing/2014/main" val="1539733014"/>
                  </a:ext>
                </a:extLst>
              </a:tr>
              <a:tr h="367831">
                <a:tc>
                  <a:txBody>
                    <a:bodyPr/>
                    <a:lstStyle/>
                    <a:p>
                      <a:pPr marL="0" marR="0" lvl="0" indent="0" algn="l" rtl="0" eaLnBrk="1" fontAlgn="t" latinLnBrk="0" hangingPunct="1">
                        <a:lnSpc>
                          <a:spcPct val="100000"/>
                        </a:lnSpc>
                        <a:spcBef>
                          <a:spcPts val="0"/>
                        </a:spcBef>
                        <a:spcAft>
                          <a:spcPts val="0"/>
                        </a:spcAft>
                        <a:buClrTx/>
                        <a:buSzTx/>
                        <a:buFontTx/>
                        <a:buNone/>
                      </a:pPr>
                      <a:r>
                        <a:rPr lang="en-US" sz="1400" b="0" i="0" u="none" strike="noStrike" dirty="0">
                          <a:solidFill>
                            <a:schemeClr val="tx1"/>
                          </a:solidFill>
                          <a:effectLst/>
                          <a:latin typeface="Calibri"/>
                        </a:rPr>
                        <a:t> </a:t>
                      </a:r>
                      <a:r>
                        <a:rPr lang="en-ZA" sz="1400" dirty="0">
                          <a:solidFill>
                            <a:schemeClr val="tx1"/>
                          </a:solidFill>
                          <a:latin typeface="Century Gothic"/>
                        </a:rPr>
                        <a:t>Video availability</a:t>
                      </a:r>
                      <a:r>
                        <a:rPr lang="en-ZA" sz="1400" baseline="0" dirty="0">
                          <a:solidFill>
                            <a:schemeClr val="tx1"/>
                          </a:solidFill>
                          <a:latin typeface="Century Gothic"/>
                        </a:rPr>
                        <a:t> through </a:t>
                      </a:r>
                      <a:r>
                        <a:rPr lang="en-ZA" sz="1400" dirty="0" err="1">
                          <a:solidFill>
                            <a:schemeClr val="tx1"/>
                          </a:solidFill>
                          <a:latin typeface="Century Gothic"/>
                        </a:rPr>
                        <a:t>MiX</a:t>
                      </a:r>
                      <a:r>
                        <a:rPr lang="en-ZA" sz="1400" dirty="0">
                          <a:solidFill>
                            <a:schemeClr val="tx1"/>
                          </a:solidFill>
                          <a:latin typeface="Century Gothic"/>
                        </a:rPr>
                        <a:t> Integrate </a:t>
                      </a:r>
                      <a:endParaRPr lang="en-ZA" sz="1400" dirty="0">
                        <a:solidFill>
                          <a:schemeClr val="tx1"/>
                        </a:solidFill>
                        <a:latin typeface="Century Gothic" panose="020B0502020202020204" pitchFamily="34" charset="0"/>
                      </a:endParaRP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Yes</a:t>
                      </a:r>
                    </a:p>
                  </a:txBody>
                  <a:tcPr marL="6894" marR="6894" marT="6894" marB="0" anchor="ctr">
                    <a:lnL>
                      <a:noFill/>
                    </a:lnL>
                    <a:lnR>
                      <a:noFill/>
                    </a:lnR>
                    <a:lnT>
                      <a:noFill/>
                    </a:lnT>
                    <a:lnB>
                      <a:noFill/>
                    </a:lnB>
                  </a:tcPr>
                </a:tc>
                <a:tc>
                  <a:txBody>
                    <a:bodyPr/>
                    <a:lstStyle/>
                    <a:p>
                      <a:pPr marL="0" marR="0" lvl="0" indent="0" algn="ctr" rtl="0" eaLnBrk="1" fontAlgn="t" latinLnBrk="0" hangingPunct="1">
                        <a:lnSpc>
                          <a:spcPct val="100000"/>
                        </a:lnSpc>
                        <a:spcBef>
                          <a:spcPts val="0"/>
                        </a:spcBef>
                        <a:spcAft>
                          <a:spcPts val="0"/>
                        </a:spcAft>
                        <a:buClrTx/>
                        <a:buSzTx/>
                        <a:buFontTx/>
                        <a:buNone/>
                      </a:pPr>
                      <a:r>
                        <a:rPr lang="en-US" sz="1400" b="0" i="0" u="none" strike="noStrike" dirty="0">
                          <a:solidFill>
                            <a:schemeClr val="tx1"/>
                          </a:solidFill>
                          <a:effectLst/>
                          <a:latin typeface="Century Gothic"/>
                        </a:rPr>
                        <a:t> </a:t>
                      </a:r>
                      <a:r>
                        <a:rPr lang="en-GB" sz="1400" b="0" i="0" u="none" strike="noStrike" dirty="0">
                          <a:solidFill>
                            <a:schemeClr val="tx1"/>
                          </a:solidFill>
                          <a:effectLst/>
                          <a:latin typeface="Century Gothic"/>
                        </a:rPr>
                        <a:t>Yes</a:t>
                      </a:r>
                      <a:endParaRPr lang="en-US" sz="1400" b="0" i="0" u="none" strike="noStrike" dirty="0">
                        <a:solidFill>
                          <a:schemeClr val="tx1"/>
                        </a:solidFill>
                        <a:effectLst/>
                        <a:latin typeface="Century Gothic"/>
                      </a:endParaRPr>
                    </a:p>
                  </a:txBody>
                  <a:tcPr marL="6894" marR="6894" marT="6894" marB="0" anchor="ctr">
                    <a:lnL>
                      <a:noFill/>
                    </a:lnL>
                    <a:lnR>
                      <a:noFill/>
                    </a:lnR>
                    <a:lnT>
                      <a:noFill/>
                    </a:lnT>
                    <a:lnB>
                      <a:noFill/>
                    </a:lnB>
                  </a:tcPr>
                </a:tc>
                <a:extLst>
                  <a:ext uri="{0D108BD9-81ED-4DB2-BD59-A6C34878D82A}">
                    <a16:rowId xmlns:a16="http://schemas.microsoft.com/office/drawing/2014/main" val="946715821"/>
                  </a:ext>
                </a:extLst>
              </a:tr>
              <a:tr h="357553">
                <a:tc>
                  <a:txBody>
                    <a:bodyPr/>
                    <a:lstStyle/>
                    <a:p>
                      <a:pPr lvl="0"/>
                      <a:r>
                        <a:rPr lang="en-GB" sz="1400" b="0" i="0" u="none" strike="noStrike" dirty="0">
                          <a:solidFill>
                            <a:schemeClr val="tx1"/>
                          </a:solidFill>
                          <a:effectLst/>
                          <a:latin typeface="Calibri"/>
                        </a:rPr>
                        <a:t> </a:t>
                      </a:r>
                      <a:r>
                        <a:rPr lang="en-ZA" sz="1400" dirty="0">
                          <a:solidFill>
                            <a:schemeClr val="tx1"/>
                          </a:solidFill>
                          <a:latin typeface="Century Gothic"/>
                        </a:rPr>
                        <a:t>Passive ADAS</a:t>
                      </a:r>
                    </a:p>
                  </a:txBody>
                  <a:tcPr marL="6894" marR="6894" marT="6894" marB="0" anchor="ctr">
                    <a:lnL>
                      <a:noFill/>
                    </a:lnL>
                    <a:lnR>
                      <a:noFill/>
                    </a:lnR>
                    <a:lnT>
                      <a:noFill/>
                    </a:lnT>
                    <a:lnB>
                      <a:noFill/>
                    </a:lnB>
                    <a:solidFill>
                      <a:schemeClr val="bg2"/>
                    </a:solidFill>
                  </a:tcPr>
                </a:tc>
                <a:tc>
                  <a:txBody>
                    <a:bodyPr/>
                    <a:lstStyle/>
                    <a:p>
                      <a:pPr algn="ctr" fontAlgn="t"/>
                      <a:r>
                        <a:rPr lang="en-GB" sz="1400" b="0" i="0" u="none" strike="noStrike" dirty="0">
                          <a:solidFill>
                            <a:schemeClr val="tx1"/>
                          </a:solidFill>
                          <a:effectLst/>
                          <a:latin typeface="Century Gothic"/>
                        </a:rPr>
                        <a:t>No</a:t>
                      </a:r>
                    </a:p>
                  </a:txBody>
                  <a:tcPr marL="6894" marR="6894" marT="6894" marB="0" anchor="ctr">
                    <a:lnL>
                      <a:noFill/>
                    </a:lnL>
                    <a:lnR>
                      <a:noFill/>
                    </a:lnR>
                    <a:lnT>
                      <a:noFill/>
                    </a:lnT>
                    <a:lnB>
                      <a:noFill/>
                    </a:lnB>
                    <a:solidFill>
                      <a:schemeClr val="bg2"/>
                    </a:solidFill>
                  </a:tcPr>
                </a:tc>
                <a:tc>
                  <a:txBody>
                    <a:bodyPr/>
                    <a:lstStyle/>
                    <a:p>
                      <a:pPr marL="0" algn="ctr" rtl="0" eaLnBrk="1" fontAlgn="t" latinLnBrk="0" hangingPunct="1"/>
                      <a:r>
                        <a:rPr lang="en-GB" sz="1400" b="0" i="0" u="none" strike="noStrike" kern="1200" dirty="0">
                          <a:solidFill>
                            <a:schemeClr val="tx1"/>
                          </a:solidFill>
                          <a:effectLst/>
                          <a:latin typeface="Century Gothic"/>
                          <a:ea typeface="+mn-ea"/>
                          <a:cs typeface="+mn-cs"/>
                        </a:rPr>
                        <a:t> Yes </a:t>
                      </a:r>
                      <a:endParaRPr lang="en-GB" sz="1400" b="0" i="0" u="none" strike="noStrike" kern="1200" dirty="0">
                        <a:solidFill>
                          <a:schemeClr val="tx1"/>
                        </a:solidFill>
                        <a:effectLst/>
                        <a:latin typeface="Century Gothic" panose="020B0502020202020204" pitchFamily="34" charset="0"/>
                        <a:ea typeface="+mn-ea"/>
                        <a:cs typeface="+mn-cs"/>
                      </a:endParaRPr>
                    </a:p>
                  </a:txBody>
                  <a:tcPr marL="6894" marR="6894" marT="6894" marB="0" anchor="ctr">
                    <a:lnL>
                      <a:noFill/>
                    </a:lnL>
                    <a:lnR>
                      <a:noFill/>
                    </a:lnR>
                    <a:lnT>
                      <a:noFill/>
                    </a:lnT>
                    <a:lnB>
                      <a:noFill/>
                    </a:lnB>
                    <a:solidFill>
                      <a:schemeClr val="bg2"/>
                    </a:solidFill>
                  </a:tcPr>
                </a:tc>
                <a:extLst>
                  <a:ext uri="{0D108BD9-81ED-4DB2-BD59-A6C34878D82A}">
                    <a16:rowId xmlns:a16="http://schemas.microsoft.com/office/drawing/2014/main" val="891080623"/>
                  </a:ext>
                </a:extLst>
              </a:tr>
              <a:tr h="378931">
                <a:tc>
                  <a:txBody>
                    <a:bodyPr/>
                    <a:lstStyle/>
                    <a:p>
                      <a:pPr marL="0" marR="0" lvl="0" indent="0" algn="l" rtl="0" eaLnBrk="1" fontAlgn="t" latinLnBrk="0" hangingPunct="1">
                        <a:lnSpc>
                          <a:spcPct val="100000"/>
                        </a:lnSpc>
                        <a:spcBef>
                          <a:spcPts val="0"/>
                        </a:spcBef>
                        <a:spcAft>
                          <a:spcPts val="0"/>
                        </a:spcAft>
                        <a:buClrTx/>
                        <a:buSzTx/>
                        <a:buFontTx/>
                        <a:buNone/>
                      </a:pPr>
                      <a:r>
                        <a:rPr lang="en-GB" sz="1400" b="0" i="0" u="none" strike="noStrike" dirty="0">
                          <a:solidFill>
                            <a:schemeClr val="tx1"/>
                          </a:solidFill>
                          <a:effectLst/>
                          <a:latin typeface="Calibri"/>
                        </a:rPr>
                        <a:t> </a:t>
                      </a:r>
                      <a:r>
                        <a:rPr lang="en-ZA" sz="1400" dirty="0">
                          <a:solidFill>
                            <a:schemeClr val="tx1"/>
                          </a:solidFill>
                          <a:latin typeface="Century Gothic"/>
                        </a:rPr>
                        <a:t>Driver monitorin</a:t>
                      </a:r>
                      <a:r>
                        <a:rPr lang="en-ZA" sz="1400" baseline="0" dirty="0">
                          <a:solidFill>
                            <a:schemeClr val="tx1"/>
                          </a:solidFill>
                          <a:latin typeface="Century Gothic"/>
                        </a:rPr>
                        <a:t>g AI events</a:t>
                      </a:r>
                      <a:endParaRPr lang="en-ZA" sz="1400" dirty="0">
                        <a:solidFill>
                          <a:schemeClr val="tx1"/>
                        </a:solidFill>
                        <a:latin typeface="Century Gothic"/>
                      </a:endParaRPr>
                    </a:p>
                  </a:txBody>
                  <a:tcPr marL="6894" marR="6894" marT="6894" marB="0" anchor="ctr">
                    <a:lnL>
                      <a:noFill/>
                    </a:lnL>
                    <a:lnR>
                      <a:noFill/>
                    </a:lnR>
                    <a:lnT>
                      <a:noFill/>
                    </a:lnT>
                    <a:lnB>
                      <a:noFill/>
                    </a:lnB>
                  </a:tcPr>
                </a:tc>
                <a:tc>
                  <a:txBody>
                    <a:bodyPr/>
                    <a:lstStyle/>
                    <a:p>
                      <a:pPr algn="ctr" fontAlgn="t"/>
                      <a:r>
                        <a:rPr lang="en-GB" sz="1400" b="0" i="0" u="none" strike="noStrike" dirty="0">
                          <a:solidFill>
                            <a:schemeClr val="tx1"/>
                          </a:solidFill>
                          <a:effectLst/>
                          <a:latin typeface="Century Gothic"/>
                        </a:rPr>
                        <a:t>No </a:t>
                      </a:r>
                      <a:endParaRPr lang="en-GB" sz="1400" b="0" i="0" u="none" strike="noStrike" dirty="0">
                        <a:solidFill>
                          <a:schemeClr val="tx1"/>
                        </a:solidFill>
                        <a:effectLst/>
                        <a:latin typeface="Century Gothic" panose="020B0502020202020204" pitchFamily="34" charset="0"/>
                      </a:endParaRPr>
                    </a:p>
                  </a:txBody>
                  <a:tcPr marL="6894" marR="6894" marT="6894" marB="0" anchor="ctr">
                    <a:lnL>
                      <a:noFill/>
                    </a:lnL>
                    <a:lnR>
                      <a:noFill/>
                    </a:lnR>
                    <a:lnT>
                      <a:noFill/>
                    </a:lnT>
                    <a:lnB>
                      <a:noFill/>
                    </a:lnB>
                  </a:tcPr>
                </a:tc>
                <a:tc>
                  <a:txBody>
                    <a:bodyPr/>
                    <a:lstStyle/>
                    <a:p>
                      <a:pPr marL="0" algn="ctr" rtl="0" eaLnBrk="1" fontAlgn="t" latinLnBrk="0" hangingPunct="1"/>
                      <a:r>
                        <a:rPr lang="en-GB" sz="1400" b="0" i="0" u="none" strike="noStrike" kern="1200" dirty="0">
                          <a:solidFill>
                            <a:schemeClr val="tx1"/>
                          </a:solidFill>
                          <a:effectLst/>
                          <a:latin typeface="Century Gothic"/>
                          <a:ea typeface="+mn-ea"/>
                          <a:cs typeface="+mn-cs"/>
                        </a:rPr>
                        <a:t>Yes </a:t>
                      </a:r>
                      <a:endParaRPr lang="en-GB" sz="1400" b="0" i="0" u="none" strike="noStrike" kern="1200" dirty="0">
                        <a:solidFill>
                          <a:schemeClr val="tx1"/>
                        </a:solidFill>
                        <a:effectLst/>
                        <a:latin typeface="Century Gothic" panose="020B0502020202020204" pitchFamily="34" charset="0"/>
                        <a:ea typeface="+mn-ea"/>
                        <a:cs typeface="+mn-cs"/>
                      </a:endParaRPr>
                    </a:p>
                  </a:txBody>
                  <a:tcPr marL="6894" marR="6894" marT="6894" marB="0" anchor="ctr">
                    <a:lnL>
                      <a:noFill/>
                    </a:lnL>
                    <a:lnR>
                      <a:noFill/>
                    </a:lnR>
                    <a:lnT>
                      <a:noFill/>
                    </a:lnT>
                    <a:lnB>
                      <a:noFill/>
                    </a:lnB>
                    <a:solidFill>
                      <a:schemeClr val="bg1"/>
                    </a:solidFill>
                  </a:tcPr>
                </a:tc>
                <a:extLst>
                  <a:ext uri="{0D108BD9-81ED-4DB2-BD59-A6C34878D82A}">
                    <a16:rowId xmlns:a16="http://schemas.microsoft.com/office/drawing/2014/main" val="2143850116"/>
                  </a:ext>
                </a:extLst>
              </a:tr>
            </a:tbl>
          </a:graphicData>
        </a:graphic>
      </p:graphicFrame>
    </p:spTree>
    <p:extLst>
      <p:ext uri="{BB962C8B-B14F-4D97-AF65-F5344CB8AC3E}">
        <p14:creationId xmlns:p14="http://schemas.microsoft.com/office/powerpoint/2010/main" val="81309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49F8DF-96EF-4254-845D-E135C43ED79B}"/>
              </a:ext>
            </a:extLst>
          </p:cNvPr>
          <p:cNvSpPr>
            <a:spLocks noGrp="1"/>
          </p:cNvSpPr>
          <p:nvPr>
            <p:ph type="sldNum" sz="quarter" idx="14"/>
          </p:nvPr>
        </p:nvSpPr>
        <p:spPr/>
        <p:txBody>
          <a:bodyPr/>
          <a:lstStyle/>
          <a:p>
            <a:fld id="{D877E8CB-321D-4868-A0FA-C2A676D23869}" type="slidenum">
              <a:rPr lang="en-ZA" dirty="0" smtClean="0"/>
              <a:pPr/>
              <a:t>11</a:t>
            </a:fld>
            <a:endParaRPr lang="en-ZA" dirty="0"/>
          </a:p>
        </p:txBody>
      </p:sp>
      <p:sp>
        <p:nvSpPr>
          <p:cNvPr id="3" name="Text Placeholder 2">
            <a:extLst>
              <a:ext uri="{FF2B5EF4-FFF2-40B4-BE49-F238E27FC236}">
                <a16:creationId xmlns:a16="http://schemas.microsoft.com/office/drawing/2014/main" id="{39D8FAF8-3B1A-4FAF-9870-4B05F8BC139A}"/>
              </a:ext>
            </a:extLst>
          </p:cNvPr>
          <p:cNvSpPr>
            <a:spLocks noGrp="1"/>
          </p:cNvSpPr>
          <p:nvPr>
            <p:ph type="body" sz="quarter" idx="10"/>
          </p:nvPr>
        </p:nvSpPr>
        <p:spPr/>
        <p:txBody>
          <a:bodyPr vert="horz" lIns="91440" tIns="45720" rIns="91440" bIns="45720" rtlCol="0" anchor="t">
            <a:noAutofit/>
          </a:bodyPr>
          <a:lstStyle/>
          <a:p>
            <a:r>
              <a:rPr lang="en-ZA" sz="2400" dirty="0">
                <a:latin typeface="Century Gothic"/>
              </a:rPr>
              <a:t>Hardware Comparison </a:t>
            </a:r>
            <a:r>
              <a:rPr lang="en-ZA" dirty="0">
                <a:latin typeface="Century Gothic"/>
              </a:rPr>
              <a:t> </a:t>
            </a:r>
            <a:endParaRPr lang="en-ZA" dirty="0">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784016304"/>
              </p:ext>
            </p:extLst>
          </p:nvPr>
        </p:nvGraphicFramePr>
        <p:xfrm>
          <a:off x="439581" y="1421912"/>
          <a:ext cx="11434556" cy="4942915"/>
        </p:xfrm>
        <a:graphic>
          <a:graphicData uri="http://schemas.openxmlformats.org/drawingml/2006/table">
            <a:tbl>
              <a:tblPr/>
              <a:tblGrid>
                <a:gridCol w="2906431">
                  <a:extLst>
                    <a:ext uri="{9D8B030D-6E8A-4147-A177-3AD203B41FA5}">
                      <a16:colId xmlns:a16="http://schemas.microsoft.com/office/drawing/2014/main" val="1272434412"/>
                    </a:ext>
                  </a:extLst>
                </a:gridCol>
                <a:gridCol w="2656939">
                  <a:extLst>
                    <a:ext uri="{9D8B030D-6E8A-4147-A177-3AD203B41FA5}">
                      <a16:colId xmlns:a16="http://schemas.microsoft.com/office/drawing/2014/main" val="458077447"/>
                    </a:ext>
                  </a:extLst>
                </a:gridCol>
                <a:gridCol w="2656939">
                  <a:extLst>
                    <a:ext uri="{9D8B030D-6E8A-4147-A177-3AD203B41FA5}">
                      <a16:colId xmlns:a16="http://schemas.microsoft.com/office/drawing/2014/main" val="2076913632"/>
                    </a:ext>
                  </a:extLst>
                </a:gridCol>
                <a:gridCol w="3214247">
                  <a:extLst>
                    <a:ext uri="{9D8B030D-6E8A-4147-A177-3AD203B41FA5}">
                      <a16:colId xmlns:a16="http://schemas.microsoft.com/office/drawing/2014/main" val="1666201740"/>
                    </a:ext>
                  </a:extLst>
                </a:gridCol>
              </a:tblGrid>
              <a:tr h="559031">
                <a:tc>
                  <a:txBody>
                    <a:bodyPr/>
                    <a:lstStyle/>
                    <a:p>
                      <a:pPr algn="ctr" fontAlgn="t"/>
                      <a:r>
                        <a:rPr lang="en-GB" sz="1400" b="1" i="0" u="none" strike="noStrike" dirty="0">
                          <a:solidFill>
                            <a:srgbClr val="FFFFFF"/>
                          </a:solidFill>
                          <a:effectLst/>
                          <a:latin typeface="Century Gothic"/>
                        </a:rPr>
                        <a:t>Feature</a:t>
                      </a:r>
                    </a:p>
                  </a:txBody>
                  <a:tcPr marL="6894" marR="6894" marT="6894" marB="0">
                    <a:lnL>
                      <a:noFill/>
                    </a:lnL>
                    <a:lnR>
                      <a:noFill/>
                    </a:lnR>
                    <a:lnT>
                      <a:noFill/>
                    </a:lnT>
                    <a:lnB>
                      <a:noFill/>
                    </a:lnB>
                    <a:solidFill>
                      <a:srgbClr val="4DB848"/>
                    </a:solidFill>
                  </a:tcPr>
                </a:tc>
                <a:tc>
                  <a:txBody>
                    <a:bodyPr/>
                    <a:lstStyle/>
                    <a:p>
                      <a:pPr algn="ctr" fontAlgn="t"/>
                      <a:r>
                        <a:rPr lang="en-GB" sz="1400" b="1" i="0" u="none" strike="noStrike" dirty="0" err="1">
                          <a:solidFill>
                            <a:srgbClr val="FFFFFF"/>
                          </a:solidFill>
                          <a:effectLst/>
                          <a:latin typeface="Century Gothic"/>
                        </a:rPr>
                        <a:t>MiX</a:t>
                      </a:r>
                      <a:r>
                        <a:rPr lang="en-GB" sz="1400" b="1" i="0" u="none" strike="noStrike" dirty="0">
                          <a:solidFill>
                            <a:srgbClr val="FFFFFF"/>
                          </a:solidFill>
                          <a:effectLst/>
                          <a:latin typeface="Century Gothic"/>
                        </a:rPr>
                        <a:t> Vision</a:t>
                      </a:r>
                      <a:r>
                        <a:rPr lang="en-GB" sz="1400" b="1" i="0" u="none" strike="noStrike" baseline="0" dirty="0">
                          <a:solidFill>
                            <a:srgbClr val="FFFFFF"/>
                          </a:solidFill>
                          <a:effectLst/>
                          <a:latin typeface="Century Gothic"/>
                        </a:rPr>
                        <a:t> </a:t>
                      </a:r>
                      <a:endParaRPr lang="en-GB" sz="1400" b="1" i="0" u="none" strike="noStrike" baseline="0" dirty="0">
                        <a:solidFill>
                          <a:srgbClr val="FFFFFF"/>
                        </a:solidFill>
                        <a:effectLst/>
                        <a:latin typeface="Century Gothic" panose="020B0502020202020204" pitchFamily="34" charset="0"/>
                      </a:endParaRPr>
                    </a:p>
                    <a:p>
                      <a:pPr algn="ctr" fontAlgn="t"/>
                      <a:r>
                        <a:rPr lang="en-GB" sz="1400" b="1" i="0" u="none" strike="noStrike" baseline="0" dirty="0">
                          <a:solidFill>
                            <a:srgbClr val="FFFFFF"/>
                          </a:solidFill>
                          <a:effectLst/>
                          <a:latin typeface="Century Gothic"/>
                        </a:rPr>
                        <a:t>MVR2214</a:t>
                      </a:r>
                      <a:endParaRPr lang="en-GB" sz="1400" b="1" i="0" u="none" strike="noStrike" dirty="0">
                        <a:solidFill>
                          <a:srgbClr val="FFFFFF"/>
                        </a:solidFill>
                        <a:effectLst/>
                        <a:latin typeface="Century Gothic"/>
                      </a:endParaRPr>
                    </a:p>
                  </a:txBody>
                  <a:tcPr marL="6894" marR="6894" marT="6894" marB="0">
                    <a:lnL>
                      <a:noFill/>
                    </a:lnL>
                    <a:lnR>
                      <a:noFill/>
                    </a:lnR>
                    <a:lnT>
                      <a:noFill/>
                    </a:lnT>
                    <a:lnB>
                      <a:noFill/>
                    </a:lnB>
                    <a:solidFill>
                      <a:srgbClr val="4DB848"/>
                    </a:solidFill>
                  </a:tcPr>
                </a:tc>
                <a:tc>
                  <a:txBody>
                    <a:bodyPr/>
                    <a:lstStyle/>
                    <a:p>
                      <a:pPr algn="ctr" fontAlgn="t"/>
                      <a:r>
                        <a:rPr lang="en-GB" sz="1400" b="1" i="0" u="none" strike="noStrike" dirty="0" err="1">
                          <a:solidFill>
                            <a:srgbClr val="FFFFFF"/>
                          </a:solidFill>
                          <a:effectLst/>
                          <a:latin typeface="Century Gothic"/>
                        </a:rPr>
                        <a:t>MiX</a:t>
                      </a:r>
                      <a:r>
                        <a:rPr lang="en-GB" sz="1400" b="1" i="0" u="none" strike="noStrike" dirty="0">
                          <a:solidFill>
                            <a:srgbClr val="FFFFFF"/>
                          </a:solidFill>
                          <a:effectLst/>
                          <a:latin typeface="Century Gothic"/>
                        </a:rPr>
                        <a:t> Vision </a:t>
                      </a:r>
                      <a:endParaRPr lang="en-GB" sz="1400" b="1" i="0" u="none" strike="noStrike" dirty="0">
                        <a:solidFill>
                          <a:srgbClr val="FFFFFF"/>
                        </a:solidFill>
                        <a:effectLst/>
                        <a:latin typeface="Century Gothic" panose="020B0502020202020204" pitchFamily="34" charset="0"/>
                      </a:endParaRPr>
                    </a:p>
                    <a:p>
                      <a:pPr algn="ctr" fontAlgn="t"/>
                      <a:r>
                        <a:rPr lang="en-GB" sz="1400" b="1" i="0" u="none" strike="noStrike" dirty="0">
                          <a:solidFill>
                            <a:srgbClr val="FFFFFF"/>
                          </a:solidFill>
                          <a:effectLst/>
                          <a:latin typeface="Century Gothic"/>
                        </a:rPr>
                        <a:t>MVR3322</a:t>
                      </a:r>
                    </a:p>
                  </a:txBody>
                  <a:tcPr marL="6894" marR="6894" marT="6894" marB="0">
                    <a:lnL>
                      <a:noFill/>
                    </a:lnL>
                    <a:lnR>
                      <a:noFill/>
                    </a:lnR>
                    <a:lnT>
                      <a:noFill/>
                    </a:lnT>
                    <a:lnB>
                      <a:noFill/>
                    </a:lnB>
                    <a:solidFill>
                      <a:srgbClr val="4DB848"/>
                    </a:solidFill>
                  </a:tcPr>
                </a:tc>
                <a:tc>
                  <a:txBody>
                    <a:bodyPr/>
                    <a:lstStyle/>
                    <a:p>
                      <a:pPr algn="ctr" fontAlgn="t"/>
                      <a:r>
                        <a:rPr lang="en-US" sz="1400" b="1" i="0" u="none" strike="noStrike" dirty="0" err="1">
                          <a:solidFill>
                            <a:srgbClr val="FFFFFF"/>
                          </a:solidFill>
                          <a:effectLst/>
                          <a:latin typeface="Century Gothic"/>
                        </a:rPr>
                        <a:t>MiX</a:t>
                      </a:r>
                      <a:r>
                        <a:rPr lang="en-US" sz="1400" b="1" i="0" u="none" strike="noStrike" dirty="0">
                          <a:solidFill>
                            <a:srgbClr val="FFFFFF"/>
                          </a:solidFill>
                          <a:effectLst/>
                          <a:latin typeface="Century Gothic"/>
                        </a:rPr>
                        <a:t> Vision </a:t>
                      </a:r>
                      <a:r>
                        <a:rPr lang="en-US" sz="1400" b="1" i="0" u="none" strike="noStrike" dirty="0" err="1">
                          <a:solidFill>
                            <a:srgbClr val="FFFFFF"/>
                          </a:solidFill>
                          <a:effectLst/>
                          <a:latin typeface="Century Gothic"/>
                        </a:rPr>
                        <a:t>Streamax</a:t>
                      </a:r>
                      <a:r>
                        <a:rPr lang="en-US" sz="1400" b="1" i="0" u="none" strike="noStrike" dirty="0">
                          <a:solidFill>
                            <a:srgbClr val="FFFFFF"/>
                          </a:solidFill>
                          <a:effectLst/>
                          <a:latin typeface="Century Gothic"/>
                        </a:rPr>
                        <a:t> C6D AI</a:t>
                      </a:r>
                    </a:p>
                  </a:txBody>
                  <a:tcPr marL="6894" marR="6894" marT="6894" marB="0">
                    <a:lnL>
                      <a:noFill/>
                    </a:lnL>
                    <a:lnR>
                      <a:noFill/>
                    </a:lnR>
                    <a:lnT>
                      <a:noFill/>
                    </a:lnT>
                    <a:lnB>
                      <a:noFill/>
                    </a:lnB>
                    <a:solidFill>
                      <a:srgbClr val="4DB848"/>
                    </a:solidFill>
                  </a:tcPr>
                </a:tc>
                <a:extLst>
                  <a:ext uri="{0D108BD9-81ED-4DB2-BD59-A6C34878D82A}">
                    <a16:rowId xmlns:a16="http://schemas.microsoft.com/office/drawing/2014/main" val="225081551"/>
                  </a:ext>
                </a:extLst>
              </a:tr>
              <a:tr h="199654">
                <a:tc>
                  <a:txBody>
                    <a:bodyPr/>
                    <a:lstStyle/>
                    <a:p>
                      <a:pPr algn="l" fontAlgn="t"/>
                      <a:r>
                        <a:rPr lang="en-GB" sz="1000" b="0" i="0" u="none" strike="noStrike" dirty="0">
                          <a:solidFill>
                            <a:schemeClr val="tx1"/>
                          </a:solidFill>
                          <a:effectLst/>
                          <a:latin typeface="Century Gothic"/>
                        </a:rPr>
                        <a:t> Road-facing Camera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480p</a:t>
                      </a: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1080p 10fps 3Mbps max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fr-FR" sz="1000" b="0" i="0" u="none" strike="noStrike" dirty="0">
                          <a:solidFill>
                            <a:schemeClr val="tx1"/>
                          </a:solidFill>
                          <a:effectLst/>
                          <a:latin typeface="Century Gothic"/>
                        </a:rPr>
                        <a:t> 1080p 30fps 6Mbps max (4mm </a:t>
                      </a:r>
                      <a:r>
                        <a:rPr lang="fr-FR" sz="1000" b="0" i="0" u="none" strike="noStrike" dirty="0" err="1">
                          <a:solidFill>
                            <a:schemeClr val="tx1"/>
                          </a:solidFill>
                          <a:effectLst/>
                          <a:latin typeface="Century Gothic"/>
                        </a:rPr>
                        <a:t>lens</a:t>
                      </a:r>
                      <a:r>
                        <a:rPr lang="fr-FR" sz="1000" b="0" i="0" u="none" strike="noStrike" dirty="0">
                          <a:solidFill>
                            <a:schemeClr val="tx1"/>
                          </a:solidFill>
                          <a:effectLst/>
                          <a:latin typeface="Century Gothic"/>
                        </a:rPr>
                        <a:t>) </a:t>
                      </a:r>
                      <a:endParaRPr lang="fr-FR"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extLst>
                  <a:ext uri="{0D108BD9-81ED-4DB2-BD59-A6C34878D82A}">
                    <a16:rowId xmlns:a16="http://schemas.microsoft.com/office/drawing/2014/main" val="3648155067"/>
                  </a:ext>
                </a:extLst>
              </a:tr>
              <a:tr h="199654">
                <a:tc>
                  <a:txBody>
                    <a:bodyPr/>
                    <a:lstStyle/>
                    <a:p>
                      <a:pPr algn="l" fontAlgn="t"/>
                      <a:r>
                        <a:rPr lang="en-GB" sz="1000" b="0" i="0" u="none" strike="noStrike" dirty="0">
                          <a:solidFill>
                            <a:schemeClr val="tx1"/>
                          </a:solidFill>
                          <a:effectLst/>
                          <a:latin typeface="Century Gothic"/>
                        </a:rPr>
                        <a:t> In-Cab Camera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480p</a:t>
                      </a: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1080p 10fps 3Mbps max, IR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720p 10fps 6Mbps max (2.3mm lens), IR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extLst>
                  <a:ext uri="{0D108BD9-81ED-4DB2-BD59-A6C34878D82A}">
                    <a16:rowId xmlns:a16="http://schemas.microsoft.com/office/drawing/2014/main" val="1937202910"/>
                  </a:ext>
                </a:extLst>
              </a:tr>
              <a:tr h="303134">
                <a:tc>
                  <a:txBody>
                    <a:bodyPr/>
                    <a:lstStyle/>
                    <a:p>
                      <a:pPr algn="l" fontAlgn="t"/>
                      <a:r>
                        <a:rPr lang="en-GB" sz="1000" b="0" i="0" u="none" strike="noStrike" dirty="0">
                          <a:solidFill>
                            <a:schemeClr val="tx1"/>
                          </a:solidFill>
                          <a:effectLst/>
                          <a:latin typeface="Century Gothic"/>
                        </a:rPr>
                        <a:t> Max number of cameras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4</a:t>
                      </a:r>
                    </a:p>
                  </a:txBody>
                  <a:tcPr marL="6894" marR="6894" marT="6894" marB="0" anchor="ctr">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2</a:t>
                      </a:r>
                    </a:p>
                  </a:txBody>
                  <a:tcPr marL="6894" marR="6894" marT="6894" marB="0" anchor="ctr">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2</a:t>
                      </a:r>
                    </a:p>
                  </a:txBody>
                  <a:tcPr marL="6894" marR="6894" marT="6894" marB="0" anchor="ctr">
                    <a:lnL>
                      <a:noFill/>
                    </a:lnL>
                    <a:lnR>
                      <a:noFill/>
                    </a:lnR>
                    <a:lnT>
                      <a:noFill/>
                    </a:lnT>
                    <a:lnB>
                      <a:noFill/>
                    </a:lnB>
                  </a:tcPr>
                </a:tc>
                <a:extLst>
                  <a:ext uri="{0D108BD9-81ED-4DB2-BD59-A6C34878D82A}">
                    <a16:rowId xmlns:a16="http://schemas.microsoft.com/office/drawing/2014/main" val="3200027917"/>
                  </a:ext>
                </a:extLst>
              </a:tr>
              <a:tr h="199654">
                <a:tc>
                  <a:txBody>
                    <a:bodyPr/>
                    <a:lstStyle/>
                    <a:p>
                      <a:pPr algn="l" fontAlgn="t"/>
                      <a:r>
                        <a:rPr lang="en-GB" sz="1000" b="0" i="0" u="none" strike="noStrike" dirty="0">
                          <a:solidFill>
                            <a:schemeClr val="tx1"/>
                          </a:solidFill>
                          <a:effectLst/>
                          <a:latin typeface="Century Gothic"/>
                        </a:rPr>
                        <a:t> GPS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1" u="none" strike="noStrike" dirty="0">
                          <a:solidFill>
                            <a:schemeClr val="tx1"/>
                          </a:solidFill>
                          <a:effectLst/>
                          <a:latin typeface="Century Gothic"/>
                        </a:rPr>
                        <a:t> Yes, used for AI events</a:t>
                      </a:r>
                      <a:endParaRPr lang="en-GB" sz="1000" b="0" i="1" u="none" strike="noStrike" baseline="0" dirty="0">
                        <a:solidFill>
                          <a:schemeClr val="tx1"/>
                        </a:solidFill>
                        <a:effectLst/>
                        <a:latin typeface="Century Gothic"/>
                      </a:endParaRPr>
                    </a:p>
                  </a:txBody>
                  <a:tcPr marL="6894" marR="6894" marT="6894" marB="0">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606669889"/>
                  </a:ext>
                </a:extLst>
              </a:tr>
              <a:tr h="199654">
                <a:tc>
                  <a:txBody>
                    <a:bodyPr/>
                    <a:lstStyle/>
                    <a:p>
                      <a:pPr algn="l" fontAlgn="t"/>
                      <a:r>
                        <a:rPr lang="en-GB" sz="1000" b="0" i="0" u="none" strike="noStrike" dirty="0">
                          <a:solidFill>
                            <a:schemeClr val="tx1"/>
                          </a:solidFill>
                          <a:effectLst/>
                          <a:latin typeface="Century Gothic"/>
                        </a:rPr>
                        <a:t> Accelerometer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1" u="none" strike="noStrike" dirty="0">
                          <a:solidFill>
                            <a:schemeClr val="tx1"/>
                          </a:solidFill>
                          <a:effectLst/>
                          <a:latin typeface="Century Gothic"/>
                        </a:rPr>
                        <a:t> Yes</a:t>
                      </a:r>
                      <a:r>
                        <a:rPr lang="en-GB" sz="1000" b="0" i="1" u="none" strike="noStrike" baseline="0" dirty="0">
                          <a:solidFill>
                            <a:schemeClr val="tx1"/>
                          </a:solidFill>
                          <a:effectLst/>
                          <a:latin typeface="Century Gothic"/>
                        </a:rPr>
                        <a:t> - n</a:t>
                      </a:r>
                      <a:r>
                        <a:rPr lang="en-GB" sz="1000" b="0" i="1" u="none" strike="noStrike" dirty="0">
                          <a:solidFill>
                            <a:schemeClr val="tx1"/>
                          </a:solidFill>
                          <a:effectLst/>
                          <a:latin typeface="Century Gothic"/>
                        </a:rPr>
                        <a:t>ot</a:t>
                      </a:r>
                      <a:r>
                        <a:rPr lang="en-GB" sz="1000" b="0" i="1" u="none" strike="noStrike" baseline="0" dirty="0">
                          <a:solidFill>
                            <a:schemeClr val="tx1"/>
                          </a:solidFill>
                          <a:effectLst/>
                          <a:latin typeface="Century Gothic"/>
                        </a:rPr>
                        <a:t> used</a:t>
                      </a:r>
                      <a:endParaRPr lang="en-GB" sz="1000" b="0" i="1" u="none" strike="noStrike" dirty="0">
                        <a:solidFill>
                          <a:schemeClr val="tx1"/>
                        </a:solidFill>
                        <a:effectLst/>
                        <a:latin typeface="Century Gothic"/>
                      </a:endParaRPr>
                    </a:p>
                  </a:txBody>
                  <a:tcPr marL="6894" marR="6894" marT="6894" marB="0">
                    <a:lnL>
                      <a:noFill/>
                    </a:lnL>
                    <a:lnR>
                      <a:noFill/>
                    </a:lnR>
                    <a:lnT>
                      <a:noFill/>
                    </a:lnT>
                    <a:lnB>
                      <a:noFill/>
                    </a:lnB>
                    <a:solidFill>
                      <a:srgbClr val="C6E0B4"/>
                    </a:solidFill>
                  </a:tcPr>
                </a:tc>
                <a:extLst>
                  <a:ext uri="{0D108BD9-81ED-4DB2-BD59-A6C34878D82A}">
                    <a16:rowId xmlns:a16="http://schemas.microsoft.com/office/drawing/2014/main" val="664758090"/>
                  </a:ext>
                </a:extLst>
              </a:tr>
              <a:tr h="199654">
                <a:tc>
                  <a:txBody>
                    <a:bodyPr/>
                    <a:lstStyle/>
                    <a:p>
                      <a:pPr algn="l" fontAlgn="t"/>
                      <a:r>
                        <a:rPr lang="en-GB" sz="1000" b="0" i="0" u="none" strike="noStrike" dirty="0">
                          <a:solidFill>
                            <a:schemeClr val="tx1"/>
                          </a:solidFill>
                          <a:effectLst/>
                          <a:latin typeface="Century Gothic"/>
                        </a:rPr>
                        <a:t> CAN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1" u="none" strike="noStrike" dirty="0">
                          <a:solidFill>
                            <a:schemeClr val="tx1"/>
                          </a:solidFill>
                          <a:effectLst/>
                          <a:latin typeface="Century Gothic"/>
                        </a:rPr>
                        <a:t> Yes</a:t>
                      </a:r>
                      <a:r>
                        <a:rPr lang="en-GB" sz="1000" b="0" i="1" u="none" strike="noStrike" baseline="0" dirty="0">
                          <a:solidFill>
                            <a:schemeClr val="tx1"/>
                          </a:solidFill>
                          <a:effectLst/>
                          <a:latin typeface="Century Gothic"/>
                        </a:rPr>
                        <a:t> - n</a:t>
                      </a:r>
                      <a:r>
                        <a:rPr lang="en-GB" sz="1000" b="0" i="1" u="none" strike="noStrike" dirty="0">
                          <a:solidFill>
                            <a:schemeClr val="tx1"/>
                          </a:solidFill>
                          <a:effectLst/>
                          <a:latin typeface="Century Gothic"/>
                        </a:rPr>
                        <a:t>ot</a:t>
                      </a:r>
                      <a:r>
                        <a:rPr lang="en-GB" sz="1000" b="0" i="1" u="none" strike="noStrike" baseline="0" dirty="0">
                          <a:solidFill>
                            <a:schemeClr val="tx1"/>
                          </a:solidFill>
                          <a:effectLst/>
                          <a:latin typeface="Century Gothic"/>
                        </a:rPr>
                        <a:t> used</a:t>
                      </a:r>
                      <a:endParaRPr lang="en-GB" sz="1000" b="0" i="1" u="none" strike="noStrike" dirty="0">
                        <a:solidFill>
                          <a:schemeClr val="tx1"/>
                        </a:solidFill>
                        <a:effectLst/>
                        <a:latin typeface="Century Gothic"/>
                      </a:endParaRPr>
                    </a:p>
                  </a:txBody>
                  <a:tcPr marL="6894" marR="6894" marT="6894" marB="0">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096198475"/>
                  </a:ext>
                </a:extLst>
              </a:tr>
              <a:tr h="273859">
                <a:tc>
                  <a:txBody>
                    <a:bodyPr/>
                    <a:lstStyle/>
                    <a:p>
                      <a:pPr algn="l" fontAlgn="t"/>
                      <a:r>
                        <a:rPr lang="en-GB" sz="1000" b="0" i="0" u="none" strike="noStrike" dirty="0">
                          <a:solidFill>
                            <a:schemeClr val="tx1"/>
                          </a:solidFill>
                          <a:effectLst/>
                          <a:latin typeface="Century Gothic"/>
                        </a:rPr>
                        <a:t> LTE with 3G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3G</a:t>
                      </a:r>
                      <a:r>
                        <a:rPr lang="en-GB" sz="1000" b="0" i="0" u="none" strike="noStrike" baseline="0" dirty="0">
                          <a:solidFill>
                            <a:schemeClr val="tx1"/>
                          </a:solidFill>
                          <a:effectLst/>
                          <a:latin typeface="Century Gothic"/>
                        </a:rPr>
                        <a:t> only</a:t>
                      </a:r>
                      <a:endParaRPr lang="en-GB" sz="1000" b="0" i="0" u="none" strike="noStrike" dirty="0">
                        <a:solidFill>
                          <a:schemeClr val="tx1"/>
                        </a:solidFill>
                        <a:effectLst/>
                        <a:latin typeface="Century Gothic"/>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Yes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Yes </a:t>
                      </a:r>
                      <a:endParaRPr lang="en-US" dirty="0"/>
                    </a:p>
                    <a:p>
                      <a:pPr lvl="0" algn="ctr">
                        <a:buNone/>
                      </a:pPr>
                      <a:r>
                        <a:rPr lang="en-GB" sz="1000" b="0" i="0" u="none" strike="noStrike" dirty="0" err="1">
                          <a:solidFill>
                            <a:schemeClr val="tx1"/>
                          </a:solidFill>
                          <a:effectLst/>
                          <a:latin typeface="Century Gothic"/>
                        </a:rPr>
                        <a:t>Quectel</a:t>
                      </a:r>
                      <a:r>
                        <a:rPr lang="en-GB" sz="1000" b="0" i="0" u="none" strike="noStrike" dirty="0">
                          <a:solidFill>
                            <a:schemeClr val="tx1"/>
                          </a:solidFill>
                          <a:effectLst/>
                          <a:latin typeface="Century Gothic"/>
                        </a:rPr>
                        <a:t> EC25 LTE-Cat4 with 3G fall back</a:t>
                      </a:r>
                    </a:p>
                  </a:txBody>
                  <a:tcPr marL="6894" marR="6894" marT="6894" marB="0">
                    <a:lnL>
                      <a:noFill/>
                    </a:lnL>
                    <a:lnR>
                      <a:noFill/>
                    </a:lnR>
                    <a:lnT>
                      <a:noFill/>
                    </a:lnT>
                    <a:lnB>
                      <a:noFill/>
                    </a:lnB>
                  </a:tcPr>
                </a:tc>
                <a:extLst>
                  <a:ext uri="{0D108BD9-81ED-4DB2-BD59-A6C34878D82A}">
                    <a16:rowId xmlns:a16="http://schemas.microsoft.com/office/drawing/2014/main" val="2538978912"/>
                  </a:ext>
                </a:extLst>
              </a:tr>
              <a:tr h="175284">
                <a:tc>
                  <a:txBody>
                    <a:bodyPr/>
                    <a:lstStyle/>
                    <a:p>
                      <a:pPr algn="l" fontAlgn="t"/>
                      <a:r>
                        <a:rPr lang="en-GB" sz="1000" b="0" i="0" u="none" strike="noStrike" dirty="0">
                          <a:solidFill>
                            <a:schemeClr val="tx1"/>
                          </a:solidFill>
                          <a:effectLst/>
                          <a:latin typeface="Century Gothic"/>
                        </a:rPr>
                        <a:t> Partitions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3 (configurable)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3 (configurable)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1</a:t>
                      </a:r>
                      <a:endParaRPr lang="en-GB" sz="1000" b="0" i="1" u="none" strike="noStrike" dirty="0">
                        <a:solidFill>
                          <a:srgbClr val="FF0000"/>
                        </a:solidFill>
                        <a:effectLst/>
                        <a:latin typeface="Century Gothic"/>
                      </a:endParaRPr>
                    </a:p>
                  </a:txBody>
                  <a:tcPr marL="6894" marR="6894" marT="6894" marB="0">
                    <a:lnL>
                      <a:noFill/>
                    </a:lnL>
                    <a:lnR>
                      <a:noFill/>
                    </a:lnR>
                    <a:lnT>
                      <a:noFill/>
                    </a:lnT>
                    <a:lnB>
                      <a:noFill/>
                    </a:lnB>
                    <a:solidFill>
                      <a:schemeClr val="bg2"/>
                    </a:solidFill>
                  </a:tcPr>
                </a:tc>
                <a:extLst>
                  <a:ext uri="{0D108BD9-81ED-4DB2-BD59-A6C34878D82A}">
                    <a16:rowId xmlns:a16="http://schemas.microsoft.com/office/drawing/2014/main" val="1539733014"/>
                  </a:ext>
                </a:extLst>
              </a:tr>
              <a:tr h="199654">
                <a:tc>
                  <a:txBody>
                    <a:bodyPr/>
                    <a:lstStyle/>
                    <a:p>
                      <a:pPr algn="l" fontAlgn="t"/>
                      <a:r>
                        <a:rPr lang="en-US" sz="1000" b="0" i="0" u="none" strike="noStrike" dirty="0">
                          <a:solidFill>
                            <a:schemeClr val="tx1"/>
                          </a:solidFill>
                          <a:effectLst/>
                          <a:latin typeface="Century Gothic"/>
                        </a:rPr>
                        <a:t> Timing of event video (default) </a:t>
                      </a:r>
                      <a:endParaRPr lang="en-US"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US" sz="1000" b="0" i="0" u="none" strike="noStrike" dirty="0">
                          <a:solidFill>
                            <a:schemeClr val="tx1"/>
                          </a:solidFill>
                          <a:effectLst/>
                          <a:latin typeface="Century Gothic"/>
                        </a:rPr>
                        <a:t> 4s before event </a:t>
                      </a:r>
                      <a:endParaRPr lang="en-US"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US" sz="1000" b="0" i="0" u="none" strike="noStrike" dirty="0">
                          <a:solidFill>
                            <a:schemeClr val="tx1"/>
                          </a:solidFill>
                          <a:effectLst/>
                          <a:latin typeface="Century Gothic"/>
                        </a:rPr>
                        <a:t> 4s before event </a:t>
                      </a:r>
                      <a:endParaRPr lang="en-US"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US" sz="1000" b="0" i="0" u="none" strike="noStrike" dirty="0">
                          <a:solidFill>
                            <a:schemeClr val="tx1"/>
                          </a:solidFill>
                          <a:effectLst/>
                          <a:latin typeface="Century Gothic"/>
                        </a:rPr>
                        <a:t> 4s before event </a:t>
                      </a:r>
                      <a:endParaRPr lang="en-US"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extLst>
                  <a:ext uri="{0D108BD9-81ED-4DB2-BD59-A6C34878D82A}">
                    <a16:rowId xmlns:a16="http://schemas.microsoft.com/office/drawing/2014/main" val="946715821"/>
                  </a:ext>
                </a:extLst>
              </a:tr>
              <a:tr h="199654">
                <a:tc>
                  <a:txBody>
                    <a:bodyPr/>
                    <a:lstStyle/>
                    <a:p>
                      <a:pPr algn="l" fontAlgn="t"/>
                      <a:r>
                        <a:rPr lang="en-GB" sz="1000" b="0" i="0" u="none" strike="noStrike" dirty="0">
                          <a:solidFill>
                            <a:schemeClr val="tx1"/>
                          </a:solidFill>
                          <a:effectLst/>
                          <a:latin typeface="Century Gothic"/>
                        </a:rPr>
                        <a:t> Live streaming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Yes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Yes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marL="0" marR="0" lvl="0" indent="0" algn="ctr" rtl="0" eaLnBrk="1" fontAlgn="t" latinLnBrk="0" hangingPunct="1">
                        <a:lnSpc>
                          <a:spcPct val="100000"/>
                        </a:lnSpc>
                        <a:spcBef>
                          <a:spcPts val="0"/>
                        </a:spcBef>
                        <a:spcAft>
                          <a:spcPts val="0"/>
                        </a:spcAft>
                        <a:buClrTx/>
                        <a:buSzTx/>
                        <a:buFontTx/>
                        <a:buNone/>
                      </a:pPr>
                      <a:r>
                        <a:rPr lang="en-GB" sz="1000" b="0" i="1" u="none" strike="noStrike" dirty="0">
                          <a:solidFill>
                            <a:schemeClr val="tx1"/>
                          </a:solidFill>
                          <a:effectLst/>
                          <a:latin typeface="Century Gothic"/>
                        </a:rPr>
                        <a:t> Yes</a:t>
                      </a:r>
                      <a:r>
                        <a:rPr lang="en-GB" sz="1000" b="0" i="1" u="none" strike="noStrike" baseline="0" dirty="0">
                          <a:solidFill>
                            <a:schemeClr val="tx1"/>
                          </a:solidFill>
                          <a:effectLst/>
                          <a:latin typeface="Century Gothic"/>
                        </a:rPr>
                        <a:t>  (future)</a:t>
                      </a:r>
                      <a:endParaRPr lang="en-GB" sz="1000" b="0" i="1" u="none" strike="noStrike" dirty="0">
                        <a:solidFill>
                          <a:schemeClr val="tx1"/>
                        </a:solidFill>
                        <a:effectLst/>
                        <a:latin typeface="Century Gothic"/>
                      </a:endParaRPr>
                    </a:p>
                  </a:txBody>
                  <a:tcPr marL="6894" marR="6894" marT="6894" marB="0">
                    <a:lnL>
                      <a:noFill/>
                    </a:lnL>
                    <a:lnR>
                      <a:noFill/>
                    </a:lnR>
                    <a:lnT>
                      <a:noFill/>
                    </a:lnT>
                    <a:lnB>
                      <a:noFill/>
                    </a:lnB>
                    <a:solidFill>
                      <a:schemeClr val="bg2"/>
                    </a:solidFill>
                  </a:tcPr>
                </a:tc>
                <a:extLst>
                  <a:ext uri="{0D108BD9-81ED-4DB2-BD59-A6C34878D82A}">
                    <a16:rowId xmlns:a16="http://schemas.microsoft.com/office/drawing/2014/main" val="891080623"/>
                  </a:ext>
                </a:extLst>
              </a:tr>
              <a:tr h="199654">
                <a:tc>
                  <a:txBody>
                    <a:bodyPr/>
                    <a:lstStyle/>
                    <a:p>
                      <a:pPr algn="l" fontAlgn="t"/>
                      <a:r>
                        <a:rPr lang="en-GB" sz="1000" b="0" i="0" u="none" strike="noStrike" dirty="0">
                          <a:solidFill>
                            <a:schemeClr val="tx1"/>
                          </a:solidFill>
                          <a:effectLst/>
                          <a:latin typeface="Century Gothic"/>
                        </a:rPr>
                        <a:t> </a:t>
                      </a:r>
                      <a:r>
                        <a:rPr lang="en-GB" sz="1000" b="0" i="0" u="none" strike="noStrike" dirty="0" err="1">
                          <a:solidFill>
                            <a:schemeClr val="tx1"/>
                          </a:solidFill>
                          <a:effectLst/>
                          <a:latin typeface="Century Gothic"/>
                        </a:rPr>
                        <a:t>Wifi</a:t>
                      </a:r>
                      <a:r>
                        <a:rPr lang="en-GB" sz="1000" b="0" i="0" u="none" strike="noStrike" dirty="0">
                          <a:solidFill>
                            <a:schemeClr val="tx1"/>
                          </a:solidFill>
                          <a:effectLst/>
                          <a:latin typeface="Century Gothic"/>
                        </a:rPr>
                        <a:t> support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1" u="none" strike="noStrike" dirty="0">
                          <a:solidFill>
                            <a:schemeClr val="tx1"/>
                          </a:solidFill>
                          <a:effectLst/>
                          <a:latin typeface="Century Gothic"/>
                        </a:rPr>
                        <a:t> Yes</a:t>
                      </a:r>
                      <a:r>
                        <a:rPr lang="en-GB" sz="1000" b="0" i="1" u="none" strike="noStrike" baseline="0" dirty="0">
                          <a:solidFill>
                            <a:schemeClr val="tx1"/>
                          </a:solidFill>
                          <a:effectLst/>
                          <a:latin typeface="Century Gothic"/>
                        </a:rPr>
                        <a:t> - n</a:t>
                      </a:r>
                      <a:r>
                        <a:rPr lang="en-GB" sz="1000" b="0" i="1" u="none" strike="noStrike" dirty="0">
                          <a:solidFill>
                            <a:schemeClr val="tx1"/>
                          </a:solidFill>
                          <a:effectLst/>
                          <a:latin typeface="Century Gothic"/>
                        </a:rPr>
                        <a:t>ot</a:t>
                      </a:r>
                      <a:r>
                        <a:rPr lang="en-GB" sz="1000" b="0" i="1" u="none" strike="noStrike" baseline="0" dirty="0">
                          <a:solidFill>
                            <a:schemeClr val="tx1"/>
                          </a:solidFill>
                          <a:effectLst/>
                          <a:latin typeface="Century Gothic"/>
                        </a:rPr>
                        <a:t> used</a:t>
                      </a:r>
                      <a:endParaRPr lang="en-GB" sz="1000" b="0" i="1" u="none" strike="noStrike" dirty="0">
                        <a:solidFill>
                          <a:schemeClr val="tx1"/>
                        </a:solidFill>
                        <a:effectLst/>
                        <a:latin typeface="Century Gothic"/>
                      </a:endParaRPr>
                    </a:p>
                  </a:txBody>
                  <a:tcPr marL="6894" marR="6894" marT="6894" marB="0">
                    <a:lnL>
                      <a:noFill/>
                    </a:lnL>
                    <a:lnR>
                      <a:noFill/>
                    </a:lnR>
                    <a:lnT>
                      <a:noFill/>
                    </a:lnT>
                    <a:lnB>
                      <a:noFill/>
                    </a:lnB>
                    <a:solidFill>
                      <a:srgbClr val="C6E0B4"/>
                    </a:solidFill>
                  </a:tcPr>
                </a:tc>
                <a:extLst>
                  <a:ext uri="{0D108BD9-81ED-4DB2-BD59-A6C34878D82A}">
                    <a16:rowId xmlns:a16="http://schemas.microsoft.com/office/drawing/2014/main" val="2143850116"/>
                  </a:ext>
                </a:extLst>
              </a:tr>
              <a:tr h="199654">
                <a:tc>
                  <a:txBody>
                    <a:bodyPr/>
                    <a:lstStyle/>
                    <a:p>
                      <a:pPr algn="l" fontAlgn="t"/>
                      <a:r>
                        <a:rPr lang="en-GB" sz="1000" b="0" i="0" u="none" strike="noStrike" dirty="0">
                          <a:solidFill>
                            <a:schemeClr val="tx1"/>
                          </a:solidFill>
                          <a:effectLst/>
                          <a:latin typeface="Century Gothic"/>
                        </a:rPr>
                        <a:t> Serial Port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RS-232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RS-232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marL="0" marR="0" lvl="0" indent="0" algn="ctr" rtl="0" eaLnBrk="1" fontAlgn="t" latinLnBrk="0" hangingPunct="1">
                        <a:lnSpc>
                          <a:spcPct val="100000"/>
                        </a:lnSpc>
                        <a:spcBef>
                          <a:spcPts val="0"/>
                        </a:spcBef>
                        <a:spcAft>
                          <a:spcPts val="0"/>
                        </a:spcAft>
                        <a:buClrTx/>
                        <a:buSzTx/>
                        <a:buFontTx/>
                        <a:buNone/>
                      </a:pPr>
                      <a:r>
                        <a:rPr lang="en-GB" sz="1000" b="0" i="1" u="none" strike="noStrike" dirty="0">
                          <a:solidFill>
                            <a:schemeClr val="tx1"/>
                          </a:solidFill>
                          <a:effectLst/>
                          <a:latin typeface="Century Gothic"/>
                        </a:rPr>
                        <a:t> 1 x RS-232, 1 x RS-485 - </a:t>
                      </a:r>
                      <a:r>
                        <a:rPr lang="en-GB" sz="1000" b="0" i="1" u="none" strike="noStrike" baseline="0" dirty="0">
                          <a:solidFill>
                            <a:schemeClr val="tx1"/>
                          </a:solidFill>
                          <a:effectLst/>
                          <a:latin typeface="Century Gothic"/>
                        </a:rPr>
                        <a:t>n</a:t>
                      </a:r>
                      <a:r>
                        <a:rPr lang="en-GB" sz="1000" b="0" i="1" u="none" strike="noStrike" dirty="0">
                          <a:solidFill>
                            <a:schemeClr val="tx1"/>
                          </a:solidFill>
                          <a:effectLst/>
                          <a:latin typeface="Century Gothic"/>
                        </a:rPr>
                        <a:t>ot</a:t>
                      </a:r>
                      <a:r>
                        <a:rPr lang="en-GB" sz="1000" b="0" i="1" u="none" strike="noStrike" baseline="0" dirty="0">
                          <a:solidFill>
                            <a:schemeClr val="tx1"/>
                          </a:solidFill>
                          <a:effectLst/>
                          <a:latin typeface="Century Gothic"/>
                        </a:rPr>
                        <a:t> used</a:t>
                      </a:r>
                      <a:endParaRPr lang="en-GB" sz="1000" b="0" i="1" u="none" strike="noStrike" dirty="0">
                        <a:solidFill>
                          <a:schemeClr val="tx1"/>
                        </a:solidFill>
                        <a:effectLst/>
                        <a:latin typeface="Century Gothic"/>
                      </a:endParaRPr>
                    </a:p>
                  </a:txBody>
                  <a:tcPr marL="6894" marR="6894" marT="6894" marB="0">
                    <a:lnL>
                      <a:noFill/>
                    </a:lnL>
                    <a:lnR>
                      <a:noFill/>
                    </a:lnR>
                    <a:lnT>
                      <a:noFill/>
                    </a:lnT>
                    <a:lnB>
                      <a:noFill/>
                    </a:lnB>
                    <a:solidFill>
                      <a:schemeClr val="bg2"/>
                    </a:solidFill>
                  </a:tcPr>
                </a:tc>
                <a:extLst>
                  <a:ext uri="{0D108BD9-81ED-4DB2-BD59-A6C34878D82A}">
                    <a16:rowId xmlns:a16="http://schemas.microsoft.com/office/drawing/2014/main" val="2705246619"/>
                  </a:ext>
                </a:extLst>
              </a:tr>
              <a:tr h="199654">
                <a:tc>
                  <a:txBody>
                    <a:bodyPr/>
                    <a:lstStyle/>
                    <a:p>
                      <a:pPr algn="l" fontAlgn="t"/>
                      <a:r>
                        <a:rPr lang="en-GB" sz="1000" b="0" i="0" u="none" strike="noStrike" dirty="0">
                          <a:solidFill>
                            <a:schemeClr val="tx1"/>
                          </a:solidFill>
                          <a:effectLst/>
                          <a:latin typeface="Century Gothic"/>
                        </a:rPr>
                        <a:t> Speaker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No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1" u="none" strike="noStrike" dirty="0">
                          <a:solidFill>
                            <a:schemeClr val="tx1"/>
                          </a:solidFill>
                          <a:effectLst/>
                          <a:latin typeface="Century Gothic"/>
                        </a:rPr>
                        <a:t> Built-in</a:t>
                      </a:r>
                    </a:p>
                  </a:txBody>
                  <a:tcPr marL="6894" marR="6894" marT="6894" marB="0">
                    <a:lnL>
                      <a:noFill/>
                    </a:lnL>
                    <a:lnR>
                      <a:noFill/>
                    </a:lnR>
                    <a:lnT>
                      <a:noFill/>
                    </a:lnT>
                    <a:lnB>
                      <a:noFill/>
                    </a:lnB>
                    <a:solidFill>
                      <a:srgbClr val="C6E0B4"/>
                    </a:solidFill>
                  </a:tcPr>
                </a:tc>
                <a:extLst>
                  <a:ext uri="{0D108BD9-81ED-4DB2-BD59-A6C34878D82A}">
                    <a16:rowId xmlns:a16="http://schemas.microsoft.com/office/drawing/2014/main" val="1520448944"/>
                  </a:ext>
                </a:extLst>
              </a:tr>
              <a:tr h="199654">
                <a:tc>
                  <a:txBody>
                    <a:bodyPr/>
                    <a:lstStyle/>
                    <a:p>
                      <a:pPr algn="l" fontAlgn="t"/>
                      <a:r>
                        <a:rPr lang="en-GB" sz="1000" b="0" i="0" u="none" strike="noStrike" dirty="0">
                          <a:solidFill>
                            <a:schemeClr val="tx1"/>
                          </a:solidFill>
                          <a:effectLst/>
                          <a:latin typeface="Century Gothic"/>
                        </a:rPr>
                        <a:t> Microphone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Optional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Optional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1" u="none" strike="noStrike" dirty="0">
                          <a:solidFill>
                            <a:schemeClr val="tx1"/>
                          </a:solidFill>
                          <a:effectLst/>
                          <a:latin typeface="Century Gothic"/>
                        </a:rPr>
                        <a:t> Built-in – not used</a:t>
                      </a:r>
                    </a:p>
                  </a:txBody>
                  <a:tcPr marL="6894" marR="6894" marT="6894" marB="0">
                    <a:lnL>
                      <a:noFill/>
                    </a:lnL>
                    <a:lnR>
                      <a:noFill/>
                    </a:lnR>
                    <a:lnT>
                      <a:noFill/>
                    </a:lnT>
                    <a:lnB>
                      <a:noFill/>
                    </a:lnB>
                    <a:solidFill>
                      <a:schemeClr val="bg2"/>
                    </a:solidFill>
                  </a:tcPr>
                </a:tc>
                <a:extLst>
                  <a:ext uri="{0D108BD9-81ED-4DB2-BD59-A6C34878D82A}">
                    <a16:rowId xmlns:a16="http://schemas.microsoft.com/office/drawing/2014/main" val="1288285410"/>
                  </a:ext>
                </a:extLst>
              </a:tr>
              <a:tr h="199654">
                <a:tc rowSpan="4">
                  <a:txBody>
                    <a:bodyPr/>
                    <a:lstStyle/>
                    <a:p>
                      <a:pPr algn="l" fontAlgn="t"/>
                      <a:r>
                        <a:rPr lang="en-GB" sz="1000" b="0" i="0" u="none" strike="noStrike" dirty="0">
                          <a:solidFill>
                            <a:schemeClr val="tx1"/>
                          </a:solidFill>
                          <a:effectLst/>
                          <a:latin typeface="Century Gothic"/>
                        </a:rPr>
                        <a:t> Overlay contents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Time (UTC + offset)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Time (UTC + offset)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Time (UTC)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extLst>
                  <a:ext uri="{0D108BD9-81ED-4DB2-BD59-A6C34878D82A}">
                    <a16:rowId xmlns:a16="http://schemas.microsoft.com/office/drawing/2014/main" val="1540337563"/>
                  </a:ext>
                </a:extLst>
              </a:tr>
              <a:tr h="199654">
                <a:tc vMerge="1">
                  <a:txBody>
                    <a:bodyPr/>
                    <a:lstStyle/>
                    <a:p>
                      <a:endParaRPr lang="en-GB"/>
                    </a:p>
                  </a:txBody>
                  <a:tcPr/>
                </a:tc>
                <a:tc>
                  <a:txBody>
                    <a:bodyPr/>
                    <a:lstStyle/>
                    <a:p>
                      <a:pPr algn="ctr" fontAlgn="t"/>
                      <a:r>
                        <a:rPr lang="en-GB" sz="1000" b="0" i="0" u="none" strike="noStrike" dirty="0">
                          <a:solidFill>
                            <a:schemeClr val="tx1"/>
                          </a:solidFill>
                          <a:effectLst/>
                          <a:latin typeface="Century Gothic"/>
                        </a:rPr>
                        <a:t> RPM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RPM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Speed (GPS)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extLst>
                  <a:ext uri="{0D108BD9-81ED-4DB2-BD59-A6C34878D82A}">
                    <a16:rowId xmlns:a16="http://schemas.microsoft.com/office/drawing/2014/main" val="3405543715"/>
                  </a:ext>
                </a:extLst>
              </a:tr>
              <a:tr h="199654">
                <a:tc vMerge="1">
                  <a:txBody>
                    <a:bodyPr/>
                    <a:lstStyle/>
                    <a:p>
                      <a:endParaRPr lang="en-GB"/>
                    </a:p>
                  </a:txBody>
                  <a:tcPr/>
                </a:tc>
                <a:tc>
                  <a:txBody>
                    <a:bodyPr/>
                    <a:lstStyle/>
                    <a:p>
                      <a:pPr algn="ctr" fontAlgn="t"/>
                      <a:r>
                        <a:rPr lang="en-GB" sz="1000" b="0" i="0" u="none" strike="noStrike" dirty="0">
                          <a:solidFill>
                            <a:schemeClr val="tx1"/>
                          </a:solidFill>
                          <a:effectLst/>
                          <a:latin typeface="Century Gothic"/>
                        </a:rPr>
                        <a:t> Speed (OBC)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Speed (OBC)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endParaRPr lang="en-GB" sz="1000" b="0" i="0" u="none" strike="noStrike">
                        <a:solidFill>
                          <a:schemeClr val="tx1"/>
                        </a:solidFill>
                        <a:effectLst/>
                        <a:latin typeface="Century Gothic" panose="020B0502020202020204" pitchFamily="34" charset="0"/>
                      </a:endParaRPr>
                    </a:p>
                  </a:txBody>
                  <a:tcPr marL="6894" marR="6894" marT="6894" marB="0">
                    <a:lnL>
                      <a:noFill/>
                    </a:lnL>
                    <a:lnR>
                      <a:noFill/>
                    </a:lnR>
                    <a:lnT>
                      <a:noFill/>
                    </a:lnT>
                    <a:lnB>
                      <a:noFill/>
                    </a:lnB>
                  </a:tcPr>
                </a:tc>
                <a:extLst>
                  <a:ext uri="{0D108BD9-81ED-4DB2-BD59-A6C34878D82A}">
                    <a16:rowId xmlns:a16="http://schemas.microsoft.com/office/drawing/2014/main" val="3813004793"/>
                  </a:ext>
                </a:extLst>
              </a:tr>
              <a:tr h="199654">
                <a:tc vMerge="1">
                  <a:txBody>
                    <a:bodyPr/>
                    <a:lstStyle/>
                    <a:p>
                      <a:endParaRPr lang="en-GB"/>
                    </a:p>
                  </a:txBody>
                  <a:tcPr/>
                </a:tc>
                <a:tc>
                  <a:txBody>
                    <a:bodyPr/>
                    <a:lstStyle/>
                    <a:p>
                      <a:pPr algn="ctr" fontAlgn="t"/>
                      <a:r>
                        <a:rPr lang="en-GB" sz="1000" b="0" i="0" u="none" strike="noStrike" dirty="0">
                          <a:solidFill>
                            <a:schemeClr val="tx1"/>
                          </a:solidFill>
                          <a:effectLst/>
                          <a:latin typeface="Century Gothic"/>
                        </a:rPr>
                        <a:t> </a:t>
                      </a:r>
                      <a:r>
                        <a:rPr lang="en-GB" sz="1000" b="0" i="0" u="none" strike="noStrike" dirty="0" err="1">
                          <a:solidFill>
                            <a:schemeClr val="tx1"/>
                          </a:solidFill>
                          <a:effectLst/>
                          <a:latin typeface="Century Gothic"/>
                        </a:rPr>
                        <a:t>MiX</a:t>
                      </a:r>
                      <a:r>
                        <a:rPr lang="en-GB" sz="1000" b="0" i="0" u="none" strike="noStrike" dirty="0">
                          <a:solidFill>
                            <a:schemeClr val="tx1"/>
                          </a:solidFill>
                          <a:effectLst/>
                          <a:latin typeface="Century Gothic"/>
                        </a:rPr>
                        <a:t> Logo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a:t>
                      </a:r>
                      <a:r>
                        <a:rPr lang="en-GB" sz="1000" b="0" i="0" u="none" strike="noStrike" dirty="0" err="1">
                          <a:solidFill>
                            <a:schemeClr val="tx1"/>
                          </a:solidFill>
                          <a:effectLst/>
                          <a:latin typeface="Century Gothic"/>
                        </a:rPr>
                        <a:t>MiX</a:t>
                      </a:r>
                      <a:r>
                        <a:rPr lang="en-GB" sz="1000" b="0" i="0" u="none" strike="noStrike" dirty="0">
                          <a:solidFill>
                            <a:schemeClr val="tx1"/>
                          </a:solidFill>
                          <a:effectLst/>
                          <a:latin typeface="Century Gothic"/>
                        </a:rPr>
                        <a:t> Logo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endParaRPr lang="en-GB" sz="1000" b="0" i="0" u="none" strike="noStrike">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extLst>
                  <a:ext uri="{0D108BD9-81ED-4DB2-BD59-A6C34878D82A}">
                    <a16:rowId xmlns:a16="http://schemas.microsoft.com/office/drawing/2014/main" val="789690050"/>
                  </a:ext>
                </a:extLst>
              </a:tr>
              <a:tr h="199654">
                <a:tc>
                  <a:txBody>
                    <a:bodyPr/>
                    <a:lstStyle/>
                    <a:p>
                      <a:pPr algn="l" fontAlgn="t"/>
                      <a:r>
                        <a:rPr lang="en-GB" sz="1000" b="0" i="0" u="none" strike="noStrike" dirty="0">
                          <a:solidFill>
                            <a:schemeClr val="tx1"/>
                          </a:solidFill>
                          <a:effectLst/>
                          <a:latin typeface="Century Gothic"/>
                        </a:rPr>
                        <a:t> Max SD card capacity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128 GB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128 GB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2 x 64</a:t>
                      </a:r>
                      <a:r>
                        <a:rPr lang="en-GB" sz="1000" b="0" i="0" u="none" strike="noStrike" baseline="0" dirty="0">
                          <a:solidFill>
                            <a:schemeClr val="tx1"/>
                          </a:solidFill>
                          <a:effectLst/>
                          <a:latin typeface="Century Gothic"/>
                        </a:rPr>
                        <a:t> </a:t>
                      </a:r>
                      <a:r>
                        <a:rPr lang="en-GB" sz="1000" b="0" i="0" u="none" strike="noStrike" dirty="0">
                          <a:solidFill>
                            <a:schemeClr val="tx1"/>
                          </a:solidFill>
                          <a:effectLst/>
                          <a:latin typeface="Century Gothic"/>
                        </a:rPr>
                        <a:t>GB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extLst>
                  <a:ext uri="{0D108BD9-81ED-4DB2-BD59-A6C34878D82A}">
                    <a16:rowId xmlns:a16="http://schemas.microsoft.com/office/drawing/2014/main" val="2257714685"/>
                  </a:ext>
                </a:extLst>
              </a:tr>
              <a:tr h="199654">
                <a:tc>
                  <a:txBody>
                    <a:bodyPr/>
                    <a:lstStyle/>
                    <a:p>
                      <a:pPr algn="l" fontAlgn="t"/>
                      <a:r>
                        <a:rPr lang="en-GB" sz="1000" b="0" i="0" u="none" strike="noStrike" dirty="0">
                          <a:solidFill>
                            <a:schemeClr val="tx1"/>
                          </a:solidFill>
                          <a:effectLst/>
                          <a:latin typeface="Century Gothic"/>
                        </a:rPr>
                        <a:t> Analog inputs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0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0" u="none" strike="noStrike" dirty="0">
                          <a:solidFill>
                            <a:schemeClr val="tx1"/>
                          </a:solidFill>
                          <a:effectLst/>
                          <a:latin typeface="Century Gothic"/>
                        </a:rPr>
                        <a:t> 0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solidFill>
                      <a:schemeClr val="bg2"/>
                    </a:solidFill>
                  </a:tcPr>
                </a:tc>
                <a:tc>
                  <a:txBody>
                    <a:bodyPr/>
                    <a:lstStyle/>
                    <a:p>
                      <a:pPr algn="ctr" fontAlgn="t"/>
                      <a:r>
                        <a:rPr lang="en-GB" sz="1000" b="0" i="1" u="none" strike="noStrike" dirty="0">
                          <a:solidFill>
                            <a:schemeClr val="tx1"/>
                          </a:solidFill>
                          <a:effectLst/>
                          <a:latin typeface="Century Gothic"/>
                        </a:rPr>
                        <a:t> 4 (2 buttons, 2 sensors)- not used</a:t>
                      </a:r>
                    </a:p>
                  </a:txBody>
                  <a:tcPr marL="6894" marR="6894" marT="6894" marB="0">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85949595"/>
                  </a:ext>
                </a:extLst>
              </a:tr>
              <a:tr h="199654">
                <a:tc>
                  <a:txBody>
                    <a:bodyPr/>
                    <a:lstStyle/>
                    <a:p>
                      <a:pPr algn="l" fontAlgn="t"/>
                      <a:r>
                        <a:rPr lang="en-GB" sz="1000" b="0" i="0" u="none" strike="noStrike" dirty="0">
                          <a:solidFill>
                            <a:schemeClr val="tx1"/>
                          </a:solidFill>
                          <a:effectLst/>
                          <a:latin typeface="Century Gothic"/>
                        </a:rPr>
                        <a:t> Frequency inputs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0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0" u="none" strike="noStrike" dirty="0">
                          <a:solidFill>
                            <a:schemeClr val="tx1"/>
                          </a:solidFill>
                          <a:effectLst/>
                          <a:latin typeface="Century Gothic"/>
                        </a:rPr>
                        <a:t> 0 </a:t>
                      </a:r>
                      <a:endParaRPr lang="en-GB" sz="1000" b="0" i="0" u="none" strike="noStrike" dirty="0">
                        <a:solidFill>
                          <a:schemeClr val="tx1"/>
                        </a:solidFill>
                        <a:effectLst/>
                        <a:latin typeface="Century Gothic" panose="020B0502020202020204" pitchFamily="34" charset="0"/>
                      </a:endParaRPr>
                    </a:p>
                  </a:txBody>
                  <a:tcPr marL="6894" marR="6894" marT="6894" marB="0">
                    <a:lnL>
                      <a:noFill/>
                    </a:lnL>
                    <a:lnR>
                      <a:noFill/>
                    </a:lnR>
                    <a:lnT>
                      <a:noFill/>
                    </a:lnT>
                    <a:lnB>
                      <a:noFill/>
                    </a:lnB>
                  </a:tcPr>
                </a:tc>
                <a:tc>
                  <a:txBody>
                    <a:bodyPr/>
                    <a:lstStyle/>
                    <a:p>
                      <a:pPr algn="ctr" fontAlgn="t"/>
                      <a:r>
                        <a:rPr lang="en-GB" sz="1000" b="0" i="1" u="none" strike="noStrike" dirty="0">
                          <a:solidFill>
                            <a:schemeClr val="tx1"/>
                          </a:solidFill>
                          <a:effectLst/>
                          <a:latin typeface="Century Gothic"/>
                        </a:rPr>
                        <a:t> 1 (speed) – not used</a:t>
                      </a:r>
                    </a:p>
                  </a:txBody>
                  <a:tcPr marL="6894" marR="6894" marT="6894" marB="0">
                    <a:lnL>
                      <a:noFill/>
                    </a:lnL>
                    <a:lnR>
                      <a:noFill/>
                    </a:lnR>
                    <a:lnT>
                      <a:noFill/>
                    </a:lnT>
                    <a:lnB>
                      <a:noFill/>
                    </a:lnB>
                    <a:solidFill>
                      <a:srgbClr val="C6E0B4"/>
                    </a:solidFill>
                  </a:tcPr>
                </a:tc>
                <a:extLst>
                  <a:ext uri="{0D108BD9-81ED-4DB2-BD59-A6C34878D82A}">
                    <a16:rowId xmlns:a16="http://schemas.microsoft.com/office/drawing/2014/main" val="65576600"/>
                  </a:ext>
                </a:extLst>
              </a:tr>
            </a:tbl>
          </a:graphicData>
        </a:graphic>
      </p:graphicFrame>
    </p:spTree>
    <p:extLst>
      <p:ext uri="{BB962C8B-B14F-4D97-AF65-F5344CB8AC3E}">
        <p14:creationId xmlns:p14="http://schemas.microsoft.com/office/powerpoint/2010/main" val="1213671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vert="horz" lIns="91440" tIns="45720" rIns="91440" bIns="45720" rtlCol="0" anchor="t">
            <a:noAutofit/>
          </a:bodyPr>
          <a:lstStyle/>
          <a:p>
            <a:r>
              <a:rPr lang="en-US" sz="2800" dirty="0">
                <a:latin typeface="Century Gothic"/>
              </a:rPr>
              <a:t>Solution Video</a:t>
            </a:r>
            <a:endParaRPr lang="en-US" sz="2800" dirty="0"/>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12</a:t>
            </a:fld>
            <a:endParaRPr lang="en-ZA" dirty="0"/>
          </a:p>
        </p:txBody>
      </p:sp>
      <p:pic>
        <p:nvPicPr>
          <p:cNvPr id="27" name="Picture 2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086" y="1287379"/>
            <a:ext cx="6177600" cy="5570622"/>
          </a:xfrm>
          <a:prstGeom prst="rect">
            <a:avLst/>
          </a:prstGeom>
        </p:spPr>
      </p:pic>
      <p:sp>
        <p:nvSpPr>
          <p:cNvPr id="28" name="Text Placeholder 1"/>
          <p:cNvSpPr txBox="1">
            <a:spLocks/>
          </p:cNvSpPr>
          <p:nvPr/>
        </p:nvSpPr>
        <p:spPr>
          <a:xfrm>
            <a:off x="7923961" y="3116180"/>
            <a:ext cx="2832271" cy="1106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chemeClr val="bg2">
                    <a:lumMod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t>Click </a:t>
            </a:r>
            <a:r>
              <a:rPr lang="en-US" sz="4000" b="1" dirty="0">
                <a:solidFill>
                  <a:srgbClr val="FF0000"/>
                </a:solidFill>
                <a:hlinkClick r:id="rId2"/>
              </a:rPr>
              <a:t>play</a:t>
            </a:r>
            <a:r>
              <a:rPr lang="en-US" sz="4000" b="1" dirty="0"/>
              <a:t> to view</a:t>
            </a:r>
          </a:p>
        </p:txBody>
      </p:sp>
    </p:spTree>
    <p:extLst>
      <p:ext uri="{BB962C8B-B14F-4D97-AF65-F5344CB8AC3E}">
        <p14:creationId xmlns:p14="http://schemas.microsoft.com/office/powerpoint/2010/main" val="3486808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13</a:t>
            </a:fld>
            <a:endParaRPr lang="en-ZA" dirty="0"/>
          </a:p>
        </p:txBody>
      </p:sp>
      <p:sp>
        <p:nvSpPr>
          <p:cNvPr id="3" name="Text Placeholder 2"/>
          <p:cNvSpPr>
            <a:spLocks noGrp="1"/>
          </p:cNvSpPr>
          <p:nvPr>
            <p:ph type="body" sz="quarter" idx="10"/>
          </p:nvPr>
        </p:nvSpPr>
        <p:spPr>
          <a:xfrm>
            <a:off x="472456" y="578704"/>
            <a:ext cx="8331909" cy="362277"/>
          </a:xfrm>
        </p:spPr>
        <p:txBody>
          <a:bodyPr vert="horz" lIns="91440" tIns="45720" rIns="91440" bIns="45720" rtlCol="0" anchor="t">
            <a:noAutofit/>
          </a:bodyPr>
          <a:lstStyle/>
          <a:p>
            <a:r>
              <a:rPr lang="en-ZA" sz="2400" dirty="0">
                <a:latin typeface="Century Gothic"/>
              </a:rPr>
              <a:t>Cathexis gap &amp; solutions</a:t>
            </a:r>
          </a:p>
        </p:txBody>
      </p:sp>
      <p:sp>
        <p:nvSpPr>
          <p:cNvPr id="4" name="Content Placeholder 3"/>
          <p:cNvSpPr>
            <a:spLocks noGrp="1"/>
          </p:cNvSpPr>
          <p:nvPr>
            <p:ph sz="quarter" idx="11"/>
          </p:nvPr>
        </p:nvSpPr>
        <p:spPr>
          <a:xfrm>
            <a:off x="472456" y="1653574"/>
            <a:ext cx="11841538" cy="4127794"/>
          </a:xfrm>
        </p:spPr>
        <p:txBody>
          <a:bodyPr vert="horz" lIns="91440" tIns="45720" rIns="91440" bIns="45720" rtlCol="0" anchor="t">
            <a:noAutofit/>
          </a:bodyPr>
          <a:lstStyle/>
          <a:p>
            <a:r>
              <a:rPr lang="en-US" sz="1800" dirty="0">
                <a:latin typeface="Arial"/>
                <a:cs typeface="Arial"/>
              </a:rPr>
              <a:t>No HD video request – </a:t>
            </a:r>
            <a:r>
              <a:rPr lang="en-US" sz="1800" i="1" dirty="0">
                <a:latin typeface="Arial"/>
                <a:cs typeface="Arial"/>
              </a:rPr>
              <a:t>future development</a:t>
            </a:r>
            <a:endParaRPr lang="en-US" dirty="0"/>
          </a:p>
          <a:p>
            <a:r>
              <a:rPr lang="en-US" sz="1800" dirty="0">
                <a:latin typeface="Arial"/>
                <a:cs typeface="Arial"/>
              </a:rPr>
              <a:t>Only 2 cameras  - </a:t>
            </a:r>
            <a:r>
              <a:rPr lang="en-US" sz="1800" i="1" dirty="0">
                <a:latin typeface="Arial"/>
                <a:cs typeface="Arial"/>
              </a:rPr>
              <a:t>future development to integrate 4 camera hardware </a:t>
            </a:r>
            <a:endParaRPr lang="en-US" dirty="0"/>
          </a:p>
          <a:p>
            <a:r>
              <a:rPr lang="en-US" sz="1800" dirty="0">
                <a:latin typeface="Arial"/>
                <a:cs typeface="Arial"/>
              </a:rPr>
              <a:t>No Live Streaming - </a:t>
            </a:r>
            <a:r>
              <a:rPr lang="en-US" sz="1800" i="1" dirty="0">
                <a:latin typeface="Arial"/>
                <a:cs typeface="Arial"/>
              </a:rPr>
              <a:t>future development </a:t>
            </a:r>
            <a:endParaRPr lang="en-US" sz="1800" dirty="0">
              <a:latin typeface="Arial"/>
              <a:cs typeface="Arial"/>
            </a:endParaRPr>
          </a:p>
          <a:p>
            <a:r>
              <a:rPr lang="en-US" sz="1800" dirty="0">
                <a:latin typeface="Arial"/>
                <a:cs typeface="Arial"/>
              </a:rPr>
              <a:t>More comprehensive diagnostics and reporting – </a:t>
            </a:r>
            <a:r>
              <a:rPr lang="en-US" sz="1800" i="1" dirty="0">
                <a:latin typeface="Arial"/>
                <a:cs typeface="Arial"/>
              </a:rPr>
              <a:t>continuous improvement will be provided by </a:t>
            </a:r>
            <a:r>
              <a:rPr lang="en-US" sz="1800" i="1" dirty="0" err="1">
                <a:latin typeface="Arial"/>
                <a:cs typeface="Arial"/>
              </a:rPr>
              <a:t>Streamax</a:t>
            </a:r>
            <a:endParaRPr lang="en-US" sz="1800" dirty="0" err="1">
              <a:latin typeface="Arial"/>
              <a:cs typeface="Arial"/>
            </a:endParaRPr>
          </a:p>
          <a:p>
            <a:r>
              <a:rPr lang="en-US" sz="1800" dirty="0">
                <a:latin typeface="Arial"/>
                <a:cs typeface="Arial"/>
              </a:rPr>
              <a:t>No private APN – </a:t>
            </a:r>
            <a:r>
              <a:rPr lang="en-US" sz="1800" i="1" dirty="0">
                <a:latin typeface="Arial"/>
                <a:cs typeface="Arial"/>
              </a:rPr>
              <a:t>can be supported on request</a:t>
            </a:r>
            <a:endParaRPr lang="en-US" dirty="0"/>
          </a:p>
          <a:p>
            <a:r>
              <a:rPr lang="en-US" sz="1800" dirty="0">
                <a:latin typeface="Arial"/>
                <a:cs typeface="Arial"/>
              </a:rPr>
              <a:t>No pinned SIM – </a:t>
            </a:r>
            <a:r>
              <a:rPr lang="en-US" sz="1800" i="1" dirty="0">
                <a:latin typeface="Arial"/>
                <a:cs typeface="Arial"/>
              </a:rPr>
              <a:t>not supported &amp; no plans </a:t>
            </a:r>
            <a:endParaRPr lang="en-US" sz="1800" i="1" dirty="0"/>
          </a:p>
          <a:p>
            <a:r>
              <a:rPr lang="en-US" sz="1800" dirty="0">
                <a:latin typeface="Arial"/>
                <a:cs typeface="Arial"/>
              </a:rPr>
              <a:t>No export for combined camera clips - </a:t>
            </a:r>
            <a:r>
              <a:rPr lang="en-US" sz="1800" i="1" dirty="0">
                <a:latin typeface="Arial"/>
                <a:cs typeface="Arial"/>
              </a:rPr>
              <a:t>not supported &amp; no plans </a:t>
            </a:r>
            <a:endParaRPr lang="en-US" sz="1800" i="1" dirty="0"/>
          </a:p>
          <a:p>
            <a:r>
              <a:rPr lang="en-US" sz="1800" dirty="0" err="1">
                <a:solidFill>
                  <a:schemeClr val="tx1"/>
                </a:solidFill>
                <a:latin typeface="Arial"/>
                <a:cs typeface="Arial"/>
              </a:rPr>
              <a:t>MiX</a:t>
            </a:r>
            <a:r>
              <a:rPr lang="en-US" sz="1800" dirty="0">
                <a:solidFill>
                  <a:schemeClr val="tx1"/>
                </a:solidFill>
                <a:latin typeface="Arial"/>
                <a:cs typeface="Arial"/>
              </a:rPr>
              <a:t> Insight Reports icon for road facing camera only - </a:t>
            </a:r>
            <a:r>
              <a:rPr lang="en-US" sz="1800" i="1" dirty="0">
                <a:latin typeface="Arial"/>
                <a:cs typeface="Arial"/>
              </a:rPr>
              <a:t>future development </a:t>
            </a:r>
            <a:endParaRPr lang="en-US" sz="1800" i="1" dirty="0"/>
          </a:p>
          <a:p>
            <a:r>
              <a:rPr lang="en-US" sz="1800" dirty="0"/>
              <a:t>Request clip &gt; or &lt; 2.5min </a:t>
            </a:r>
            <a:r>
              <a:rPr lang="en-US" sz="1800" i="1" dirty="0"/>
              <a:t>- not supported &amp; no plans </a:t>
            </a:r>
            <a:endParaRPr lang="en-US" sz="1800" dirty="0"/>
          </a:p>
          <a:p>
            <a:endParaRPr lang="en-US" sz="1800" i="1"/>
          </a:p>
          <a:p>
            <a:endParaRPr lang="en-US" sz="1800" i="1"/>
          </a:p>
          <a:p>
            <a:pPr marL="0" indent="0">
              <a:buNone/>
            </a:pPr>
            <a:endParaRPr lang="en-US"/>
          </a:p>
        </p:txBody>
      </p:sp>
    </p:spTree>
    <p:extLst>
      <p:ext uri="{BB962C8B-B14F-4D97-AF65-F5344CB8AC3E}">
        <p14:creationId xmlns:p14="http://schemas.microsoft.com/office/powerpoint/2010/main" val="1183061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Release Phases and Roadmap</a:t>
            </a:r>
          </a:p>
        </p:txBody>
      </p:sp>
    </p:spTree>
    <p:extLst>
      <p:ext uri="{BB962C8B-B14F-4D97-AF65-F5344CB8AC3E}">
        <p14:creationId xmlns:p14="http://schemas.microsoft.com/office/powerpoint/2010/main" val="77220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a:t>Next Generation Video Roadmap</a:t>
            </a:r>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15</a:t>
            </a:fld>
            <a:endParaRPr lang="en-ZA" dirty="0"/>
          </a:p>
        </p:txBody>
      </p:sp>
      <p:sp>
        <p:nvSpPr>
          <p:cNvPr id="5" name="Right Arrow 4"/>
          <p:cNvSpPr/>
          <p:nvPr/>
        </p:nvSpPr>
        <p:spPr>
          <a:xfrm>
            <a:off x="0" y="3653733"/>
            <a:ext cx="12192000" cy="1175657"/>
          </a:xfrm>
          <a:prstGeom prst="rightArrow">
            <a:avLst/>
          </a:prstGeom>
          <a:solidFill>
            <a:schemeClr val="bg2">
              <a:lumMod val="25000"/>
            </a:schemeClr>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74650" y="3628425"/>
            <a:ext cx="1848679" cy="1220224"/>
          </a:xfrm>
          <a:prstGeom prst="roundRect">
            <a:avLst/>
          </a:prstGeom>
          <a:solidFill>
            <a:schemeClr val="bg1"/>
          </a:solidFill>
          <a:ln w="57150">
            <a:solidFill>
              <a:schemeClr val="bg1"/>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MiX</a:t>
            </a:r>
            <a:r>
              <a:rPr lang="en-US" dirty="0">
                <a:solidFill>
                  <a:schemeClr val="tx1"/>
                </a:solidFill>
                <a:latin typeface="Arial" panose="020B0604020202020204" pitchFamily="34" charset="0"/>
                <a:cs typeface="Arial" panose="020B0604020202020204" pitchFamily="34" charset="0"/>
              </a:rPr>
              <a:t> Vision</a:t>
            </a:r>
          </a:p>
          <a:p>
            <a:pPr algn="ctr"/>
            <a:r>
              <a:rPr lang="en-US" sz="1400" dirty="0">
                <a:solidFill>
                  <a:schemeClr val="tx1"/>
                </a:solidFill>
                <a:latin typeface="Arial" panose="020B0604020202020204" pitchFamily="34" charset="0"/>
                <a:cs typeface="Arial" panose="020B0604020202020204" pitchFamily="34" charset="0"/>
              </a:rPr>
              <a:t>Next Gen Hardware</a:t>
            </a:r>
          </a:p>
        </p:txBody>
      </p:sp>
      <p:sp>
        <p:nvSpPr>
          <p:cNvPr id="7" name="Rounded Rectangle 6"/>
          <p:cNvSpPr/>
          <p:nvPr/>
        </p:nvSpPr>
        <p:spPr>
          <a:xfrm>
            <a:off x="2639894" y="3628425"/>
            <a:ext cx="1848679" cy="1220224"/>
          </a:xfrm>
          <a:prstGeom prst="roundRect">
            <a:avLst/>
          </a:prstGeom>
          <a:solidFill>
            <a:schemeClr val="bg1"/>
          </a:solidFill>
          <a:ln w="57150">
            <a:solidFill>
              <a:schemeClr val="bg1"/>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Flexible Driver Scoring</a:t>
            </a:r>
          </a:p>
        </p:txBody>
      </p:sp>
      <p:sp>
        <p:nvSpPr>
          <p:cNvPr id="8" name="Rounded Rectangle 7"/>
          <p:cNvSpPr/>
          <p:nvPr/>
        </p:nvSpPr>
        <p:spPr>
          <a:xfrm>
            <a:off x="7081482" y="3609166"/>
            <a:ext cx="2030406" cy="1220224"/>
          </a:xfrm>
          <a:prstGeom prst="roundRect">
            <a:avLst/>
          </a:prstGeom>
          <a:solidFill>
            <a:schemeClr val="bg1"/>
          </a:solidFill>
          <a:ln w="57150">
            <a:solidFill>
              <a:schemeClr val="bg1"/>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Video Evidence-based Coaching</a:t>
            </a:r>
          </a:p>
        </p:txBody>
      </p:sp>
      <p:sp>
        <p:nvSpPr>
          <p:cNvPr id="9" name="Rounded Rectangle 8"/>
          <p:cNvSpPr/>
          <p:nvPr/>
        </p:nvSpPr>
        <p:spPr>
          <a:xfrm>
            <a:off x="9435626" y="3609166"/>
            <a:ext cx="1848679" cy="1220224"/>
          </a:xfrm>
          <a:prstGeom prst="roundRect">
            <a:avLst/>
          </a:prstGeom>
          <a:solidFill>
            <a:schemeClr val="bg1"/>
          </a:solidFill>
          <a:ln w="57150">
            <a:solidFill>
              <a:schemeClr val="bg1"/>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Dashboards, Analytics &amp; Insights</a:t>
            </a:r>
          </a:p>
        </p:txBody>
      </p:sp>
      <p:cxnSp>
        <p:nvCxnSpPr>
          <p:cNvPr id="10" name="Straight Connector 9"/>
          <p:cNvCxnSpPr/>
          <p:nvPr/>
        </p:nvCxnSpPr>
        <p:spPr>
          <a:xfrm flipV="1">
            <a:off x="363737" y="5275581"/>
            <a:ext cx="4124836" cy="1"/>
          </a:xfrm>
          <a:prstGeom prst="line">
            <a:avLst/>
          </a:prstGeom>
          <a:ln w="38100">
            <a:solidFill>
              <a:srgbClr val="4DB848"/>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31575" y="5314098"/>
            <a:ext cx="1783080" cy="369332"/>
          </a:xfrm>
          <a:prstGeom prst="rect">
            <a:avLst/>
          </a:prstGeom>
          <a:noFill/>
        </p:spPr>
        <p:txBody>
          <a:bodyPr wrap="square" rtlCol="0">
            <a:spAutoFit/>
          </a:bodyPr>
          <a:lstStyle/>
          <a:p>
            <a:r>
              <a:rPr lang="en-US" dirty="0"/>
              <a:t>Q1 2021</a:t>
            </a:r>
          </a:p>
        </p:txBody>
      </p:sp>
      <p:cxnSp>
        <p:nvCxnSpPr>
          <p:cNvPr id="12" name="Straight Connector 11"/>
          <p:cNvCxnSpPr/>
          <p:nvPr/>
        </p:nvCxnSpPr>
        <p:spPr>
          <a:xfrm>
            <a:off x="4970352" y="5275580"/>
            <a:ext cx="6313953" cy="0"/>
          </a:xfrm>
          <a:prstGeom prst="line">
            <a:avLst/>
          </a:prstGeom>
          <a:ln w="38100">
            <a:solidFill>
              <a:srgbClr val="4DB848"/>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87378" y="5287332"/>
            <a:ext cx="1440611" cy="369332"/>
          </a:xfrm>
          <a:prstGeom prst="rect">
            <a:avLst/>
          </a:prstGeom>
          <a:noFill/>
        </p:spPr>
        <p:txBody>
          <a:bodyPr wrap="square" rtlCol="0">
            <a:spAutoFit/>
          </a:bodyPr>
          <a:lstStyle/>
          <a:p>
            <a:r>
              <a:rPr lang="en-US" dirty="0"/>
              <a:t>TBC</a:t>
            </a:r>
          </a:p>
        </p:txBody>
      </p:sp>
      <p:sp>
        <p:nvSpPr>
          <p:cNvPr id="14" name="Rounded Rectangle 13"/>
          <p:cNvSpPr/>
          <p:nvPr/>
        </p:nvSpPr>
        <p:spPr>
          <a:xfrm>
            <a:off x="4905138" y="3628425"/>
            <a:ext cx="1848679" cy="1220224"/>
          </a:xfrm>
          <a:prstGeom prst="roundRect">
            <a:avLst/>
          </a:prstGeom>
          <a:solidFill>
            <a:schemeClr val="bg1"/>
          </a:solidFill>
          <a:ln w="57150">
            <a:solidFill>
              <a:schemeClr val="bg1"/>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Live Streaming</a:t>
            </a:r>
          </a:p>
        </p:txBody>
      </p:sp>
      <p:sp>
        <p:nvSpPr>
          <p:cNvPr id="15" name="Rectangle 14"/>
          <p:cNvSpPr/>
          <p:nvPr/>
        </p:nvSpPr>
        <p:spPr>
          <a:xfrm>
            <a:off x="0" y="2426938"/>
            <a:ext cx="11747500" cy="43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38590" y="1943115"/>
            <a:ext cx="1320800" cy="1320800"/>
          </a:xfrm>
          <a:prstGeom prst="ellipse">
            <a:avLst/>
          </a:prstGeom>
          <a:solidFill>
            <a:schemeClr val="bg1"/>
          </a:solidFill>
          <a:ln w="57150">
            <a:solidFill>
              <a:srgbClr val="4D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61919" y="1943115"/>
            <a:ext cx="1320800" cy="1320800"/>
          </a:xfrm>
          <a:prstGeom prst="ellipse">
            <a:avLst/>
          </a:prstGeom>
          <a:solidFill>
            <a:schemeClr val="bg1"/>
          </a:solidFill>
          <a:ln w="57150">
            <a:solidFill>
              <a:srgbClr val="4D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198179" y="1943115"/>
            <a:ext cx="1320800" cy="1320800"/>
          </a:xfrm>
          <a:prstGeom prst="ellipse">
            <a:avLst/>
          </a:prstGeom>
          <a:solidFill>
            <a:schemeClr val="bg1"/>
          </a:solidFill>
          <a:ln w="57150">
            <a:solidFill>
              <a:srgbClr val="4D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379008" y="1962374"/>
            <a:ext cx="1320800" cy="1320800"/>
          </a:xfrm>
          <a:prstGeom prst="ellipse">
            <a:avLst/>
          </a:prstGeom>
          <a:solidFill>
            <a:schemeClr val="bg1"/>
          </a:solidFill>
          <a:ln w="57150">
            <a:solidFill>
              <a:srgbClr val="4D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670464" y="1950623"/>
            <a:ext cx="1320800" cy="1320800"/>
          </a:xfrm>
          <a:prstGeom prst="ellipse">
            <a:avLst/>
          </a:prstGeom>
          <a:solidFill>
            <a:schemeClr val="bg1"/>
          </a:solidFill>
          <a:ln w="57150">
            <a:solidFill>
              <a:srgbClr val="4D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11301699" y="2338038"/>
            <a:ext cx="1171001" cy="609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89635" y="2113501"/>
            <a:ext cx="1100982" cy="1049474"/>
          </a:xfrm>
          <a:prstGeom prst="rect">
            <a:avLst/>
          </a:prstGeom>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15692" y="2155361"/>
            <a:ext cx="1030344" cy="984059"/>
          </a:xfrm>
          <a:prstGeom prst="rect">
            <a:avLst/>
          </a:prstGeom>
        </p:spPr>
      </p:pic>
      <p:pic>
        <p:nvPicPr>
          <p:cNvPr id="24" name="Picture 2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4496" y="2133350"/>
            <a:ext cx="1068986" cy="1018975"/>
          </a:xfrm>
          <a:prstGeom prst="rect">
            <a:avLst/>
          </a:prstGeom>
        </p:spPr>
      </p:pic>
      <p:pic>
        <p:nvPicPr>
          <p:cNvPr id="25" name="Picture 2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11063" y="2068106"/>
            <a:ext cx="1022512" cy="976579"/>
          </a:xfrm>
          <a:prstGeom prst="rect">
            <a:avLst/>
          </a:prstGeom>
        </p:spPr>
      </p:pic>
      <p:pic>
        <p:nvPicPr>
          <p:cNvPr id="26" name="Picture 2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08931" y="2068198"/>
            <a:ext cx="1105892" cy="1056213"/>
          </a:xfrm>
          <a:prstGeom prst="rect">
            <a:avLst/>
          </a:prstGeom>
        </p:spPr>
      </p:pic>
    </p:spTree>
    <p:extLst>
      <p:ext uri="{BB962C8B-B14F-4D97-AF65-F5344CB8AC3E}">
        <p14:creationId xmlns:p14="http://schemas.microsoft.com/office/powerpoint/2010/main" val="222063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a:t>Development Phases</a:t>
            </a:r>
          </a:p>
        </p:txBody>
      </p:sp>
      <p:sp>
        <p:nvSpPr>
          <p:cNvPr id="3" name="Content Placeholder 2"/>
          <p:cNvSpPr>
            <a:spLocks noGrp="1"/>
          </p:cNvSpPr>
          <p:nvPr>
            <p:ph sz="quarter" idx="11"/>
          </p:nvPr>
        </p:nvSpPr>
        <p:spPr>
          <a:xfrm>
            <a:off x="616148" y="1466652"/>
            <a:ext cx="10657975" cy="4421626"/>
          </a:xfrm>
        </p:spPr>
        <p:txBody>
          <a:bodyPr vert="horz" lIns="91440" tIns="45720" rIns="91440" bIns="45720" rtlCol="0" anchor="t">
            <a:normAutofit fontScale="92500" lnSpcReduction="10000"/>
          </a:bodyPr>
          <a:lstStyle/>
          <a:p>
            <a:pPr marL="0" indent="0">
              <a:buNone/>
            </a:pPr>
            <a:r>
              <a:rPr lang="en-ZA" sz="1800" b="1" dirty="0">
                <a:latin typeface="Arial"/>
                <a:cs typeface="Arial"/>
              </a:rPr>
              <a:t>Phase 2: </a:t>
            </a:r>
            <a:r>
              <a:rPr lang="en-ZA" sz="1800" dirty="0">
                <a:latin typeface="Arial"/>
                <a:cs typeface="Arial"/>
              </a:rPr>
              <a:t>Incorporating machine vision events (AI) </a:t>
            </a:r>
            <a:r>
              <a:rPr lang="en-ZA" sz="1800" i="1" dirty="0">
                <a:solidFill>
                  <a:srgbClr val="FF0000"/>
                </a:solidFill>
                <a:latin typeface="Arial"/>
                <a:cs typeface="Arial"/>
              </a:rPr>
              <a:t>end of April 21</a:t>
            </a:r>
            <a:r>
              <a:rPr lang="en-ZA" sz="1800" dirty="0">
                <a:latin typeface="Arial"/>
                <a:cs typeface="Arial"/>
              </a:rPr>
              <a:t> </a:t>
            </a:r>
            <a:endParaRPr lang="en-ZA" sz="1800" dirty="0">
              <a:solidFill>
                <a:srgbClr val="FF0000"/>
              </a:solidFill>
            </a:endParaRPr>
          </a:p>
          <a:p>
            <a:pPr marL="1200150" lvl="2" indent="-285750"/>
            <a:r>
              <a:rPr lang="en-ZA" sz="1200" dirty="0">
                <a:latin typeface="Arial"/>
                <a:cs typeface="Arial"/>
              </a:rPr>
              <a:t>Driver monitoring event detection </a:t>
            </a:r>
            <a:endParaRPr lang="en-ZA" sz="1200" dirty="0"/>
          </a:p>
          <a:p>
            <a:pPr marL="1200150" lvl="2" indent="-285750"/>
            <a:r>
              <a:rPr lang="en-US" sz="1200" dirty="0">
                <a:latin typeface="Arial"/>
                <a:cs typeface="Arial"/>
              </a:rPr>
              <a:t>ADAS event detection</a:t>
            </a:r>
          </a:p>
          <a:p>
            <a:pPr marL="1200150" lvl="2" indent="-285750"/>
            <a:endParaRPr lang="en-ZA"/>
          </a:p>
          <a:p>
            <a:pPr marL="0" indent="0">
              <a:buNone/>
            </a:pPr>
            <a:r>
              <a:rPr lang="en-ZA" sz="1800" b="1" dirty="0">
                <a:latin typeface="Arial"/>
                <a:cs typeface="Arial"/>
              </a:rPr>
              <a:t>Phase 3: </a:t>
            </a:r>
            <a:r>
              <a:rPr lang="en-ZA" sz="1800" dirty="0">
                <a:latin typeface="Arial"/>
                <a:cs typeface="Arial"/>
              </a:rPr>
              <a:t>Support Camera 3&amp;4 </a:t>
            </a:r>
            <a:r>
              <a:rPr lang="en-ZA" sz="1800" i="1" dirty="0">
                <a:solidFill>
                  <a:srgbClr val="FF0000"/>
                </a:solidFill>
                <a:latin typeface="Arial"/>
                <a:cs typeface="Arial"/>
              </a:rPr>
              <a:t>[TBC]</a:t>
            </a:r>
            <a:endParaRPr lang="en-ZA" sz="1800" dirty="0">
              <a:latin typeface="Arial"/>
              <a:cs typeface="Arial"/>
            </a:endParaRPr>
          </a:p>
          <a:p>
            <a:pPr marL="1200150" lvl="2" indent="-285750"/>
            <a:r>
              <a:rPr lang="en-ZA" sz="1200" dirty="0">
                <a:latin typeface="Arial"/>
                <a:cs typeface="Arial"/>
              </a:rPr>
              <a:t>Requires integration of other video unit models into existing video communication service</a:t>
            </a:r>
            <a:endParaRPr lang="en-ZA" dirty="0"/>
          </a:p>
          <a:p>
            <a:pPr marL="1200150" lvl="2" indent="-285750"/>
            <a:endParaRPr lang="en-ZA" sz="1200"/>
          </a:p>
          <a:p>
            <a:pPr marL="0" indent="0">
              <a:buNone/>
            </a:pPr>
            <a:r>
              <a:rPr lang="en-ZA" sz="1800" b="1" dirty="0">
                <a:latin typeface="Arial"/>
                <a:cs typeface="Arial"/>
              </a:rPr>
              <a:t>Phase 4: </a:t>
            </a:r>
            <a:r>
              <a:rPr lang="en-ZA" sz="1800" dirty="0">
                <a:latin typeface="Arial"/>
                <a:cs typeface="Arial"/>
              </a:rPr>
              <a:t>Live video streaming </a:t>
            </a:r>
            <a:r>
              <a:rPr lang="en-ZA" sz="1800" i="1" dirty="0">
                <a:solidFill>
                  <a:srgbClr val="FF0000"/>
                </a:solidFill>
                <a:latin typeface="Arial"/>
                <a:cs typeface="Arial"/>
              </a:rPr>
              <a:t>[TBC]</a:t>
            </a:r>
          </a:p>
          <a:p>
            <a:pPr marL="0" indent="0">
              <a:buNone/>
            </a:pPr>
            <a:endParaRPr lang="en-ZA" sz="1600"/>
          </a:p>
          <a:p>
            <a:pPr marL="0" indent="0">
              <a:buNone/>
            </a:pPr>
            <a:r>
              <a:rPr lang="en-ZA" sz="1800" b="1" dirty="0">
                <a:latin typeface="Arial"/>
                <a:cs typeface="Arial"/>
              </a:rPr>
              <a:t>Planned features:</a:t>
            </a:r>
            <a:endParaRPr lang="en-ZA" sz="1800" dirty="0"/>
          </a:p>
          <a:p>
            <a:pPr marL="1200150" lvl="2" indent="-285750"/>
            <a:r>
              <a:rPr lang="en-ZA" sz="1200" dirty="0">
                <a:latin typeface="Arial"/>
                <a:cs typeface="Arial"/>
              </a:rPr>
              <a:t>DSM &amp; HD footage download</a:t>
            </a:r>
            <a:endParaRPr lang="en-ZA" sz="1200" dirty="0"/>
          </a:p>
          <a:p>
            <a:pPr marL="1200150" lvl="2" indent="-285750"/>
            <a:r>
              <a:rPr lang="en-ZA" sz="1200" dirty="0">
                <a:latin typeface="Arial"/>
                <a:cs typeface="Arial"/>
              </a:rPr>
              <a:t>Fatigue event accumulation and escalation</a:t>
            </a:r>
            <a:endParaRPr lang="en-ZA" sz="1200" dirty="0"/>
          </a:p>
          <a:p>
            <a:pPr marL="1200150" lvl="2" indent="-285750"/>
            <a:r>
              <a:rPr lang="en-ZA" sz="1200" dirty="0">
                <a:latin typeface="Arial"/>
                <a:cs typeface="Arial"/>
              </a:rPr>
              <a:t>Real time OBC event videos </a:t>
            </a:r>
          </a:p>
          <a:p>
            <a:pPr marL="1200150" lvl="2" indent="-285750"/>
            <a:r>
              <a:rPr lang="en-ZA" sz="1200" dirty="0">
                <a:latin typeface="Arial"/>
                <a:cs typeface="Arial"/>
              </a:rPr>
              <a:t>Standalone </a:t>
            </a:r>
            <a:r>
              <a:rPr lang="en-ZA" sz="1200" dirty="0" err="1">
                <a:latin typeface="Arial"/>
                <a:cs typeface="Arial"/>
              </a:rPr>
              <a:t>Streamax</a:t>
            </a:r>
            <a:r>
              <a:rPr lang="en-ZA" sz="1200" dirty="0">
                <a:latin typeface="Arial"/>
                <a:cs typeface="Arial"/>
              </a:rPr>
              <a:t> device</a:t>
            </a:r>
          </a:p>
          <a:p>
            <a:pPr marL="1200150" lvl="2" indent="-285750"/>
            <a:r>
              <a:rPr lang="en-ZA" sz="1200" dirty="0">
                <a:latin typeface="Arial"/>
                <a:cs typeface="Arial"/>
              </a:rPr>
              <a:t>Motorbike detection (</a:t>
            </a:r>
            <a:r>
              <a:rPr lang="en-ZA" sz="1200" dirty="0" err="1">
                <a:latin typeface="Arial"/>
                <a:cs typeface="Arial"/>
              </a:rPr>
              <a:t>Streamax</a:t>
            </a:r>
            <a:r>
              <a:rPr lang="en-ZA" sz="1200" dirty="0">
                <a:latin typeface="Arial"/>
                <a:cs typeface="Arial"/>
              </a:rPr>
              <a:t>)</a:t>
            </a:r>
            <a:endParaRPr lang="en-ZA" sz="1200" dirty="0"/>
          </a:p>
          <a:p>
            <a:pPr marL="1200150" lvl="2" indent="-285750"/>
            <a:r>
              <a:rPr lang="en-ZA" sz="1200" dirty="0">
                <a:latin typeface="Arial"/>
                <a:cs typeface="Arial"/>
              </a:rPr>
              <a:t>Flight mode (</a:t>
            </a:r>
            <a:r>
              <a:rPr lang="en-ZA" sz="1200" dirty="0" err="1">
                <a:latin typeface="Arial"/>
                <a:cs typeface="Arial"/>
              </a:rPr>
              <a:t>Streamax</a:t>
            </a:r>
            <a:r>
              <a:rPr lang="en-ZA" sz="1200" dirty="0">
                <a:latin typeface="Arial"/>
                <a:cs typeface="Arial"/>
              </a:rPr>
              <a:t>)</a:t>
            </a:r>
          </a:p>
          <a:p>
            <a:pPr marL="1200150" lvl="2" indent="-285750"/>
            <a:r>
              <a:rPr lang="en-ZA" sz="1200" dirty="0">
                <a:latin typeface="Arial"/>
                <a:cs typeface="Arial"/>
              </a:rPr>
              <a:t>Improved diagnostics (</a:t>
            </a:r>
            <a:r>
              <a:rPr lang="en-ZA" sz="1200" dirty="0" err="1">
                <a:latin typeface="Arial"/>
                <a:cs typeface="Arial"/>
              </a:rPr>
              <a:t>Streamax</a:t>
            </a:r>
            <a:r>
              <a:rPr lang="en-ZA" sz="1200" dirty="0">
                <a:latin typeface="Arial"/>
                <a:cs typeface="Arial"/>
              </a:rPr>
              <a:t>)</a:t>
            </a:r>
            <a:endParaRPr lang="en-ZA" sz="1200" dirty="0"/>
          </a:p>
          <a:p>
            <a:pPr marL="1200150" lvl="2" indent="-285750"/>
            <a:r>
              <a:rPr lang="en-ZA" sz="1200" dirty="0">
                <a:latin typeface="Arial"/>
                <a:cs typeface="Arial"/>
              </a:rPr>
              <a:t>Firmware maintenance platform improvements – user permissions, etc. (</a:t>
            </a:r>
            <a:r>
              <a:rPr lang="en-ZA" sz="1200" dirty="0" err="1">
                <a:latin typeface="Arial"/>
                <a:cs typeface="Arial"/>
              </a:rPr>
              <a:t>Streamax</a:t>
            </a:r>
            <a:r>
              <a:rPr lang="en-ZA" sz="1200" dirty="0">
                <a:latin typeface="Arial"/>
                <a:cs typeface="Arial"/>
              </a:rPr>
              <a:t>)</a:t>
            </a:r>
            <a:endParaRPr lang="en-ZA" sz="1200" dirty="0"/>
          </a:p>
          <a:p>
            <a:pPr marL="1200150" lvl="2" indent="-285750"/>
            <a:endParaRPr lang="en-ZA" sz="1200"/>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16</a:t>
            </a:fld>
            <a:endParaRPr lang="en-ZA" dirty="0"/>
          </a:p>
        </p:txBody>
      </p:sp>
    </p:spTree>
    <p:extLst>
      <p:ext uri="{BB962C8B-B14F-4D97-AF65-F5344CB8AC3E}">
        <p14:creationId xmlns:p14="http://schemas.microsoft.com/office/powerpoint/2010/main" val="796602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a:t>Release Phases</a:t>
            </a:r>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17</a:t>
            </a:fld>
            <a:endParaRPr lang="en-ZA" dirty="0"/>
          </a:p>
        </p:txBody>
      </p:sp>
      <p:sp>
        <p:nvSpPr>
          <p:cNvPr id="6" name="Text Placeholder 2">
            <a:extLst>
              <a:ext uri="{FF2B5EF4-FFF2-40B4-BE49-F238E27FC236}">
                <a16:creationId xmlns:a16="http://schemas.microsoft.com/office/drawing/2014/main" id="{E9955CF9-39EC-A54F-BB1B-BBE7B6F75130}"/>
              </a:ext>
            </a:extLst>
          </p:cNvPr>
          <p:cNvSpPr>
            <a:spLocks noGrp="1"/>
          </p:cNvSpPr>
          <p:nvPr>
            <p:ph sz="quarter" idx="11"/>
          </p:nvPr>
        </p:nvSpPr>
        <p:spPr>
          <a:xfrm>
            <a:off x="120317" y="1636295"/>
            <a:ext cx="11738002" cy="4656674"/>
          </a:xfrm>
        </p:spPr>
        <p:txBody>
          <a:bodyPr vert="horz" lIns="91440" tIns="45720" rIns="91440" bIns="45720" rtlCol="0" anchor="t">
            <a:normAutofit/>
          </a:bodyPr>
          <a:lstStyle/>
          <a:p>
            <a:pPr marL="914400" lvl="1" indent="-457200">
              <a:buFont typeface="+mj-lt"/>
              <a:buAutoNum type="arabicPeriod"/>
            </a:pPr>
            <a:r>
              <a:rPr lang="en-ZA" b="0" dirty="0">
                <a:latin typeface="Arial"/>
                <a:cs typeface="Arial"/>
              </a:rPr>
              <a:t>Pre-launch phase</a:t>
            </a:r>
            <a:r>
              <a:rPr lang="en-ZA" dirty="0">
                <a:latin typeface="Arial"/>
                <a:cs typeface="Arial"/>
              </a:rPr>
              <a:t> for</a:t>
            </a:r>
            <a:r>
              <a:rPr lang="en-ZA" b="0" dirty="0">
                <a:latin typeface="Arial"/>
                <a:cs typeface="Arial"/>
              </a:rPr>
              <a:t> the</a:t>
            </a:r>
            <a:r>
              <a:rPr lang="en-ZA" dirty="0">
                <a:latin typeface="Arial"/>
                <a:cs typeface="Arial"/>
              </a:rPr>
              <a:t> next generation of </a:t>
            </a:r>
            <a:r>
              <a:rPr lang="en-ZA" b="0" dirty="0" err="1">
                <a:latin typeface="Arial"/>
                <a:cs typeface="Arial"/>
              </a:rPr>
              <a:t>MiX</a:t>
            </a:r>
            <a:r>
              <a:rPr lang="en-ZA" b="0" dirty="0">
                <a:latin typeface="Arial"/>
                <a:cs typeface="Arial"/>
              </a:rPr>
              <a:t> Vision </a:t>
            </a:r>
            <a:r>
              <a:rPr lang="en-ZA" b="0" i="1" dirty="0">
                <a:solidFill>
                  <a:srgbClr val="FF0000"/>
                </a:solidFill>
                <a:latin typeface="Arial"/>
                <a:cs typeface="Arial"/>
              </a:rPr>
              <a:t>[Jan –Feb]</a:t>
            </a:r>
            <a:endParaRPr lang="en-ZA" sz="1800" b="0" dirty="0">
              <a:latin typeface="Arial"/>
              <a:cs typeface="Arial"/>
            </a:endParaRPr>
          </a:p>
          <a:p>
            <a:pPr marL="1371600" lvl="2" indent="-457200">
              <a:buFont typeface="Arial" panose="020B0604020202020204" pitchFamily="34" charset="0"/>
              <a:buChar char="•"/>
            </a:pPr>
            <a:r>
              <a:rPr lang="en-ZA" sz="1800" b="0" dirty="0">
                <a:latin typeface="Arial"/>
                <a:cs typeface="Arial"/>
              </a:rPr>
              <a:t>Installation &amp; Support upskilling for AI/ADAS capable installations</a:t>
            </a:r>
          </a:p>
          <a:p>
            <a:pPr marL="1371600" lvl="2" indent="-457200">
              <a:buFont typeface="Arial" panose="020B0604020202020204" pitchFamily="34" charset="0"/>
              <a:buChar char="•"/>
            </a:pPr>
            <a:r>
              <a:rPr lang="en-ZA" sz="1800" dirty="0">
                <a:latin typeface="Arial"/>
                <a:cs typeface="Arial"/>
              </a:rPr>
              <a:t>Understanding the AI and ADAS features – expected behaviour of a probability-based solution</a:t>
            </a:r>
          </a:p>
          <a:p>
            <a:pPr marL="914400" lvl="2" indent="0">
              <a:buNone/>
            </a:pPr>
            <a:endParaRPr lang="en-ZA" sz="1800"/>
          </a:p>
          <a:p>
            <a:pPr marL="914400" lvl="1" indent="-457200">
              <a:buFont typeface="+mj-lt"/>
              <a:buAutoNum type="arabicPeriod"/>
            </a:pPr>
            <a:r>
              <a:rPr lang="en-ZA" sz="2000" dirty="0">
                <a:latin typeface="Arial"/>
                <a:cs typeface="Arial"/>
              </a:rPr>
              <a:t>US marketing launch </a:t>
            </a:r>
            <a:r>
              <a:rPr lang="en-ZA" i="1" dirty="0">
                <a:solidFill>
                  <a:srgbClr val="FF0000"/>
                </a:solidFill>
                <a:latin typeface="Arial"/>
                <a:cs typeface="Arial"/>
              </a:rPr>
              <a:t>[Feb 21]</a:t>
            </a:r>
          </a:p>
          <a:p>
            <a:pPr lvl="2"/>
            <a:r>
              <a:rPr lang="en-ZA" sz="1800" dirty="0">
                <a:latin typeface="Arial"/>
                <a:cs typeface="Arial"/>
              </a:rPr>
              <a:t>Online marketing campaign</a:t>
            </a:r>
          </a:p>
          <a:p>
            <a:pPr marL="914400" lvl="2" indent="0">
              <a:buNone/>
            </a:pPr>
            <a:endParaRPr lang="en-ZA" sz="1800"/>
          </a:p>
          <a:p>
            <a:pPr marL="914400" lvl="1" indent="-457200">
              <a:buFont typeface="+mj-lt"/>
              <a:buAutoNum type="arabicPeriod"/>
            </a:pPr>
            <a:r>
              <a:rPr lang="en-ZA" sz="2000" b="0" dirty="0">
                <a:latin typeface="Arial"/>
                <a:cs typeface="Arial"/>
              </a:rPr>
              <a:t>Optional pre-installation phase – “AI/ADAS ready” installations </a:t>
            </a:r>
            <a:r>
              <a:rPr lang="en-ZA" b="0" i="1" dirty="0">
                <a:solidFill>
                  <a:srgbClr val="FF0000"/>
                </a:solidFill>
                <a:latin typeface="Arial"/>
                <a:cs typeface="Arial"/>
              </a:rPr>
              <a:t>[Mar 21</a:t>
            </a:r>
            <a:r>
              <a:rPr lang="en-ZA" i="1" dirty="0">
                <a:solidFill>
                  <a:srgbClr val="FF0000"/>
                </a:solidFill>
                <a:latin typeface="Arial"/>
                <a:cs typeface="Arial"/>
              </a:rPr>
              <a:t>]</a:t>
            </a:r>
          </a:p>
          <a:p>
            <a:pPr lvl="2"/>
            <a:r>
              <a:rPr lang="en-ZA" sz="1800" dirty="0">
                <a:latin typeface="Arial"/>
                <a:cs typeface="Arial"/>
              </a:rPr>
              <a:t>With sufficient regional installation &amp; support upskilling </a:t>
            </a:r>
            <a:endParaRPr lang="en-ZA" sz="1800" dirty="0"/>
          </a:p>
          <a:p>
            <a:pPr marL="914400" lvl="2" indent="0">
              <a:buNone/>
            </a:pPr>
            <a:endParaRPr lang="en-ZA" sz="1800"/>
          </a:p>
          <a:p>
            <a:pPr marL="800100" lvl="1" indent="-342900">
              <a:buFont typeface="+mj-lt"/>
              <a:buAutoNum type="arabicPeriod"/>
            </a:pPr>
            <a:r>
              <a:rPr lang="en-US" b="0" dirty="0">
                <a:latin typeface="Arial"/>
                <a:cs typeface="Arial"/>
              </a:rPr>
              <a:t>Market release of Machine Vision features in </a:t>
            </a:r>
            <a:r>
              <a:rPr lang="en-US" b="0" dirty="0" err="1">
                <a:latin typeface="Arial"/>
                <a:cs typeface="Arial"/>
              </a:rPr>
              <a:t>MiX</a:t>
            </a:r>
            <a:r>
              <a:rPr lang="en-US" b="0" dirty="0">
                <a:latin typeface="Arial"/>
                <a:cs typeface="Arial"/>
              </a:rPr>
              <a:t> Fleet Manager </a:t>
            </a:r>
            <a:r>
              <a:rPr lang="en-ZA" i="1" dirty="0">
                <a:solidFill>
                  <a:srgbClr val="FF0000"/>
                </a:solidFill>
                <a:latin typeface="Arial"/>
                <a:cs typeface="Arial"/>
              </a:rPr>
              <a:t>[end of Apr 21]</a:t>
            </a:r>
          </a:p>
          <a:p>
            <a:pPr lvl="2"/>
            <a:r>
              <a:rPr lang="en-US" b="0" dirty="0">
                <a:latin typeface="Arial"/>
                <a:cs typeface="Arial"/>
              </a:rPr>
              <a:t>Machine Vision Events and Alerts in </a:t>
            </a:r>
            <a:r>
              <a:rPr lang="en-US" b="0" dirty="0" err="1">
                <a:latin typeface="Arial"/>
                <a:cs typeface="Arial"/>
              </a:rPr>
              <a:t>MiX</a:t>
            </a:r>
            <a:r>
              <a:rPr lang="en-US" b="0" dirty="0">
                <a:latin typeface="Arial"/>
                <a:cs typeface="Arial"/>
              </a:rPr>
              <a:t> Fleet Manager</a:t>
            </a:r>
          </a:p>
          <a:p>
            <a:pPr lvl="2"/>
            <a:r>
              <a:rPr lang="en-ZA" b="0" dirty="0">
                <a:latin typeface="Arial"/>
                <a:cs typeface="Arial"/>
              </a:rPr>
              <a:t>Machine Vision Events (&amp; OBC events) in </a:t>
            </a:r>
            <a:r>
              <a:rPr lang="en-ZA" b="0" dirty="0" err="1">
                <a:latin typeface="Arial"/>
                <a:cs typeface="Arial"/>
              </a:rPr>
              <a:t>MiX</a:t>
            </a:r>
            <a:r>
              <a:rPr lang="en-ZA" b="0" dirty="0">
                <a:latin typeface="Arial"/>
                <a:cs typeface="Arial"/>
              </a:rPr>
              <a:t> Custom </a:t>
            </a:r>
            <a:r>
              <a:rPr lang="en-ZA" dirty="0">
                <a:latin typeface="Arial"/>
                <a:cs typeface="Arial"/>
              </a:rPr>
              <a:t>S</a:t>
            </a:r>
            <a:r>
              <a:rPr lang="en-ZA" b="0" dirty="0">
                <a:latin typeface="Arial"/>
                <a:cs typeface="Arial"/>
              </a:rPr>
              <a:t>coring</a:t>
            </a:r>
          </a:p>
          <a:p>
            <a:pPr marL="457200" lvl="1" indent="0">
              <a:buNone/>
            </a:pPr>
            <a:endParaRPr lang="en-US" sz="1600" b="0">
              <a:latin typeface="Arial" panose="020B0604020202020204" pitchFamily="34" charset="0"/>
              <a:cs typeface="Arial" panose="020B0604020202020204" pitchFamily="34" charset="0"/>
            </a:endParaRPr>
          </a:p>
          <a:p>
            <a:pPr lvl="1"/>
            <a:endParaRPr lang="en-US" sz="1600" b="0">
              <a:latin typeface="Arial" panose="020B0604020202020204" pitchFamily="34" charset="0"/>
              <a:cs typeface="Arial" panose="020B0604020202020204" pitchFamily="34" charset="0"/>
            </a:endParaRPr>
          </a:p>
          <a:p>
            <a:pPr marL="914400" lvl="1" indent="-457200">
              <a:buAutoNum type="arabicPeriod" startAt="3"/>
            </a:pPr>
            <a:endParaRPr lang="en-US" sz="2000"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219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vert="horz" lIns="91440" tIns="45720" rIns="91440" bIns="45720" rtlCol="0" anchor="t">
            <a:noAutofit/>
          </a:bodyPr>
          <a:lstStyle/>
          <a:p>
            <a:r>
              <a:rPr lang="en-ZA" dirty="0">
                <a:latin typeface="Century Gothic"/>
              </a:rPr>
              <a:t>Software Setup</a:t>
            </a:r>
          </a:p>
        </p:txBody>
      </p:sp>
    </p:spTree>
    <p:extLst>
      <p:ext uri="{BB962C8B-B14F-4D97-AF65-F5344CB8AC3E}">
        <p14:creationId xmlns:p14="http://schemas.microsoft.com/office/powerpoint/2010/main" val="396111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19</a:t>
            </a:fld>
            <a:endParaRPr lang="en-ZA" dirty="0"/>
          </a:p>
        </p:txBody>
      </p:sp>
      <p:sp>
        <p:nvSpPr>
          <p:cNvPr id="3" name="Text Placeholder 2"/>
          <p:cNvSpPr>
            <a:spLocks noGrp="1"/>
          </p:cNvSpPr>
          <p:nvPr>
            <p:ph type="body" sz="quarter" idx="10"/>
          </p:nvPr>
        </p:nvSpPr>
        <p:spPr>
          <a:xfrm>
            <a:off x="616148" y="577637"/>
            <a:ext cx="7613452" cy="410653"/>
          </a:xfrm>
        </p:spPr>
        <p:txBody>
          <a:bodyPr vert="horz" lIns="91440" tIns="45720" rIns="91440" bIns="45720" rtlCol="0" anchor="t">
            <a:noAutofit/>
          </a:bodyPr>
          <a:lstStyle/>
          <a:p>
            <a:r>
              <a:rPr lang="en-ZA" sz="2400" dirty="0">
                <a:latin typeface="Century Gothic"/>
              </a:rPr>
              <a:t>New Standalone Peripheral type</a:t>
            </a:r>
            <a:endParaRPr lang="en-ZA" sz="2400" dirty="0"/>
          </a:p>
        </p:txBody>
      </p:sp>
      <p:sp>
        <p:nvSpPr>
          <p:cNvPr id="4" name="Content Placeholder 3"/>
          <p:cNvSpPr>
            <a:spLocks noGrp="1"/>
          </p:cNvSpPr>
          <p:nvPr>
            <p:ph sz="quarter" idx="11"/>
          </p:nvPr>
        </p:nvSpPr>
        <p:spPr>
          <a:xfrm>
            <a:off x="539892" y="4871103"/>
            <a:ext cx="11193946" cy="1755838"/>
          </a:xfrm>
        </p:spPr>
        <p:txBody>
          <a:bodyPr vert="horz" lIns="91440" tIns="45720" rIns="91440" bIns="45720" rtlCol="0" anchor="t">
            <a:normAutofit/>
          </a:bodyPr>
          <a:lstStyle/>
          <a:p>
            <a:r>
              <a:rPr lang="en-ZA" sz="1800" dirty="0">
                <a:latin typeface="Arial"/>
                <a:cs typeface="Arial"/>
              </a:rPr>
              <a:t>The </a:t>
            </a:r>
            <a:r>
              <a:rPr lang="en-ZA" sz="1800" b="1" dirty="0" err="1">
                <a:latin typeface="Arial"/>
                <a:cs typeface="Arial"/>
              </a:rPr>
              <a:t>Streamax</a:t>
            </a:r>
            <a:r>
              <a:rPr lang="en-ZA" sz="1800" b="1" dirty="0">
                <a:latin typeface="Arial"/>
                <a:cs typeface="Arial"/>
              </a:rPr>
              <a:t> C6D-AI </a:t>
            </a:r>
            <a:r>
              <a:rPr lang="en-ZA" sz="1800" dirty="0">
                <a:latin typeface="Arial"/>
                <a:cs typeface="Arial"/>
              </a:rPr>
              <a:t>device can be connected on the </a:t>
            </a:r>
            <a:r>
              <a:rPr lang="en-ZA" sz="1800" b="1" dirty="0">
                <a:latin typeface="Arial"/>
                <a:cs typeface="Arial"/>
              </a:rPr>
              <a:t>Mobile device template</a:t>
            </a:r>
            <a:endParaRPr lang="en-US" dirty="0">
              <a:latin typeface="Arial"/>
              <a:cs typeface="Arial"/>
            </a:endParaRPr>
          </a:p>
          <a:p>
            <a:pPr lvl="1"/>
            <a:r>
              <a:rPr lang="en-ZA" sz="1600" dirty="0">
                <a:latin typeface="Arial"/>
                <a:cs typeface="Arial"/>
              </a:rPr>
              <a:t>It is connected to the</a:t>
            </a:r>
            <a:r>
              <a:rPr lang="en-ZA" sz="1600" b="1" dirty="0">
                <a:latin typeface="Arial"/>
                <a:cs typeface="Arial"/>
              </a:rPr>
              <a:t> SP </a:t>
            </a:r>
            <a:r>
              <a:rPr lang="en-ZA" sz="1600" dirty="0">
                <a:latin typeface="Arial"/>
                <a:cs typeface="Arial"/>
              </a:rPr>
              <a:t>line which is the connection for the new </a:t>
            </a:r>
            <a:r>
              <a:rPr lang="en-ZA" sz="1600" b="1" dirty="0">
                <a:latin typeface="Arial"/>
                <a:cs typeface="Arial"/>
              </a:rPr>
              <a:t>Standalone</a:t>
            </a:r>
            <a:r>
              <a:rPr lang="en-ZA" sz="1600" dirty="0">
                <a:latin typeface="Arial"/>
                <a:cs typeface="Arial"/>
              </a:rPr>
              <a:t> peripheral type</a:t>
            </a:r>
            <a:endParaRPr lang="en-US" sz="1600" dirty="0"/>
          </a:p>
          <a:p>
            <a:pPr lvl="1"/>
            <a:r>
              <a:rPr lang="en-ZA" sz="1600" dirty="0">
                <a:latin typeface="Arial"/>
                <a:cs typeface="Arial"/>
              </a:rPr>
              <a:t>This type indicates that there is no direct communication between the camera unit and the OBC</a:t>
            </a:r>
            <a:endParaRPr lang="en-ZA" sz="1600" dirty="0"/>
          </a:p>
          <a:p>
            <a:r>
              <a:rPr lang="en-ZA" sz="1800" i="1" dirty="0">
                <a:latin typeface="Arial"/>
                <a:cs typeface="Arial"/>
              </a:rPr>
              <a:t>Note: Only the MiX4000, MiX6000, </a:t>
            </a:r>
            <a:r>
              <a:rPr lang="en-ZA" sz="1800" i="1" dirty="0" err="1">
                <a:latin typeface="Arial"/>
                <a:cs typeface="Arial"/>
              </a:rPr>
              <a:t>MiX</a:t>
            </a:r>
            <a:r>
              <a:rPr lang="en-ZA" sz="1800" i="1" dirty="0">
                <a:latin typeface="Arial"/>
                <a:cs typeface="Arial"/>
              </a:rPr>
              <a:t> 6000LTE and FM are supported</a:t>
            </a:r>
            <a:endParaRPr lang="en-ZA" sz="1800" dirty="0"/>
          </a:p>
          <a:p>
            <a:endParaRPr lang="en-ZA" sz="1800" b="1">
              <a:latin typeface="Arial"/>
              <a:cs typeface="Arial"/>
            </a:endParaRPr>
          </a:p>
        </p:txBody>
      </p:sp>
      <p:grpSp>
        <p:nvGrpSpPr>
          <p:cNvPr id="9" name="Group 8">
            <a:extLst>
              <a:ext uri="{FF2B5EF4-FFF2-40B4-BE49-F238E27FC236}">
                <a16:creationId xmlns:a16="http://schemas.microsoft.com/office/drawing/2014/main" id="{5AAA6FF0-81EB-473F-90EB-ED8F7C67C627}"/>
              </a:ext>
            </a:extLst>
          </p:cNvPr>
          <p:cNvGrpSpPr/>
          <p:nvPr/>
        </p:nvGrpSpPr>
        <p:grpSpPr>
          <a:xfrm>
            <a:off x="3842446" y="1426762"/>
            <a:ext cx="7891392" cy="3292722"/>
            <a:chOff x="4388846" y="1073099"/>
            <a:chExt cx="9013953" cy="3761116"/>
          </a:xfrm>
        </p:grpSpPr>
        <p:pic>
          <p:nvPicPr>
            <p:cNvPr id="11" name="Picture 10">
              <a:extLst>
                <a:ext uri="{FF2B5EF4-FFF2-40B4-BE49-F238E27FC236}">
                  <a16:creationId xmlns:a16="http://schemas.microsoft.com/office/drawing/2014/main" id="{F61C58B7-FA72-4D19-B858-A596C27B25E5}"/>
                </a:ext>
              </a:extLst>
            </p:cNvPr>
            <p:cNvPicPr>
              <a:picLocks noChangeAspect="1"/>
            </p:cNvPicPr>
            <p:nvPr/>
          </p:nvPicPr>
          <p:blipFill>
            <a:blip r:embed="rId3"/>
            <a:stretch>
              <a:fillRect/>
            </a:stretch>
          </p:blipFill>
          <p:spPr>
            <a:xfrm>
              <a:off x="4388846" y="1073099"/>
              <a:ext cx="2708477" cy="3761116"/>
            </a:xfrm>
            <a:prstGeom prst="rect">
              <a:avLst/>
            </a:prstGeom>
          </p:spPr>
        </p:pic>
        <p:pic>
          <p:nvPicPr>
            <p:cNvPr id="12" name="Picture 11">
              <a:extLst>
                <a:ext uri="{FF2B5EF4-FFF2-40B4-BE49-F238E27FC236}">
                  <a16:creationId xmlns:a16="http://schemas.microsoft.com/office/drawing/2014/main" id="{AC8C047D-E4F8-4C89-9E70-7E7A543C70C0}"/>
                </a:ext>
              </a:extLst>
            </p:cNvPr>
            <p:cNvPicPr>
              <a:picLocks noChangeAspect="1"/>
            </p:cNvPicPr>
            <p:nvPr/>
          </p:nvPicPr>
          <p:blipFill>
            <a:blip r:embed="rId4"/>
            <a:stretch>
              <a:fillRect/>
            </a:stretch>
          </p:blipFill>
          <p:spPr>
            <a:xfrm>
              <a:off x="7708056" y="1073099"/>
              <a:ext cx="5694743" cy="3738113"/>
            </a:xfrm>
            <a:prstGeom prst="rect">
              <a:avLst/>
            </a:prstGeom>
          </p:spPr>
        </p:pic>
      </p:grpSp>
      <p:sp>
        <p:nvSpPr>
          <p:cNvPr id="14" name="Rounded Rectangle 5">
            <a:extLst>
              <a:ext uri="{FF2B5EF4-FFF2-40B4-BE49-F238E27FC236}">
                <a16:creationId xmlns:a16="http://schemas.microsoft.com/office/drawing/2014/main" id="{768C5C93-164E-4D76-849E-B6BFB962C854}"/>
              </a:ext>
            </a:extLst>
          </p:cNvPr>
          <p:cNvSpPr/>
          <p:nvPr/>
        </p:nvSpPr>
        <p:spPr>
          <a:xfrm>
            <a:off x="7462981" y="2724727"/>
            <a:ext cx="3639128" cy="258618"/>
          </a:xfrm>
          <a:prstGeom prst="roundRect">
            <a:avLst/>
          </a:prstGeom>
          <a:noFill/>
          <a:ln w="28575">
            <a:solidFill>
              <a:srgbClr val="DA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8" name="Picture 17">
            <a:extLst>
              <a:ext uri="{FF2B5EF4-FFF2-40B4-BE49-F238E27FC236}">
                <a16:creationId xmlns:a16="http://schemas.microsoft.com/office/drawing/2014/main" id="{E649299F-80AB-4F8D-A30C-75CFC37A8BEF}"/>
              </a:ext>
            </a:extLst>
          </p:cNvPr>
          <p:cNvPicPr>
            <a:picLocks noChangeAspect="1"/>
          </p:cNvPicPr>
          <p:nvPr/>
        </p:nvPicPr>
        <p:blipFill rotWithShape="1">
          <a:blip r:embed="rId5"/>
          <a:srcRect t="6801"/>
          <a:stretch/>
        </p:blipFill>
        <p:spPr>
          <a:xfrm>
            <a:off x="539891" y="1427601"/>
            <a:ext cx="2587869" cy="3271746"/>
          </a:xfrm>
          <a:prstGeom prst="rect">
            <a:avLst/>
          </a:prstGeom>
        </p:spPr>
      </p:pic>
      <p:grpSp>
        <p:nvGrpSpPr>
          <p:cNvPr id="21" name="Group 20">
            <a:extLst>
              <a:ext uri="{FF2B5EF4-FFF2-40B4-BE49-F238E27FC236}">
                <a16:creationId xmlns:a16="http://schemas.microsoft.com/office/drawing/2014/main" id="{A85D45C2-14A7-4726-8BE2-E460DB6A3C96}"/>
              </a:ext>
            </a:extLst>
          </p:cNvPr>
          <p:cNvGrpSpPr/>
          <p:nvPr/>
        </p:nvGrpSpPr>
        <p:grpSpPr>
          <a:xfrm>
            <a:off x="6715832" y="1426764"/>
            <a:ext cx="5018006" cy="3292720"/>
            <a:chOff x="6715832" y="1426764"/>
            <a:chExt cx="5018006" cy="3292720"/>
          </a:xfrm>
        </p:grpSpPr>
        <p:pic>
          <p:nvPicPr>
            <p:cNvPr id="19" name="Picture 6" descr="Graphical user interface, application&#10;&#10;Description automatically generated">
              <a:extLst>
                <a:ext uri="{FF2B5EF4-FFF2-40B4-BE49-F238E27FC236}">
                  <a16:creationId xmlns:a16="http://schemas.microsoft.com/office/drawing/2014/main" id="{97F827E4-9810-4861-BFF2-6B7CC1A35D01}"/>
                </a:ext>
              </a:extLst>
            </p:cNvPr>
            <p:cNvPicPr>
              <a:picLocks noChangeAspect="1"/>
            </p:cNvPicPr>
            <p:nvPr/>
          </p:nvPicPr>
          <p:blipFill rotWithShape="1">
            <a:blip r:embed="rId6"/>
            <a:srcRect t="12108" b="3475"/>
            <a:stretch/>
          </p:blipFill>
          <p:spPr>
            <a:xfrm>
              <a:off x="6715832" y="1426764"/>
              <a:ext cx="5018006" cy="3292720"/>
            </a:xfrm>
            <a:prstGeom prst="rect">
              <a:avLst/>
            </a:prstGeom>
          </p:spPr>
        </p:pic>
        <p:sp>
          <p:nvSpPr>
            <p:cNvPr id="20" name="Rectangle 19">
              <a:extLst>
                <a:ext uri="{FF2B5EF4-FFF2-40B4-BE49-F238E27FC236}">
                  <a16:creationId xmlns:a16="http://schemas.microsoft.com/office/drawing/2014/main" id="{C524C8D6-910A-49D5-8181-FEBF6AEBCE2A}"/>
                </a:ext>
              </a:extLst>
            </p:cNvPr>
            <p:cNvSpPr/>
            <p:nvPr/>
          </p:nvSpPr>
          <p:spPr>
            <a:xfrm>
              <a:off x="7691215" y="2580830"/>
              <a:ext cx="3854153" cy="204244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896931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6147" y="577637"/>
            <a:ext cx="7604743" cy="362277"/>
          </a:xfrm>
        </p:spPr>
        <p:txBody>
          <a:bodyPr/>
          <a:lstStyle/>
          <a:p>
            <a:r>
              <a:rPr lang="en-US" sz="2800"/>
              <a:t>Video and Fleet Management Today</a:t>
            </a:r>
          </a:p>
        </p:txBody>
      </p:sp>
      <p:sp>
        <p:nvSpPr>
          <p:cNvPr id="4" name="Slide Number Placeholder 3"/>
          <p:cNvSpPr>
            <a:spLocks noGrp="1"/>
          </p:cNvSpPr>
          <p:nvPr>
            <p:ph type="sldNum" sz="quarter" idx="14"/>
          </p:nvPr>
        </p:nvSpPr>
        <p:spPr/>
        <p:txBody>
          <a:bodyPr/>
          <a:lstStyle/>
          <a:p>
            <a:fld id="{D877E8CB-321D-4868-A0FA-C2A676D23869}" type="slidenum">
              <a:rPr lang="en-ZA" smtClean="0"/>
              <a:pPr/>
              <a:t>2</a:t>
            </a:fld>
            <a:endParaRPr lang="en-ZA"/>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9977"/>
            <a:ext cx="12079705" cy="4578303"/>
          </a:xfrm>
          <a:prstGeom prst="rect">
            <a:avLst/>
          </a:prstGeom>
        </p:spPr>
      </p:pic>
    </p:spTree>
    <p:extLst>
      <p:ext uri="{BB962C8B-B14F-4D97-AF65-F5344CB8AC3E}">
        <p14:creationId xmlns:p14="http://schemas.microsoft.com/office/powerpoint/2010/main" val="3587160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1432" y="429786"/>
            <a:ext cx="6570436" cy="362277"/>
          </a:xfrm>
        </p:spPr>
        <p:txBody>
          <a:bodyPr/>
          <a:lstStyle/>
          <a:p>
            <a:r>
              <a:rPr lang="en-ZA" sz="2400" dirty="0"/>
              <a:t>Commissioning a Standalone peripheral</a:t>
            </a:r>
          </a:p>
        </p:txBody>
      </p:sp>
      <p:sp>
        <p:nvSpPr>
          <p:cNvPr id="3" name="Content Placeholder 2"/>
          <p:cNvSpPr>
            <a:spLocks noGrp="1"/>
          </p:cNvSpPr>
          <p:nvPr>
            <p:ph sz="quarter" idx="11"/>
          </p:nvPr>
        </p:nvSpPr>
        <p:spPr>
          <a:xfrm>
            <a:off x="411432" y="1238865"/>
            <a:ext cx="11584841" cy="4360423"/>
          </a:xfrm>
        </p:spPr>
        <p:txBody>
          <a:bodyPr vert="horz" lIns="91440" tIns="45720" rIns="91440" bIns="45720" rtlCol="0" anchor="t">
            <a:normAutofit/>
          </a:bodyPr>
          <a:lstStyle/>
          <a:p>
            <a:r>
              <a:rPr lang="en-US" sz="1800" dirty="0">
                <a:latin typeface="Arial"/>
                <a:cs typeface="Arial"/>
              </a:rPr>
              <a:t>When an asset is added to a Configuration group with a connected C6D-AI peripheral, the details appear on the asset's Mobile device settings tab:</a:t>
            </a:r>
          </a:p>
          <a:p>
            <a:pPr lvl="1"/>
            <a:r>
              <a:rPr lang="en-US" sz="1600" dirty="0">
                <a:latin typeface="Arial"/>
                <a:cs typeface="Arial"/>
              </a:rPr>
              <a:t>The C6D-AI 10-digit serial number can be entered in the input box. This number is printed on the label of the C6D-AI device.</a:t>
            </a:r>
            <a:endParaRPr lang="en-US" sz="1600" dirty="0"/>
          </a:p>
          <a:p>
            <a:pPr lvl="1"/>
            <a:r>
              <a:rPr lang="en-US" sz="1600" dirty="0">
                <a:latin typeface="Arial"/>
                <a:cs typeface="Arial"/>
              </a:rPr>
              <a:t>Upon saving this information the device is set to commissioned in </a:t>
            </a:r>
            <a:r>
              <a:rPr lang="en-US" sz="1600" dirty="0" err="1">
                <a:latin typeface="Arial"/>
                <a:cs typeface="Arial"/>
              </a:rPr>
              <a:t>MiX</a:t>
            </a:r>
            <a:r>
              <a:rPr lang="en-US" sz="1600" dirty="0">
                <a:latin typeface="Arial"/>
                <a:cs typeface="Arial"/>
              </a:rPr>
              <a:t> Fleet Manager and </a:t>
            </a:r>
            <a:r>
              <a:rPr lang="en-US" sz="1600" b="1" dirty="0">
                <a:latin typeface="Arial"/>
                <a:cs typeface="Arial"/>
              </a:rPr>
              <a:t>events that are configured to record video in the event template </a:t>
            </a:r>
            <a:r>
              <a:rPr lang="en-US" sz="1600" dirty="0">
                <a:latin typeface="Arial"/>
                <a:cs typeface="Arial"/>
              </a:rPr>
              <a:t>will then have video associated.</a:t>
            </a:r>
          </a:p>
          <a:p>
            <a:pPr marL="457200" lvl="1" indent="0">
              <a:buNone/>
            </a:pPr>
            <a:endParaRPr lang="en-US" sz="1600">
              <a:latin typeface="Arial"/>
              <a:cs typeface="Arial"/>
            </a:endParaRPr>
          </a:p>
          <a:p>
            <a:r>
              <a:rPr lang="en-US" sz="1800" dirty="0">
                <a:latin typeface="Arial"/>
                <a:cs typeface="Arial"/>
              </a:rPr>
              <a:t>After commissioning the device, it will no longer be possible to edit the serial number, but the device can be changed or removed</a:t>
            </a:r>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20</a:t>
            </a:fld>
            <a:endParaRPr lang="en-ZA" dirty="0"/>
          </a:p>
        </p:txBody>
      </p:sp>
      <p:grpSp>
        <p:nvGrpSpPr>
          <p:cNvPr id="5" name="Group 4">
            <a:extLst>
              <a:ext uri="{FF2B5EF4-FFF2-40B4-BE49-F238E27FC236}">
                <a16:creationId xmlns:a16="http://schemas.microsoft.com/office/drawing/2014/main" id="{065E1F7F-4348-4A1B-BDCB-6502198B11CB}"/>
              </a:ext>
            </a:extLst>
          </p:cNvPr>
          <p:cNvGrpSpPr/>
          <p:nvPr/>
        </p:nvGrpSpPr>
        <p:grpSpPr>
          <a:xfrm>
            <a:off x="3246265" y="4153381"/>
            <a:ext cx="5915174" cy="1892709"/>
            <a:chOff x="3842893" y="4255806"/>
            <a:chExt cx="4260733" cy="1363329"/>
          </a:xfrm>
        </p:grpSpPr>
        <p:pic>
          <p:nvPicPr>
            <p:cNvPr id="8" name="Picture 7">
              <a:extLst>
                <a:ext uri="{FF2B5EF4-FFF2-40B4-BE49-F238E27FC236}">
                  <a16:creationId xmlns:a16="http://schemas.microsoft.com/office/drawing/2014/main" id="{21F9C245-691E-4D39-89C4-86B6C48E797C}"/>
                </a:ext>
              </a:extLst>
            </p:cNvPr>
            <p:cNvPicPr>
              <a:picLocks noChangeAspect="1"/>
            </p:cNvPicPr>
            <p:nvPr/>
          </p:nvPicPr>
          <p:blipFill rotWithShape="1">
            <a:blip r:embed="rId2"/>
            <a:srcRect l="50367" t="1456" r="-412" b="-1456"/>
            <a:stretch/>
          </p:blipFill>
          <p:spPr>
            <a:xfrm>
              <a:off x="4088374" y="4255806"/>
              <a:ext cx="4015252" cy="1363329"/>
            </a:xfrm>
            <a:prstGeom prst="rect">
              <a:avLst/>
            </a:prstGeom>
          </p:spPr>
        </p:pic>
        <p:grpSp>
          <p:nvGrpSpPr>
            <p:cNvPr id="10" name="Group 9">
              <a:extLst>
                <a:ext uri="{FF2B5EF4-FFF2-40B4-BE49-F238E27FC236}">
                  <a16:creationId xmlns:a16="http://schemas.microsoft.com/office/drawing/2014/main" id="{3BE8AFAF-F2AC-4DA4-A3B6-881DC8A67CF1}"/>
                </a:ext>
              </a:extLst>
            </p:cNvPr>
            <p:cNvGrpSpPr/>
            <p:nvPr/>
          </p:nvGrpSpPr>
          <p:grpSpPr>
            <a:xfrm>
              <a:off x="3842893" y="4255806"/>
              <a:ext cx="4015252" cy="1363329"/>
              <a:chOff x="2231541" y="4514178"/>
              <a:chExt cx="3254299" cy="1104957"/>
            </a:xfrm>
          </p:grpSpPr>
          <p:pic>
            <p:nvPicPr>
              <p:cNvPr id="7" name="Picture 6">
                <a:extLst>
                  <a:ext uri="{FF2B5EF4-FFF2-40B4-BE49-F238E27FC236}">
                    <a16:creationId xmlns:a16="http://schemas.microsoft.com/office/drawing/2014/main" id="{45E1D360-3439-46C3-920D-58AB8C3DB74F}"/>
                  </a:ext>
                </a:extLst>
              </p:cNvPr>
              <p:cNvPicPr>
                <a:picLocks noChangeAspect="1"/>
              </p:cNvPicPr>
              <p:nvPr/>
            </p:nvPicPr>
            <p:blipFill rotWithShape="1">
              <a:blip r:embed="rId2"/>
              <a:srcRect r="49955"/>
              <a:stretch/>
            </p:blipFill>
            <p:spPr>
              <a:xfrm>
                <a:off x="2231541" y="4514178"/>
                <a:ext cx="3254299" cy="1104957"/>
              </a:xfrm>
              <a:prstGeom prst="rect">
                <a:avLst/>
              </a:prstGeom>
            </p:spPr>
          </p:pic>
          <p:pic>
            <p:nvPicPr>
              <p:cNvPr id="9" name="Picture 8">
                <a:extLst>
                  <a:ext uri="{FF2B5EF4-FFF2-40B4-BE49-F238E27FC236}">
                    <a16:creationId xmlns:a16="http://schemas.microsoft.com/office/drawing/2014/main" id="{02B3ADC9-9B52-499C-9AF3-583BC0979B80}"/>
                  </a:ext>
                </a:extLst>
              </p:cNvPr>
              <p:cNvPicPr>
                <a:picLocks noChangeAspect="1"/>
              </p:cNvPicPr>
              <p:nvPr/>
            </p:nvPicPr>
            <p:blipFill>
              <a:blip r:embed="rId3"/>
              <a:stretch>
                <a:fillRect/>
              </a:stretch>
            </p:blipFill>
            <p:spPr>
              <a:xfrm>
                <a:off x="2345999" y="5304690"/>
                <a:ext cx="2267067" cy="228612"/>
              </a:xfrm>
              <a:prstGeom prst="rect">
                <a:avLst/>
              </a:prstGeom>
            </p:spPr>
          </p:pic>
        </p:grpSp>
      </p:grpSp>
    </p:spTree>
    <p:extLst>
      <p:ext uri="{BB962C8B-B14F-4D97-AF65-F5344CB8AC3E}">
        <p14:creationId xmlns:p14="http://schemas.microsoft.com/office/powerpoint/2010/main" val="1281468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21</a:t>
            </a:fld>
            <a:endParaRPr lang="en-ZA" dirty="0"/>
          </a:p>
        </p:txBody>
      </p:sp>
      <p:sp>
        <p:nvSpPr>
          <p:cNvPr id="3" name="Text Placeholder 2"/>
          <p:cNvSpPr>
            <a:spLocks noGrp="1"/>
          </p:cNvSpPr>
          <p:nvPr>
            <p:ph type="body" sz="quarter" idx="10"/>
          </p:nvPr>
        </p:nvSpPr>
        <p:spPr>
          <a:xfrm>
            <a:off x="616147" y="577637"/>
            <a:ext cx="7447197" cy="382945"/>
          </a:xfrm>
        </p:spPr>
        <p:txBody>
          <a:bodyPr vert="horz" lIns="91440" tIns="45720" rIns="91440" bIns="45720" rtlCol="0" anchor="t">
            <a:noAutofit/>
          </a:bodyPr>
          <a:lstStyle/>
          <a:p>
            <a:r>
              <a:rPr lang="en-ZA" sz="2400" dirty="0">
                <a:latin typeface="Century Gothic"/>
              </a:rPr>
              <a:t>Mobile Device Generated Event Configuration</a:t>
            </a:r>
          </a:p>
        </p:txBody>
      </p:sp>
      <p:sp>
        <p:nvSpPr>
          <p:cNvPr id="4" name="Content Placeholder 3"/>
          <p:cNvSpPr>
            <a:spLocks noGrp="1"/>
          </p:cNvSpPr>
          <p:nvPr>
            <p:ph sz="quarter" idx="11"/>
          </p:nvPr>
        </p:nvSpPr>
        <p:spPr>
          <a:xfrm>
            <a:off x="539892" y="1407781"/>
            <a:ext cx="6716314" cy="5027800"/>
          </a:xfrm>
        </p:spPr>
        <p:txBody>
          <a:bodyPr vert="horz" lIns="91440" tIns="45720" rIns="91440" bIns="45720" rtlCol="0" anchor="t">
            <a:normAutofit/>
          </a:bodyPr>
          <a:lstStyle/>
          <a:p>
            <a:r>
              <a:rPr lang="en-ZA" sz="1800" dirty="0">
                <a:latin typeface="Arial"/>
                <a:cs typeface="Arial"/>
              </a:rPr>
              <a:t>To record a video on a mobile device generated event in the event template, select the “Record video” option under “Record” on the Event configuration page</a:t>
            </a:r>
          </a:p>
          <a:p>
            <a:r>
              <a:rPr lang="en-ZA" sz="1800" dirty="0">
                <a:latin typeface="Arial"/>
                <a:cs typeface="Arial"/>
              </a:rPr>
              <a:t>This is only available on Detailed and Notification events</a:t>
            </a:r>
          </a:p>
          <a:p>
            <a:r>
              <a:rPr lang="en-ZA" sz="1800" dirty="0">
                <a:latin typeface="Arial"/>
                <a:cs typeface="Arial"/>
              </a:rPr>
              <a:t>The event needs to be compiled and uploaded to the OBC’s configuration as it is mobile device generated</a:t>
            </a:r>
          </a:p>
          <a:p>
            <a:r>
              <a:rPr lang="en-ZA" sz="1800" b="1" dirty="0">
                <a:latin typeface="Arial"/>
                <a:cs typeface="Arial"/>
              </a:rPr>
              <a:t>When </a:t>
            </a:r>
            <a:r>
              <a:rPr lang="en-ZA" sz="1800" dirty="0">
                <a:latin typeface="Arial"/>
                <a:cs typeface="Arial"/>
              </a:rPr>
              <a:t>the </a:t>
            </a:r>
            <a:r>
              <a:rPr lang="en-ZA" sz="1800" b="1" dirty="0">
                <a:latin typeface="Arial"/>
                <a:cs typeface="Arial"/>
              </a:rPr>
              <a:t>trip is processed</a:t>
            </a:r>
            <a:r>
              <a:rPr lang="en-ZA" sz="1800" dirty="0">
                <a:latin typeface="Arial"/>
                <a:cs typeface="Arial"/>
              </a:rPr>
              <a:t> the video footage is retrieved from the C6D-AI server for the date and time that the event occurred and is then associated to the event in </a:t>
            </a:r>
            <a:r>
              <a:rPr lang="en-ZA" sz="1800" dirty="0" err="1">
                <a:latin typeface="Arial"/>
                <a:cs typeface="Arial"/>
              </a:rPr>
              <a:t>MiX</a:t>
            </a:r>
            <a:r>
              <a:rPr lang="en-ZA" sz="1800" dirty="0">
                <a:latin typeface="Arial"/>
                <a:cs typeface="Arial"/>
              </a:rPr>
              <a:t> Fleet Manager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0330"/>
          <a:stretch/>
        </p:blipFill>
        <p:spPr>
          <a:xfrm>
            <a:off x="7708228" y="1516838"/>
            <a:ext cx="3787086" cy="4103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5898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22</a:t>
            </a:fld>
            <a:endParaRPr lang="en-ZA" dirty="0"/>
          </a:p>
        </p:txBody>
      </p:sp>
      <p:sp>
        <p:nvSpPr>
          <p:cNvPr id="3" name="Text Placeholder 2"/>
          <p:cNvSpPr>
            <a:spLocks noGrp="1"/>
          </p:cNvSpPr>
          <p:nvPr>
            <p:ph type="body" sz="quarter" idx="10"/>
          </p:nvPr>
        </p:nvSpPr>
        <p:spPr>
          <a:xfrm>
            <a:off x="616147" y="577637"/>
            <a:ext cx="7899779" cy="539963"/>
          </a:xfrm>
        </p:spPr>
        <p:txBody>
          <a:bodyPr vert="horz" lIns="91440" tIns="45720" rIns="91440" bIns="45720" rtlCol="0" anchor="t">
            <a:noAutofit/>
          </a:bodyPr>
          <a:lstStyle/>
          <a:p>
            <a:r>
              <a:rPr lang="en-ZA" sz="2400" dirty="0">
                <a:latin typeface="Century Gothic"/>
              </a:rPr>
              <a:t>AI Generated DSM &amp; ADAS Event Configuration</a:t>
            </a:r>
            <a:endParaRPr lang="en-ZA" sz="2400" dirty="0"/>
          </a:p>
        </p:txBody>
      </p:sp>
      <p:sp>
        <p:nvSpPr>
          <p:cNvPr id="4" name="Content Placeholder 3"/>
          <p:cNvSpPr>
            <a:spLocks noGrp="1"/>
          </p:cNvSpPr>
          <p:nvPr>
            <p:ph sz="quarter" idx="11"/>
          </p:nvPr>
        </p:nvSpPr>
        <p:spPr>
          <a:xfrm>
            <a:off x="539892" y="1407781"/>
            <a:ext cx="6095084" cy="5027800"/>
          </a:xfrm>
        </p:spPr>
        <p:txBody>
          <a:bodyPr vert="horz" lIns="91440" tIns="45720" rIns="91440" bIns="45720" rtlCol="0" anchor="t">
            <a:normAutofit/>
          </a:bodyPr>
          <a:lstStyle/>
          <a:p>
            <a:r>
              <a:rPr lang="en-ZA" sz="1800" dirty="0">
                <a:latin typeface="Arial"/>
                <a:cs typeface="Arial"/>
              </a:rPr>
              <a:t>The </a:t>
            </a:r>
            <a:r>
              <a:rPr lang="en-ZA" sz="1800" dirty="0" err="1">
                <a:latin typeface="Arial"/>
                <a:cs typeface="Arial"/>
              </a:rPr>
              <a:t>Streamax</a:t>
            </a:r>
            <a:r>
              <a:rPr lang="en-ZA" sz="1800" dirty="0">
                <a:latin typeface="Arial"/>
                <a:cs typeface="Arial"/>
              </a:rPr>
              <a:t> AI events are managed like all events in </a:t>
            </a:r>
            <a:r>
              <a:rPr lang="en-ZA" sz="1800" dirty="0" err="1">
                <a:latin typeface="Arial"/>
                <a:cs typeface="Arial"/>
              </a:rPr>
              <a:t>MiX</a:t>
            </a:r>
            <a:r>
              <a:rPr lang="en-ZA" sz="1800" dirty="0">
                <a:latin typeface="Arial"/>
                <a:cs typeface="Arial"/>
              </a:rPr>
              <a:t> Fleet Manager when the C6D-AI is connected to the SP line</a:t>
            </a:r>
            <a:r>
              <a:rPr lang="en-ZA" sz="1600" dirty="0">
                <a:latin typeface="Arial"/>
                <a:cs typeface="Arial"/>
              </a:rPr>
              <a:t>:</a:t>
            </a:r>
            <a:endParaRPr lang="en-ZA" sz="1800" dirty="0">
              <a:latin typeface="Arial"/>
              <a:cs typeface="Arial"/>
            </a:endParaRPr>
          </a:p>
          <a:p>
            <a:pPr lvl="1"/>
            <a:r>
              <a:rPr lang="en-ZA" sz="1600" dirty="0">
                <a:latin typeface="Arial"/>
                <a:cs typeface="Arial"/>
              </a:rPr>
              <a:t>These events are a new type – </a:t>
            </a:r>
            <a:r>
              <a:rPr lang="en-ZA" sz="1600" b="1" dirty="0" err="1">
                <a:latin typeface="Arial"/>
                <a:cs typeface="Arial"/>
              </a:rPr>
              <a:t>MiX</a:t>
            </a:r>
            <a:r>
              <a:rPr lang="en-ZA" sz="1600" b="1" dirty="0">
                <a:latin typeface="Arial"/>
                <a:cs typeface="Arial"/>
              </a:rPr>
              <a:t> Vision</a:t>
            </a:r>
          </a:p>
          <a:p>
            <a:pPr lvl="1"/>
            <a:r>
              <a:rPr lang="en-ZA" sz="1600" dirty="0">
                <a:latin typeface="Arial"/>
                <a:cs typeface="Arial"/>
              </a:rPr>
              <a:t>They can be configured at library level, template level and asset level</a:t>
            </a:r>
          </a:p>
          <a:p>
            <a:pPr lvl="1"/>
            <a:r>
              <a:rPr lang="en-ZA" sz="1600" dirty="0">
                <a:latin typeface="Arial"/>
                <a:cs typeface="Arial"/>
              </a:rPr>
              <a:t>Changes made at asset level will black flag the asset but the configuration will not be dirtied</a:t>
            </a:r>
          </a:p>
          <a:p>
            <a:r>
              <a:rPr lang="en-ZA" sz="1800" dirty="0">
                <a:latin typeface="Arial"/>
                <a:cs typeface="Arial"/>
              </a:rPr>
              <a:t>When these events are triggered during a trip, they are sent in </a:t>
            </a:r>
            <a:r>
              <a:rPr lang="en-ZA" sz="1800" b="1" dirty="0">
                <a:latin typeface="Arial"/>
                <a:cs typeface="Arial"/>
              </a:rPr>
              <a:t>real time</a:t>
            </a:r>
            <a:r>
              <a:rPr lang="en-ZA" sz="1800" dirty="0">
                <a:latin typeface="Arial"/>
                <a:cs typeface="Arial"/>
              </a:rPr>
              <a:t> to </a:t>
            </a:r>
            <a:r>
              <a:rPr lang="en-ZA" sz="1800" dirty="0" err="1">
                <a:latin typeface="Arial"/>
                <a:cs typeface="Arial"/>
              </a:rPr>
              <a:t>MiX</a:t>
            </a:r>
            <a:r>
              <a:rPr lang="en-ZA" sz="1800" dirty="0">
                <a:latin typeface="Arial"/>
                <a:cs typeface="Arial"/>
              </a:rPr>
              <a:t> Fleet Manager </a:t>
            </a:r>
            <a:endParaRPr lang="en-ZA" sz="1800" dirty="0"/>
          </a:p>
          <a:p>
            <a:endParaRPr lang="en-ZA" sz="1800"/>
          </a:p>
          <a:p>
            <a:r>
              <a:rPr lang="en-US" sz="1800" dirty="0">
                <a:latin typeface="Arial"/>
                <a:cs typeface="Arial"/>
              </a:rPr>
              <a:t>Note: the artificial intelligence (AI) algorithms that are used to detect these events are probabilistic in nature. While extensive testing has been done to ensure their reliability, there is no guarantee that they will be 100% accurate. </a:t>
            </a:r>
          </a:p>
          <a:p>
            <a:endParaRPr lang="en-US" sz="1800"/>
          </a:p>
          <a:p>
            <a:endParaRPr lang="en-ZA" sz="1800"/>
          </a:p>
          <a:p>
            <a:endParaRPr lang="en-ZA" sz="1800"/>
          </a:p>
        </p:txBody>
      </p:sp>
      <p:pic>
        <p:nvPicPr>
          <p:cNvPr id="7" name="Picture 6">
            <a:extLst>
              <a:ext uri="{FF2B5EF4-FFF2-40B4-BE49-F238E27FC236}">
                <a16:creationId xmlns:a16="http://schemas.microsoft.com/office/drawing/2014/main" id="{C47A0DD2-FCF0-4F64-8570-8E1A8AF18E8F}"/>
              </a:ext>
            </a:extLst>
          </p:cNvPr>
          <p:cNvPicPr>
            <a:picLocks noChangeAspect="1"/>
          </p:cNvPicPr>
          <p:nvPr/>
        </p:nvPicPr>
        <p:blipFill rotWithShape="1">
          <a:blip r:embed="rId3"/>
          <a:srcRect l="309" r="-1"/>
          <a:stretch/>
        </p:blipFill>
        <p:spPr>
          <a:xfrm>
            <a:off x="6718650" y="1407781"/>
            <a:ext cx="5339643" cy="3967524"/>
          </a:xfrm>
          <a:prstGeom prst="rect">
            <a:avLst/>
          </a:prstGeom>
        </p:spPr>
      </p:pic>
    </p:spTree>
    <p:extLst>
      <p:ext uri="{BB962C8B-B14F-4D97-AF65-F5344CB8AC3E}">
        <p14:creationId xmlns:p14="http://schemas.microsoft.com/office/powerpoint/2010/main" val="683931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1918" y="3429000"/>
            <a:ext cx="4697896" cy="418646"/>
          </a:xfrm>
        </p:spPr>
        <p:txBody>
          <a:bodyPr vert="horz" lIns="91440" tIns="45720" rIns="91440" bIns="45720" rtlCol="0" anchor="t">
            <a:noAutofit/>
          </a:bodyPr>
          <a:lstStyle/>
          <a:p>
            <a:r>
              <a:rPr lang="en-ZA" dirty="0">
                <a:latin typeface="Century Gothic"/>
              </a:rPr>
              <a:t>Video Availability in </a:t>
            </a:r>
            <a:r>
              <a:rPr lang="en-ZA" dirty="0" err="1">
                <a:latin typeface="Century Gothic"/>
              </a:rPr>
              <a:t>MiX</a:t>
            </a:r>
            <a:r>
              <a:rPr lang="en-ZA" dirty="0">
                <a:latin typeface="Century Gothic"/>
              </a:rPr>
              <a:t> Fleet Manager</a:t>
            </a:r>
          </a:p>
        </p:txBody>
      </p:sp>
    </p:spTree>
    <p:extLst>
      <p:ext uri="{BB962C8B-B14F-4D97-AF65-F5344CB8AC3E}">
        <p14:creationId xmlns:p14="http://schemas.microsoft.com/office/powerpoint/2010/main" val="3684636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24</a:t>
            </a:fld>
            <a:endParaRPr lang="en-ZA" dirty="0"/>
          </a:p>
        </p:txBody>
      </p:sp>
      <p:sp>
        <p:nvSpPr>
          <p:cNvPr id="3" name="Text Placeholder 2"/>
          <p:cNvSpPr>
            <a:spLocks noGrp="1"/>
          </p:cNvSpPr>
          <p:nvPr>
            <p:ph type="body" sz="quarter" idx="10"/>
          </p:nvPr>
        </p:nvSpPr>
        <p:spPr>
          <a:xfrm>
            <a:off x="372867" y="569248"/>
            <a:ext cx="6570436" cy="362277"/>
          </a:xfrm>
        </p:spPr>
        <p:txBody>
          <a:bodyPr/>
          <a:lstStyle/>
          <a:p>
            <a:r>
              <a:rPr lang="en-US" sz="2400" dirty="0"/>
              <a:t>Viewing Video Events – Historical Tracking​</a:t>
            </a:r>
            <a:endParaRPr lang="en-ZA" sz="2400" dirty="0"/>
          </a:p>
        </p:txBody>
      </p:sp>
      <p:sp>
        <p:nvSpPr>
          <p:cNvPr id="4" name="Content Placeholder 3"/>
          <p:cNvSpPr>
            <a:spLocks noGrp="1"/>
          </p:cNvSpPr>
          <p:nvPr>
            <p:ph sz="quarter" idx="11"/>
          </p:nvPr>
        </p:nvSpPr>
        <p:spPr>
          <a:xfrm>
            <a:off x="254667" y="1516838"/>
            <a:ext cx="7031035" cy="5027800"/>
          </a:xfrm>
        </p:spPr>
        <p:txBody>
          <a:bodyPr vert="horz" lIns="91440" tIns="45720" rIns="91440" bIns="45720" rtlCol="0" anchor="t">
            <a:normAutofit fontScale="92500" lnSpcReduction="20000"/>
          </a:bodyPr>
          <a:lstStyle/>
          <a:p>
            <a:pPr marL="0" indent="0" algn="l" rtl="0" fontAlgn="base">
              <a:buNone/>
            </a:pPr>
            <a:r>
              <a:rPr lang="en-US" sz="1600" b="1" i="0" u="none" strike="noStrike" dirty="0">
                <a:solidFill>
                  <a:srgbClr val="3B3838"/>
                </a:solidFill>
                <a:effectLst/>
                <a:latin typeface="Arial"/>
                <a:cs typeface="Arial"/>
              </a:rPr>
              <a:t>Trip List</a:t>
            </a:r>
            <a:r>
              <a:rPr lang="en-US" sz="1600" b="0" i="0" dirty="0">
                <a:solidFill>
                  <a:srgbClr val="3A3838"/>
                </a:solidFill>
                <a:effectLst/>
                <a:latin typeface="Arial"/>
                <a:cs typeface="Arial"/>
              </a:rPr>
              <a:t>​</a:t>
            </a:r>
          </a:p>
          <a:p>
            <a:pPr algn="l" rtl="0" fontAlgn="base">
              <a:buFont typeface="Arial" panose="020B0604020202020204" pitchFamily="34" charset="0"/>
              <a:buChar char="•"/>
            </a:pPr>
            <a:r>
              <a:rPr lang="en-US" sz="1600" b="0" i="0" u="none" strike="noStrike" dirty="0">
                <a:solidFill>
                  <a:srgbClr val="3B3838"/>
                </a:solidFill>
                <a:effectLst/>
                <a:latin typeface="Arial"/>
                <a:cs typeface="Arial"/>
              </a:rPr>
              <a:t>View video events alongside vehicle information </a:t>
            </a:r>
            <a:r>
              <a:rPr lang="en-US" sz="1600" b="0" i="0" dirty="0">
                <a:solidFill>
                  <a:srgbClr val="3A3838"/>
                </a:solidFill>
                <a:effectLst/>
                <a:latin typeface="Arial"/>
                <a:cs typeface="Arial"/>
              </a:rPr>
              <a:t>​</a:t>
            </a:r>
          </a:p>
          <a:p>
            <a:pPr algn="l" rtl="0" fontAlgn="base">
              <a:buFont typeface="Arial" panose="020B0604020202020204" pitchFamily="34" charset="0"/>
              <a:buChar char="•"/>
            </a:pPr>
            <a:r>
              <a:rPr lang="en-US" sz="1600" b="0" i="0" u="none" strike="noStrike" dirty="0">
                <a:solidFill>
                  <a:srgbClr val="3B3838"/>
                </a:solidFill>
                <a:effectLst/>
                <a:latin typeface="Arial"/>
                <a:cs typeface="Arial"/>
              </a:rPr>
              <a:t>Click on the video icon in the trip list to open the video player</a:t>
            </a:r>
            <a:r>
              <a:rPr lang="en-US" sz="1600" b="0" i="0" dirty="0">
                <a:solidFill>
                  <a:srgbClr val="3A3838"/>
                </a:solidFill>
                <a:effectLst/>
                <a:latin typeface="Arial"/>
                <a:cs typeface="Arial"/>
              </a:rPr>
              <a:t>​</a:t>
            </a:r>
          </a:p>
          <a:p>
            <a:pPr marL="0" indent="0" algn="l" rtl="0" fontAlgn="base">
              <a:buNone/>
            </a:pPr>
            <a:endParaRPr lang="en-US" sz="1600" b="0" i="0">
              <a:solidFill>
                <a:srgbClr val="3A3838"/>
              </a:solidFill>
              <a:effectLst/>
              <a:latin typeface="Segoe UI" panose="020B0502040204020203" pitchFamily="34" charset="0"/>
            </a:endParaRPr>
          </a:p>
          <a:p>
            <a:pPr marL="0" indent="0" algn="l" rtl="0" fontAlgn="base">
              <a:buNone/>
            </a:pPr>
            <a:r>
              <a:rPr lang="en-US" sz="1600" b="1" i="0" u="none" strike="noStrike" dirty="0">
                <a:solidFill>
                  <a:srgbClr val="3B3838"/>
                </a:solidFill>
                <a:effectLst/>
                <a:latin typeface="Arial"/>
                <a:cs typeface="Arial"/>
              </a:rPr>
              <a:t>Map</a:t>
            </a:r>
            <a:r>
              <a:rPr lang="en-US" sz="1600" b="0" i="0" dirty="0">
                <a:solidFill>
                  <a:srgbClr val="3A3838"/>
                </a:solidFill>
                <a:effectLst/>
                <a:latin typeface="Arial"/>
                <a:cs typeface="Arial"/>
              </a:rPr>
              <a:t>​</a:t>
            </a:r>
          </a:p>
          <a:p>
            <a:pPr algn="l" rtl="0" fontAlgn="base">
              <a:buFont typeface="Arial" panose="020B0604020202020204" pitchFamily="34" charset="0"/>
              <a:buChar char="•"/>
            </a:pPr>
            <a:r>
              <a:rPr lang="en-US" sz="1600" b="0" i="0" u="none" strike="noStrike" dirty="0">
                <a:solidFill>
                  <a:srgbClr val="3B3838"/>
                </a:solidFill>
                <a:effectLst/>
                <a:latin typeface="Arial"/>
                <a:cs typeface="Arial"/>
              </a:rPr>
              <a:t>You can plot the trail on the map and click on the video </a:t>
            </a:r>
            <a:r>
              <a:rPr lang="en-US" sz="1600" dirty="0">
                <a:solidFill>
                  <a:srgbClr val="3B3838"/>
                </a:solidFill>
                <a:latin typeface="Arial"/>
                <a:cs typeface="Arial"/>
              </a:rPr>
              <a:t>icon</a:t>
            </a:r>
            <a:r>
              <a:rPr lang="en-US" sz="1600" b="0" i="0" u="none" strike="noStrike" dirty="0">
                <a:solidFill>
                  <a:srgbClr val="3B3838"/>
                </a:solidFill>
                <a:effectLst/>
                <a:latin typeface="Arial"/>
                <a:cs typeface="Arial"/>
              </a:rPr>
              <a:t> to open the video player</a:t>
            </a:r>
            <a:r>
              <a:rPr lang="en-US" sz="1600" b="0" i="0" dirty="0">
                <a:solidFill>
                  <a:srgbClr val="3A3838"/>
                </a:solidFill>
                <a:effectLst/>
                <a:latin typeface="Arial"/>
                <a:cs typeface="Arial"/>
              </a:rPr>
              <a:t>​</a:t>
            </a:r>
          </a:p>
          <a:p>
            <a:pPr marL="0" indent="0" algn="l" rtl="0" fontAlgn="base">
              <a:buNone/>
            </a:pPr>
            <a:r>
              <a:rPr lang="en-US" sz="1600" b="0" i="0" dirty="0">
                <a:solidFill>
                  <a:srgbClr val="3A3838"/>
                </a:solidFill>
                <a:effectLst/>
                <a:latin typeface="Arial"/>
                <a:cs typeface="Arial"/>
              </a:rPr>
              <a:t>​</a:t>
            </a:r>
          </a:p>
          <a:p>
            <a:pPr marL="0" indent="0" algn="l" rtl="0" fontAlgn="base">
              <a:buNone/>
            </a:pPr>
            <a:r>
              <a:rPr lang="en-US" sz="1600" b="1" i="0" u="none" strike="noStrike" dirty="0">
                <a:solidFill>
                  <a:srgbClr val="3B3838"/>
                </a:solidFill>
                <a:effectLst/>
                <a:latin typeface="Arial"/>
                <a:cs typeface="Arial"/>
              </a:rPr>
              <a:t>Video Player</a:t>
            </a:r>
            <a:r>
              <a:rPr lang="en-US" sz="1600" b="0" i="0" dirty="0">
                <a:solidFill>
                  <a:srgbClr val="3A3838"/>
                </a:solidFill>
                <a:effectLst/>
                <a:latin typeface="Arial"/>
                <a:cs typeface="Arial"/>
              </a:rPr>
              <a:t>​</a:t>
            </a:r>
          </a:p>
          <a:p>
            <a:pPr algn="l" rtl="0" fontAlgn="base">
              <a:buFont typeface="Arial" panose="020B0604020202020204" pitchFamily="34" charset="0"/>
              <a:buChar char="•"/>
            </a:pPr>
            <a:r>
              <a:rPr lang="en-US" sz="1600" b="0" i="0" u="none" strike="noStrike" dirty="0">
                <a:solidFill>
                  <a:srgbClr val="3B3838"/>
                </a:solidFill>
                <a:effectLst/>
                <a:latin typeface="Arial"/>
                <a:cs typeface="Arial"/>
              </a:rPr>
              <a:t>The video player displays videos based on the number of cameras connected</a:t>
            </a:r>
            <a:r>
              <a:rPr lang="en-US" sz="1600" b="0" i="0" dirty="0">
                <a:solidFill>
                  <a:srgbClr val="3A3838"/>
                </a:solidFill>
                <a:effectLst/>
                <a:latin typeface="Arial"/>
                <a:cs typeface="Arial"/>
              </a:rPr>
              <a:t>​</a:t>
            </a:r>
          </a:p>
          <a:p>
            <a:pPr algn="l" rtl="0" fontAlgn="base">
              <a:buFont typeface="Arial" panose="020B0604020202020204" pitchFamily="34" charset="0"/>
              <a:buChar char="•"/>
            </a:pPr>
            <a:r>
              <a:rPr lang="en-US" sz="1600" b="0" i="0" u="none" strike="noStrike" dirty="0">
                <a:solidFill>
                  <a:srgbClr val="3B3838"/>
                </a:solidFill>
                <a:effectLst/>
                <a:latin typeface="Arial"/>
                <a:cs typeface="Arial"/>
              </a:rPr>
              <a:t>At the top of the player is the event information linked to the video</a:t>
            </a:r>
            <a:r>
              <a:rPr lang="en-US" sz="1600" b="0" i="0" dirty="0">
                <a:solidFill>
                  <a:srgbClr val="3A3838"/>
                </a:solidFill>
                <a:effectLst/>
                <a:latin typeface="Arial"/>
                <a:cs typeface="Arial"/>
              </a:rPr>
              <a:t>​</a:t>
            </a:r>
          </a:p>
          <a:p>
            <a:pPr algn="l" rtl="0" fontAlgn="base">
              <a:buFont typeface="Arial" panose="020B0604020202020204" pitchFamily="34" charset="0"/>
              <a:buChar char="•"/>
            </a:pPr>
            <a:r>
              <a:rPr lang="en-US" sz="1600" b="0" i="0" u="none" strike="noStrike" dirty="0">
                <a:solidFill>
                  <a:srgbClr val="3B3838"/>
                </a:solidFill>
                <a:effectLst/>
                <a:latin typeface="Arial"/>
                <a:cs typeface="Arial"/>
              </a:rPr>
              <a:t>There is a “Full Screen” option in the bottom right corner of each individual clip</a:t>
            </a:r>
            <a:r>
              <a:rPr lang="en-US" sz="1600" b="0" i="0" dirty="0">
                <a:solidFill>
                  <a:srgbClr val="3A3838"/>
                </a:solidFill>
                <a:effectLst/>
                <a:latin typeface="Arial"/>
                <a:cs typeface="Arial"/>
              </a:rPr>
              <a:t>​</a:t>
            </a:r>
          </a:p>
          <a:p>
            <a:pPr algn="l" rtl="0" fontAlgn="base">
              <a:buFont typeface="Arial" panose="020B0604020202020204" pitchFamily="34" charset="0"/>
              <a:buChar char="•"/>
            </a:pPr>
            <a:r>
              <a:rPr lang="en-US" sz="1600" b="0" i="0" u="none" strike="noStrike" dirty="0">
                <a:solidFill>
                  <a:srgbClr val="3B3838"/>
                </a:solidFill>
                <a:effectLst/>
                <a:latin typeface="Arial"/>
                <a:cs typeface="Arial"/>
              </a:rPr>
              <a:t>You have the option to play clips individually or together</a:t>
            </a:r>
            <a:r>
              <a:rPr lang="en-US" sz="1600" b="0" i="0" dirty="0">
                <a:solidFill>
                  <a:srgbClr val="3A3838"/>
                </a:solidFill>
                <a:effectLst/>
                <a:latin typeface="Arial"/>
                <a:cs typeface="Arial"/>
              </a:rPr>
              <a:t>​</a:t>
            </a:r>
          </a:p>
          <a:p>
            <a:pPr marL="0" indent="0" algn="l" rtl="0" fontAlgn="base">
              <a:buNone/>
            </a:pPr>
            <a:r>
              <a:rPr lang="en-US" sz="1600" b="0" i="0" dirty="0">
                <a:solidFill>
                  <a:srgbClr val="3A3838"/>
                </a:solidFill>
                <a:effectLst/>
                <a:latin typeface="Arial"/>
                <a:cs typeface="Arial"/>
              </a:rPr>
              <a:t>​</a:t>
            </a:r>
          </a:p>
          <a:p>
            <a:pPr marL="0" indent="0" algn="l" rtl="0" fontAlgn="base">
              <a:buNone/>
            </a:pPr>
            <a:r>
              <a:rPr lang="en-US" sz="1600" b="1" i="0" u="none" strike="noStrike" dirty="0">
                <a:solidFill>
                  <a:srgbClr val="3B3838"/>
                </a:solidFill>
                <a:effectLst/>
                <a:latin typeface="Arial"/>
                <a:cs typeface="Arial"/>
              </a:rPr>
              <a:t>Notes</a:t>
            </a:r>
            <a:r>
              <a:rPr lang="en-US" sz="1600" b="0" i="0" dirty="0">
                <a:solidFill>
                  <a:srgbClr val="3A3838"/>
                </a:solidFill>
                <a:effectLst/>
                <a:latin typeface="Arial"/>
                <a:cs typeface="Arial"/>
              </a:rPr>
              <a:t>​</a:t>
            </a:r>
          </a:p>
          <a:p>
            <a:pPr fontAlgn="base"/>
            <a:r>
              <a:rPr lang="en-US" sz="1600" b="0" i="0" u="none" strike="noStrike" dirty="0">
                <a:solidFill>
                  <a:srgbClr val="3B3838"/>
                </a:solidFill>
                <a:effectLst/>
                <a:latin typeface="Arial"/>
                <a:cs typeface="Arial"/>
              </a:rPr>
              <a:t>There is no HD video option on the C6D-AI</a:t>
            </a:r>
            <a:r>
              <a:rPr lang="en-US" sz="1600" dirty="0">
                <a:solidFill>
                  <a:srgbClr val="3B3838"/>
                </a:solidFill>
                <a:latin typeface="Arial"/>
                <a:cs typeface="Arial"/>
              </a:rPr>
              <a:t> </a:t>
            </a:r>
            <a:endParaRPr lang="en-US" dirty="0">
              <a:solidFill>
                <a:srgbClr val="3B3838"/>
              </a:solidFill>
              <a:latin typeface="Arial"/>
              <a:cs typeface="Arial"/>
            </a:endParaRPr>
          </a:p>
          <a:p>
            <a:r>
              <a:rPr lang="en-US" sz="1600" dirty="0">
                <a:solidFill>
                  <a:srgbClr val="3B3838"/>
                </a:solidFill>
                <a:latin typeface="Arial"/>
                <a:cs typeface="Arial"/>
              </a:rPr>
              <a:t>Due to different resolutions the video sizes may be different</a:t>
            </a:r>
            <a:endParaRPr lang="en-US" sz="1600" dirty="0">
              <a:solidFill>
                <a:srgbClr val="3A3838"/>
              </a:solidFill>
              <a:latin typeface="Arial"/>
              <a:cs typeface="Arial"/>
            </a:endParaRPr>
          </a:p>
        </p:txBody>
      </p:sp>
      <p:pic>
        <p:nvPicPr>
          <p:cNvPr id="5" name="Picture 5">
            <a:extLst>
              <a:ext uri="{FF2B5EF4-FFF2-40B4-BE49-F238E27FC236}">
                <a16:creationId xmlns:a16="http://schemas.microsoft.com/office/drawing/2014/main" id="{BA7B41E6-324B-42F7-9913-42666C80C784}"/>
              </a:ext>
            </a:extLst>
          </p:cNvPr>
          <p:cNvPicPr>
            <a:picLocks noChangeAspect="1"/>
          </p:cNvPicPr>
          <p:nvPr/>
        </p:nvPicPr>
        <p:blipFill>
          <a:blip r:embed="rId2"/>
          <a:stretch>
            <a:fillRect/>
          </a:stretch>
        </p:blipFill>
        <p:spPr>
          <a:xfrm>
            <a:off x="7629646" y="1517268"/>
            <a:ext cx="4455458" cy="1352607"/>
          </a:xfrm>
          <a:prstGeom prst="rect">
            <a:avLst/>
          </a:prstGeom>
        </p:spPr>
      </p:pic>
      <p:pic>
        <p:nvPicPr>
          <p:cNvPr id="6" name="Picture 6">
            <a:extLst>
              <a:ext uri="{FF2B5EF4-FFF2-40B4-BE49-F238E27FC236}">
                <a16:creationId xmlns:a16="http://schemas.microsoft.com/office/drawing/2014/main" id="{6619D89F-3DEC-4676-BDAC-57FE7F3673F5}"/>
              </a:ext>
            </a:extLst>
          </p:cNvPr>
          <p:cNvPicPr>
            <a:picLocks noChangeAspect="1"/>
          </p:cNvPicPr>
          <p:nvPr/>
        </p:nvPicPr>
        <p:blipFill>
          <a:blip r:embed="rId3"/>
          <a:stretch>
            <a:fillRect/>
          </a:stretch>
        </p:blipFill>
        <p:spPr>
          <a:xfrm>
            <a:off x="7629760" y="2979201"/>
            <a:ext cx="4460110" cy="2589275"/>
          </a:xfrm>
          <a:prstGeom prst="rect">
            <a:avLst/>
          </a:prstGeom>
        </p:spPr>
      </p:pic>
      <p:pic>
        <p:nvPicPr>
          <p:cNvPr id="8" name="Picture 8" descr="Diagram&#10;&#10;Description automatically generated">
            <a:extLst>
              <a:ext uri="{FF2B5EF4-FFF2-40B4-BE49-F238E27FC236}">
                <a16:creationId xmlns:a16="http://schemas.microsoft.com/office/drawing/2014/main" id="{CB6CABF1-7E2B-47E7-88D0-5E2668221DAC}"/>
              </a:ext>
            </a:extLst>
          </p:cNvPr>
          <p:cNvPicPr>
            <a:picLocks noChangeAspect="1"/>
          </p:cNvPicPr>
          <p:nvPr/>
        </p:nvPicPr>
        <p:blipFill>
          <a:blip r:embed="rId4"/>
          <a:stretch>
            <a:fillRect/>
          </a:stretch>
        </p:blipFill>
        <p:spPr>
          <a:xfrm>
            <a:off x="10331488" y="5004158"/>
            <a:ext cx="1753669" cy="1483643"/>
          </a:xfrm>
          <a:prstGeom prst="rect">
            <a:avLst/>
          </a:prstGeom>
        </p:spPr>
      </p:pic>
    </p:spTree>
    <p:extLst>
      <p:ext uri="{BB962C8B-B14F-4D97-AF65-F5344CB8AC3E}">
        <p14:creationId xmlns:p14="http://schemas.microsoft.com/office/powerpoint/2010/main" val="1498232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25</a:t>
            </a:fld>
            <a:endParaRPr lang="en-ZA" dirty="0"/>
          </a:p>
        </p:txBody>
      </p:sp>
      <p:sp>
        <p:nvSpPr>
          <p:cNvPr id="3" name="Text Placeholder 2"/>
          <p:cNvSpPr>
            <a:spLocks noGrp="1"/>
          </p:cNvSpPr>
          <p:nvPr>
            <p:ph type="body" sz="quarter" idx="10"/>
          </p:nvPr>
        </p:nvSpPr>
        <p:spPr>
          <a:xfrm>
            <a:off x="372867" y="569248"/>
            <a:ext cx="6570436" cy="362277"/>
          </a:xfrm>
        </p:spPr>
        <p:txBody>
          <a:bodyPr/>
          <a:lstStyle/>
          <a:p>
            <a:r>
              <a:rPr lang="en-US" sz="2400" dirty="0"/>
              <a:t>Viewing Video Events – Trip Timeline​</a:t>
            </a:r>
            <a:endParaRPr lang="en-ZA" sz="2400" dirty="0"/>
          </a:p>
        </p:txBody>
      </p:sp>
      <p:sp>
        <p:nvSpPr>
          <p:cNvPr id="4" name="Content Placeholder 3"/>
          <p:cNvSpPr>
            <a:spLocks noGrp="1"/>
          </p:cNvSpPr>
          <p:nvPr>
            <p:ph sz="quarter" idx="11"/>
          </p:nvPr>
        </p:nvSpPr>
        <p:spPr>
          <a:xfrm>
            <a:off x="254667" y="1516838"/>
            <a:ext cx="6568050" cy="5027800"/>
          </a:xfrm>
        </p:spPr>
        <p:txBody>
          <a:bodyPr vert="horz" lIns="91440" tIns="45720" rIns="91440" bIns="45720" rtlCol="0" anchor="t">
            <a:normAutofit/>
          </a:bodyPr>
          <a:lstStyle/>
          <a:p>
            <a:pPr marL="0" indent="0" algn="l" rtl="0" fontAlgn="base">
              <a:buNone/>
            </a:pPr>
            <a:r>
              <a:rPr lang="en-US" sz="1400" b="1" i="0" u="none" strike="noStrike" dirty="0">
                <a:solidFill>
                  <a:srgbClr val="3B3838"/>
                </a:solidFill>
                <a:effectLst/>
                <a:latin typeface="Arial"/>
                <a:cs typeface="Arial"/>
              </a:rPr>
              <a:t>Trip Timeline</a:t>
            </a:r>
            <a:r>
              <a:rPr lang="en-US" sz="1400" b="0" i="0" dirty="0">
                <a:solidFill>
                  <a:srgbClr val="3A3838"/>
                </a:solidFill>
                <a:effectLst/>
                <a:latin typeface="Arial"/>
                <a:cs typeface="Arial"/>
              </a:rPr>
              <a:t>​</a:t>
            </a:r>
          </a:p>
          <a:p>
            <a:pPr algn="l" rtl="0" fontAlgn="base">
              <a:buFont typeface="Arial" panose="020B0604020202020204" pitchFamily="34" charset="0"/>
              <a:buChar char="•"/>
            </a:pPr>
            <a:r>
              <a:rPr lang="en-US" sz="1400" b="0" i="0" u="none" strike="noStrike" dirty="0">
                <a:solidFill>
                  <a:srgbClr val="3B3838"/>
                </a:solidFill>
                <a:effectLst/>
                <a:latin typeface="Arial"/>
                <a:cs typeface="Arial"/>
              </a:rPr>
              <a:t>Video events are displayed at the bottom of the screen along with all other events</a:t>
            </a:r>
            <a:r>
              <a:rPr lang="en-US" sz="1400" b="0" i="0" dirty="0">
                <a:solidFill>
                  <a:srgbClr val="3A3838"/>
                </a:solidFill>
                <a:effectLst/>
                <a:latin typeface="Arial"/>
                <a:cs typeface="Arial"/>
              </a:rPr>
              <a:t>​</a:t>
            </a:r>
          </a:p>
          <a:p>
            <a:pPr algn="l" rtl="0" fontAlgn="base">
              <a:buFont typeface="Arial" panose="020B0604020202020204" pitchFamily="34" charset="0"/>
              <a:buChar char="•"/>
            </a:pPr>
            <a:r>
              <a:rPr lang="en-US" sz="1400" b="0" i="0" u="none" strike="noStrike" dirty="0">
                <a:solidFill>
                  <a:srgbClr val="3B3838"/>
                </a:solidFill>
                <a:effectLst/>
                <a:latin typeface="Arial"/>
                <a:cs typeface="Arial"/>
              </a:rPr>
              <a:t>They have a video camera icon to distinguish them from other events</a:t>
            </a:r>
            <a:r>
              <a:rPr lang="en-US" sz="1400" b="0" i="0" dirty="0">
                <a:solidFill>
                  <a:srgbClr val="3A3838"/>
                </a:solidFill>
                <a:effectLst/>
                <a:latin typeface="Arial"/>
                <a:cs typeface="Arial"/>
              </a:rPr>
              <a:t>​</a:t>
            </a:r>
          </a:p>
          <a:p>
            <a:pPr algn="l" rtl="0" fontAlgn="base">
              <a:buFont typeface="Arial" panose="020B0604020202020204" pitchFamily="34" charset="0"/>
              <a:buChar char="•"/>
            </a:pPr>
            <a:r>
              <a:rPr lang="en-US" sz="1400" b="0" i="0" u="none" strike="noStrike" dirty="0">
                <a:solidFill>
                  <a:srgbClr val="3B3838"/>
                </a:solidFill>
                <a:effectLst/>
                <a:latin typeface="Arial"/>
                <a:cs typeface="Arial"/>
              </a:rPr>
              <a:t>The icon is clickable and opens the video player</a:t>
            </a:r>
            <a:r>
              <a:rPr lang="en-US" sz="1400" b="0" i="0" dirty="0">
                <a:solidFill>
                  <a:srgbClr val="3A3838"/>
                </a:solidFill>
                <a:effectLst/>
                <a:latin typeface="Arial"/>
                <a:cs typeface="Arial"/>
              </a:rPr>
              <a:t>​</a:t>
            </a:r>
          </a:p>
          <a:p>
            <a:pPr marL="0" indent="0" algn="l" rtl="0" fontAlgn="base">
              <a:buNone/>
            </a:pPr>
            <a:r>
              <a:rPr lang="en-US" sz="1400" b="0" i="0" dirty="0">
                <a:solidFill>
                  <a:srgbClr val="3A3838"/>
                </a:solidFill>
                <a:effectLst/>
                <a:latin typeface="Arial"/>
                <a:cs typeface="Arial"/>
              </a:rPr>
              <a:t>​</a:t>
            </a:r>
          </a:p>
          <a:p>
            <a:pPr marL="0" indent="0" algn="l" rtl="0" fontAlgn="base">
              <a:buNone/>
            </a:pPr>
            <a:r>
              <a:rPr lang="en-US" sz="1400" b="1" i="0" u="none" strike="noStrike" dirty="0">
                <a:solidFill>
                  <a:srgbClr val="3B3838"/>
                </a:solidFill>
                <a:effectLst/>
                <a:latin typeface="Arial"/>
                <a:cs typeface="Arial"/>
              </a:rPr>
              <a:t>Video Player</a:t>
            </a:r>
            <a:r>
              <a:rPr lang="en-US" sz="1400" b="0" i="0" dirty="0">
                <a:solidFill>
                  <a:srgbClr val="3A3838"/>
                </a:solidFill>
                <a:effectLst/>
                <a:latin typeface="Arial"/>
                <a:cs typeface="Arial"/>
              </a:rPr>
              <a:t>​</a:t>
            </a:r>
          </a:p>
          <a:p>
            <a:pPr algn="l" rtl="0" fontAlgn="base">
              <a:buFont typeface="Arial" panose="020B0604020202020204" pitchFamily="34" charset="0"/>
              <a:buChar char="•"/>
            </a:pPr>
            <a:r>
              <a:rPr lang="en-US" sz="1400" b="0" i="0" u="none" strike="noStrike" dirty="0">
                <a:solidFill>
                  <a:srgbClr val="3B3838"/>
                </a:solidFill>
                <a:effectLst/>
                <a:latin typeface="Arial"/>
                <a:cs typeface="Arial"/>
              </a:rPr>
              <a:t>The video player displays videos based on the number of cameras connected</a:t>
            </a:r>
            <a:r>
              <a:rPr lang="en-US" sz="1400" b="0" i="0" dirty="0">
                <a:solidFill>
                  <a:srgbClr val="3A3838"/>
                </a:solidFill>
                <a:effectLst/>
                <a:latin typeface="Arial"/>
                <a:cs typeface="Arial"/>
              </a:rPr>
              <a:t>​</a:t>
            </a:r>
          </a:p>
          <a:p>
            <a:pPr algn="l" rtl="0" fontAlgn="base">
              <a:buFont typeface="Arial" panose="020B0604020202020204" pitchFamily="34" charset="0"/>
              <a:buChar char="•"/>
            </a:pPr>
            <a:r>
              <a:rPr lang="en-US" sz="1400" b="0" i="0" u="none" strike="noStrike" dirty="0">
                <a:solidFill>
                  <a:srgbClr val="3B3838"/>
                </a:solidFill>
                <a:effectLst/>
                <a:latin typeface="Arial"/>
                <a:cs typeface="Arial"/>
              </a:rPr>
              <a:t>At the top of the player is the event information linked to the video</a:t>
            </a:r>
            <a:r>
              <a:rPr lang="en-US" sz="1400" b="0" i="0" dirty="0">
                <a:solidFill>
                  <a:srgbClr val="3A3838"/>
                </a:solidFill>
                <a:effectLst/>
                <a:latin typeface="Arial"/>
                <a:cs typeface="Arial"/>
              </a:rPr>
              <a:t>​</a:t>
            </a:r>
          </a:p>
          <a:p>
            <a:pPr algn="l" rtl="0" fontAlgn="base">
              <a:buFont typeface="Arial" panose="020B0604020202020204" pitchFamily="34" charset="0"/>
              <a:buChar char="•"/>
            </a:pPr>
            <a:r>
              <a:rPr lang="en-US" sz="1400" b="0" i="0" u="none" strike="noStrike" dirty="0">
                <a:solidFill>
                  <a:srgbClr val="3B3838"/>
                </a:solidFill>
                <a:effectLst/>
                <a:latin typeface="Arial"/>
                <a:cs typeface="Arial"/>
              </a:rPr>
              <a:t>There is a “Full Screen” option in the bottom right corner of each individual clip</a:t>
            </a:r>
            <a:r>
              <a:rPr lang="en-US" sz="1400" b="0" i="0" dirty="0">
                <a:solidFill>
                  <a:srgbClr val="3A3838"/>
                </a:solidFill>
                <a:effectLst/>
                <a:latin typeface="Arial"/>
                <a:cs typeface="Arial"/>
              </a:rPr>
              <a:t>​</a:t>
            </a:r>
          </a:p>
          <a:p>
            <a:pPr algn="l" rtl="0" fontAlgn="base">
              <a:buFont typeface="Arial" panose="020B0604020202020204" pitchFamily="34" charset="0"/>
              <a:buChar char="•"/>
            </a:pPr>
            <a:r>
              <a:rPr lang="en-US" sz="1400" b="0" i="0" u="none" strike="noStrike" dirty="0">
                <a:solidFill>
                  <a:srgbClr val="3B3838"/>
                </a:solidFill>
                <a:effectLst/>
                <a:latin typeface="Arial"/>
                <a:cs typeface="Arial"/>
              </a:rPr>
              <a:t>You have the option to play clips individually or together</a:t>
            </a:r>
            <a:r>
              <a:rPr lang="en-US" sz="1400" b="0" i="0" dirty="0">
                <a:solidFill>
                  <a:srgbClr val="3A3838"/>
                </a:solidFill>
                <a:effectLst/>
                <a:latin typeface="Arial"/>
                <a:cs typeface="Arial"/>
              </a:rPr>
              <a:t>​</a:t>
            </a:r>
          </a:p>
          <a:p>
            <a:pPr marL="0" indent="0" algn="l" rtl="0" fontAlgn="base">
              <a:buNone/>
            </a:pPr>
            <a:endParaRPr lang="en-US" sz="1400" b="0" i="0">
              <a:solidFill>
                <a:srgbClr val="3A3838"/>
              </a:solidFill>
              <a:effectLst/>
            </a:endParaRPr>
          </a:p>
          <a:p>
            <a:pPr marL="0" indent="0">
              <a:buNone/>
            </a:pPr>
            <a:r>
              <a:rPr lang="en-US" sz="1400" b="1" dirty="0">
                <a:solidFill>
                  <a:srgbClr val="3B3838"/>
                </a:solidFill>
                <a:latin typeface="Arial"/>
                <a:cs typeface="Arial"/>
              </a:rPr>
              <a:t>Notes</a:t>
            </a:r>
            <a:r>
              <a:rPr lang="en-US" sz="1400" dirty="0">
                <a:solidFill>
                  <a:srgbClr val="3A3838"/>
                </a:solidFill>
                <a:latin typeface="Arial"/>
                <a:cs typeface="Arial"/>
              </a:rPr>
              <a:t> </a:t>
            </a:r>
            <a:endParaRPr lang="en-US" sz="1400" dirty="0">
              <a:latin typeface="Arial"/>
              <a:cs typeface="Arial"/>
            </a:endParaRPr>
          </a:p>
          <a:p>
            <a:pPr algn="l">
              <a:buFont typeface="Arial"/>
              <a:buChar char="•"/>
            </a:pPr>
            <a:r>
              <a:rPr lang="en-US" sz="1400" b="0" i="0" u="none" strike="noStrike" dirty="0">
                <a:solidFill>
                  <a:srgbClr val="3B3838"/>
                </a:solidFill>
                <a:effectLst/>
                <a:latin typeface="Arial"/>
                <a:cs typeface="Arial"/>
              </a:rPr>
              <a:t>There is no HD video option on the </a:t>
            </a:r>
            <a:r>
              <a:rPr lang="en-US" sz="1400" dirty="0">
                <a:solidFill>
                  <a:srgbClr val="3B3838"/>
                </a:solidFill>
                <a:latin typeface="Arial"/>
                <a:cs typeface="Arial"/>
              </a:rPr>
              <a:t>C6D-AI </a:t>
            </a:r>
            <a:endParaRPr lang="en-US" sz="1400" b="0" i="0" dirty="0">
              <a:effectLst/>
              <a:latin typeface="Arial"/>
              <a:cs typeface="Arial"/>
            </a:endParaRPr>
          </a:p>
          <a:p>
            <a:pPr>
              <a:buFont typeface="Arial"/>
            </a:pPr>
            <a:r>
              <a:rPr lang="en-US" sz="1400" dirty="0">
                <a:solidFill>
                  <a:srgbClr val="3B3838"/>
                </a:solidFill>
                <a:latin typeface="Arial"/>
                <a:cs typeface="Arial"/>
              </a:rPr>
              <a:t>Due </a:t>
            </a:r>
            <a:r>
              <a:rPr lang="en-US" sz="1400" b="0" i="0" u="none" strike="noStrike" dirty="0">
                <a:solidFill>
                  <a:srgbClr val="3B3838"/>
                </a:solidFill>
                <a:effectLst/>
                <a:latin typeface="Arial"/>
                <a:cs typeface="Arial"/>
              </a:rPr>
              <a:t>to different </a:t>
            </a:r>
            <a:r>
              <a:rPr lang="en-US" sz="1400" dirty="0">
                <a:solidFill>
                  <a:srgbClr val="3B3838"/>
                </a:solidFill>
                <a:latin typeface="Arial"/>
                <a:cs typeface="Arial"/>
              </a:rPr>
              <a:t>resolutions </a:t>
            </a:r>
            <a:r>
              <a:rPr lang="en-US" sz="1400" b="0" i="0" u="none" strike="noStrike" dirty="0">
                <a:solidFill>
                  <a:srgbClr val="3B3838"/>
                </a:solidFill>
                <a:effectLst/>
                <a:latin typeface="Arial"/>
                <a:cs typeface="Arial"/>
              </a:rPr>
              <a:t>the video sizes </a:t>
            </a:r>
            <a:r>
              <a:rPr lang="en-US" sz="1400" dirty="0">
                <a:solidFill>
                  <a:srgbClr val="3B3838"/>
                </a:solidFill>
                <a:latin typeface="Arial"/>
                <a:cs typeface="Arial"/>
              </a:rPr>
              <a:t>may be different</a:t>
            </a:r>
            <a:endParaRPr lang="en-US" sz="1400" dirty="0">
              <a:latin typeface="Arial"/>
              <a:cs typeface="Arial"/>
            </a:endParaRPr>
          </a:p>
        </p:txBody>
      </p:sp>
      <p:pic>
        <p:nvPicPr>
          <p:cNvPr id="5" name="Picture 5" descr="Chart&#10;&#10;Description automatically generated">
            <a:extLst>
              <a:ext uri="{FF2B5EF4-FFF2-40B4-BE49-F238E27FC236}">
                <a16:creationId xmlns:a16="http://schemas.microsoft.com/office/drawing/2014/main" id="{00E69483-CE42-48AF-A214-CED0FD7FD592}"/>
              </a:ext>
            </a:extLst>
          </p:cNvPr>
          <p:cNvPicPr>
            <a:picLocks noChangeAspect="1"/>
          </p:cNvPicPr>
          <p:nvPr/>
        </p:nvPicPr>
        <p:blipFill>
          <a:blip r:embed="rId2"/>
          <a:stretch>
            <a:fillRect/>
          </a:stretch>
        </p:blipFill>
        <p:spPr>
          <a:xfrm>
            <a:off x="7613078" y="1515851"/>
            <a:ext cx="3418390" cy="2058777"/>
          </a:xfrm>
          <a:prstGeom prst="rect">
            <a:avLst/>
          </a:prstGeom>
        </p:spPr>
      </p:pic>
      <p:pic>
        <p:nvPicPr>
          <p:cNvPr id="6" name="Picture 6">
            <a:extLst>
              <a:ext uri="{FF2B5EF4-FFF2-40B4-BE49-F238E27FC236}">
                <a16:creationId xmlns:a16="http://schemas.microsoft.com/office/drawing/2014/main" id="{A7167AC9-9F11-4373-A90B-BBAB5F32BA5F}"/>
              </a:ext>
            </a:extLst>
          </p:cNvPr>
          <p:cNvPicPr>
            <a:picLocks noChangeAspect="1"/>
          </p:cNvPicPr>
          <p:nvPr/>
        </p:nvPicPr>
        <p:blipFill>
          <a:blip r:embed="rId3"/>
          <a:stretch>
            <a:fillRect/>
          </a:stretch>
        </p:blipFill>
        <p:spPr>
          <a:xfrm>
            <a:off x="7610469" y="3789429"/>
            <a:ext cx="4460110" cy="2589275"/>
          </a:xfrm>
          <a:prstGeom prst="rect">
            <a:avLst/>
          </a:prstGeom>
        </p:spPr>
      </p:pic>
    </p:spTree>
    <p:extLst>
      <p:ext uri="{BB962C8B-B14F-4D97-AF65-F5344CB8AC3E}">
        <p14:creationId xmlns:p14="http://schemas.microsoft.com/office/powerpoint/2010/main" val="2243783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map&#10;&#10;Description automatically generated">
            <a:extLst>
              <a:ext uri="{FF2B5EF4-FFF2-40B4-BE49-F238E27FC236}">
                <a16:creationId xmlns:a16="http://schemas.microsoft.com/office/drawing/2014/main" id="{B5803093-0D6C-4AC8-AF71-BF7A804DA9BD}"/>
              </a:ext>
            </a:extLst>
          </p:cNvPr>
          <p:cNvPicPr>
            <a:picLocks noChangeAspect="1"/>
          </p:cNvPicPr>
          <p:nvPr/>
        </p:nvPicPr>
        <p:blipFill>
          <a:blip r:embed="rId2"/>
          <a:stretch>
            <a:fillRect/>
          </a:stretch>
        </p:blipFill>
        <p:spPr>
          <a:xfrm>
            <a:off x="9213086" y="1541018"/>
            <a:ext cx="2743200" cy="3379211"/>
          </a:xfrm>
          <a:prstGeom prst="rect">
            <a:avLst/>
          </a:prstGeom>
        </p:spPr>
      </p:pic>
      <p:sp>
        <p:nvSpPr>
          <p:cNvPr id="2" name="Slide Number Placeholder 1"/>
          <p:cNvSpPr>
            <a:spLocks noGrp="1"/>
          </p:cNvSpPr>
          <p:nvPr>
            <p:ph type="sldNum" sz="quarter" idx="14"/>
          </p:nvPr>
        </p:nvSpPr>
        <p:spPr/>
        <p:txBody>
          <a:bodyPr/>
          <a:lstStyle/>
          <a:p>
            <a:fld id="{D877E8CB-321D-4868-A0FA-C2A676D23869}" type="slidenum">
              <a:rPr lang="en-ZA" dirty="0" smtClean="0"/>
              <a:pPr/>
              <a:t>26</a:t>
            </a:fld>
            <a:endParaRPr lang="en-ZA" dirty="0"/>
          </a:p>
        </p:txBody>
      </p:sp>
      <p:sp>
        <p:nvSpPr>
          <p:cNvPr id="3" name="Text Placeholder 2"/>
          <p:cNvSpPr>
            <a:spLocks noGrp="1"/>
          </p:cNvSpPr>
          <p:nvPr>
            <p:ph type="body" sz="quarter" idx="10"/>
          </p:nvPr>
        </p:nvSpPr>
        <p:spPr>
          <a:xfrm>
            <a:off x="472456" y="578704"/>
            <a:ext cx="8331909" cy="362277"/>
          </a:xfrm>
        </p:spPr>
        <p:txBody>
          <a:bodyPr vert="horz" lIns="91440" tIns="45720" rIns="91440" bIns="45720" rtlCol="0" anchor="t">
            <a:noAutofit/>
          </a:bodyPr>
          <a:lstStyle/>
          <a:p>
            <a:r>
              <a:rPr lang="en-ZA" sz="2400" dirty="0">
                <a:latin typeface="Century Gothic"/>
              </a:rPr>
              <a:t>Live Tracking, Info Hub &amp; Notifications</a:t>
            </a:r>
          </a:p>
        </p:txBody>
      </p:sp>
      <p:sp>
        <p:nvSpPr>
          <p:cNvPr id="4" name="Content Placeholder 3"/>
          <p:cNvSpPr>
            <a:spLocks noGrp="1"/>
          </p:cNvSpPr>
          <p:nvPr>
            <p:ph sz="quarter" idx="11"/>
          </p:nvPr>
        </p:nvSpPr>
        <p:spPr>
          <a:xfrm>
            <a:off x="260418" y="1229291"/>
            <a:ext cx="6983788" cy="5027800"/>
          </a:xfrm>
        </p:spPr>
        <p:txBody>
          <a:bodyPr vert="horz" lIns="91440" tIns="45720" rIns="91440" bIns="45720" rtlCol="0" anchor="t">
            <a:normAutofit/>
          </a:bodyPr>
          <a:lstStyle/>
          <a:p>
            <a:pPr marL="0" indent="0">
              <a:buNone/>
            </a:pPr>
            <a:r>
              <a:rPr lang="en-US" sz="1400" b="1" dirty="0">
                <a:latin typeface="Arial"/>
                <a:cs typeface="Arial"/>
              </a:rPr>
              <a:t>Live Tracking &amp; Info Hub</a:t>
            </a:r>
          </a:p>
          <a:p>
            <a:r>
              <a:rPr lang="en-US" sz="1400" dirty="0">
                <a:latin typeface="Arial"/>
                <a:cs typeface="Arial"/>
              </a:rPr>
              <a:t>Active AI &amp; ADAS events will be available in the Live Tracking &amp; Info Hub</a:t>
            </a:r>
            <a:endParaRPr lang="en-US" sz="1400" dirty="0"/>
          </a:p>
          <a:p>
            <a:r>
              <a:rPr lang="en-US" sz="1400" dirty="0">
                <a:latin typeface="Arial"/>
                <a:cs typeface="Arial"/>
              </a:rPr>
              <a:t>Active AI &amp; ADAS </a:t>
            </a:r>
            <a:r>
              <a:rPr lang="en-US" sz="1400" dirty="0">
                <a:solidFill>
                  <a:schemeClr val="tx1"/>
                </a:solidFill>
                <a:latin typeface="Arial"/>
                <a:cs typeface="Arial"/>
              </a:rPr>
              <a:t>videos can be viewed by selecting the event icon</a:t>
            </a:r>
          </a:p>
          <a:p>
            <a:r>
              <a:rPr lang="en-US" sz="1400" dirty="0">
                <a:latin typeface="Arial"/>
                <a:cs typeface="Arial"/>
              </a:rPr>
              <a:t>Active AI &amp; ADAS </a:t>
            </a:r>
            <a:r>
              <a:rPr lang="en-US" sz="1400" dirty="0">
                <a:solidFill>
                  <a:schemeClr val="tx1"/>
                </a:solidFill>
                <a:latin typeface="Arial"/>
                <a:cs typeface="Arial"/>
              </a:rPr>
              <a:t>videos</a:t>
            </a:r>
            <a:r>
              <a:rPr lang="en-US" sz="1400" dirty="0">
                <a:solidFill>
                  <a:srgbClr val="FF0000"/>
                </a:solidFill>
                <a:latin typeface="Arial"/>
                <a:cs typeface="Arial"/>
              </a:rPr>
              <a:t> </a:t>
            </a:r>
            <a:r>
              <a:rPr lang="en-US" sz="1400" dirty="0">
                <a:solidFill>
                  <a:schemeClr val="tx1"/>
                </a:solidFill>
                <a:latin typeface="Arial"/>
                <a:cs typeface="Arial"/>
              </a:rPr>
              <a:t>will be available within 5 mins of occurrence</a:t>
            </a:r>
          </a:p>
          <a:p>
            <a:pPr marL="0" indent="0">
              <a:buNone/>
            </a:pPr>
            <a:endParaRPr lang="en-US" sz="1400" b="1">
              <a:solidFill>
                <a:srgbClr val="FF0000"/>
              </a:solidFill>
              <a:latin typeface="Arial"/>
              <a:cs typeface="Arial"/>
            </a:endParaRPr>
          </a:p>
          <a:p>
            <a:pPr marL="0" indent="0">
              <a:buNone/>
            </a:pPr>
            <a:r>
              <a:rPr lang="en-US" sz="1400" b="1" dirty="0">
                <a:solidFill>
                  <a:schemeClr val="tx1"/>
                </a:solidFill>
                <a:latin typeface="Arial"/>
                <a:cs typeface="Arial"/>
              </a:rPr>
              <a:t>Active Event Notifications</a:t>
            </a:r>
          </a:p>
          <a:p>
            <a:r>
              <a:rPr lang="en-US" sz="1400" dirty="0">
                <a:latin typeface="Arial"/>
                <a:cs typeface="Arial"/>
              </a:rPr>
              <a:t>Active AI &amp; ADAS event video will be accessible from a link in email notifications</a:t>
            </a:r>
          </a:p>
          <a:p>
            <a:r>
              <a:rPr lang="en-US" sz="1400" dirty="0">
                <a:solidFill>
                  <a:schemeClr val="tx1"/>
                </a:solidFill>
                <a:latin typeface="Arial"/>
                <a:cs typeface="Arial"/>
              </a:rPr>
              <a:t>Videos will be available within 5 mins of occurrence</a:t>
            </a:r>
          </a:p>
          <a:p>
            <a:r>
              <a:rPr lang="en-US" sz="1400" dirty="0">
                <a:solidFill>
                  <a:schemeClr val="tx1"/>
                </a:solidFill>
                <a:latin typeface="Arial"/>
                <a:cs typeface="Arial"/>
              </a:rPr>
              <a:t>SMS and Push Notifications can be set up for active AI &amp; ADAS events, but no video will be available from the notification</a:t>
            </a:r>
          </a:p>
          <a:p>
            <a:pPr marL="0" indent="0">
              <a:buNone/>
            </a:pPr>
            <a:endParaRPr lang="en-US" sz="1400">
              <a:solidFill>
                <a:srgbClr val="FF0000"/>
              </a:solidFill>
              <a:latin typeface="Arial"/>
              <a:cs typeface="Arial"/>
            </a:endParaRPr>
          </a:p>
          <a:p>
            <a:endParaRPr lang="en-US" sz="1400"/>
          </a:p>
          <a:p>
            <a:pPr marL="0" indent="0">
              <a:buNone/>
            </a:pPr>
            <a:endParaRPr lang="en-US" sz="1400">
              <a:solidFill>
                <a:srgbClr val="FF0000"/>
              </a:solidFill>
              <a:latin typeface="Arial"/>
              <a:cs typeface="Arial"/>
            </a:endParaRPr>
          </a:p>
        </p:txBody>
      </p:sp>
      <p:pic>
        <p:nvPicPr>
          <p:cNvPr id="6" name="Picture 6" descr="Graphical user interface, text, application&#10;&#10;Description automatically generated">
            <a:extLst>
              <a:ext uri="{FF2B5EF4-FFF2-40B4-BE49-F238E27FC236}">
                <a16:creationId xmlns:a16="http://schemas.microsoft.com/office/drawing/2014/main" id="{1221F7B5-1C53-442E-BD6F-7EBA455556F9}"/>
              </a:ext>
            </a:extLst>
          </p:cNvPr>
          <p:cNvPicPr>
            <a:picLocks noChangeAspect="1"/>
          </p:cNvPicPr>
          <p:nvPr/>
        </p:nvPicPr>
        <p:blipFill>
          <a:blip r:embed="rId3"/>
          <a:stretch>
            <a:fillRect/>
          </a:stretch>
        </p:blipFill>
        <p:spPr>
          <a:xfrm>
            <a:off x="7475678" y="1267213"/>
            <a:ext cx="2743200" cy="2772083"/>
          </a:xfrm>
          <a:prstGeom prst="rect">
            <a:avLst/>
          </a:prstGeom>
        </p:spPr>
      </p:pic>
      <p:pic>
        <p:nvPicPr>
          <p:cNvPr id="8" name="Picture 8" descr="Map&#10;&#10;Description automatically generated">
            <a:extLst>
              <a:ext uri="{FF2B5EF4-FFF2-40B4-BE49-F238E27FC236}">
                <a16:creationId xmlns:a16="http://schemas.microsoft.com/office/drawing/2014/main" id="{3F5BFB38-A0E7-4F2A-950F-5690E4EF0DA2}"/>
              </a:ext>
            </a:extLst>
          </p:cNvPr>
          <p:cNvPicPr>
            <a:picLocks noChangeAspect="1"/>
          </p:cNvPicPr>
          <p:nvPr/>
        </p:nvPicPr>
        <p:blipFill>
          <a:blip r:embed="rId4"/>
          <a:stretch>
            <a:fillRect/>
          </a:stretch>
        </p:blipFill>
        <p:spPr>
          <a:xfrm>
            <a:off x="5667174" y="4210571"/>
            <a:ext cx="3346450" cy="2439248"/>
          </a:xfrm>
          <a:prstGeom prst="rect">
            <a:avLst/>
          </a:prstGeom>
        </p:spPr>
      </p:pic>
    </p:spTree>
    <p:extLst>
      <p:ext uri="{BB962C8B-B14F-4D97-AF65-F5344CB8AC3E}">
        <p14:creationId xmlns:p14="http://schemas.microsoft.com/office/powerpoint/2010/main" val="3832682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27</a:t>
            </a:fld>
            <a:endParaRPr lang="en-ZA" dirty="0"/>
          </a:p>
        </p:txBody>
      </p:sp>
      <p:sp>
        <p:nvSpPr>
          <p:cNvPr id="3" name="Text Placeholder 2"/>
          <p:cNvSpPr>
            <a:spLocks noGrp="1"/>
          </p:cNvSpPr>
          <p:nvPr>
            <p:ph type="body" sz="quarter" idx="10"/>
          </p:nvPr>
        </p:nvSpPr>
        <p:spPr>
          <a:xfrm>
            <a:off x="372867" y="569248"/>
            <a:ext cx="6570436" cy="362277"/>
          </a:xfrm>
        </p:spPr>
        <p:txBody>
          <a:bodyPr/>
          <a:lstStyle/>
          <a:p>
            <a:r>
              <a:rPr lang="en-ZA" sz="2400" dirty="0"/>
              <a:t>Requesting Custom Clips</a:t>
            </a:r>
          </a:p>
        </p:txBody>
      </p:sp>
      <p:sp>
        <p:nvSpPr>
          <p:cNvPr id="4" name="Content Placeholder 3"/>
          <p:cNvSpPr>
            <a:spLocks noGrp="1"/>
          </p:cNvSpPr>
          <p:nvPr>
            <p:ph sz="quarter" idx="11"/>
          </p:nvPr>
        </p:nvSpPr>
        <p:spPr>
          <a:xfrm>
            <a:off x="245143" y="1345388"/>
            <a:ext cx="7269538" cy="5027800"/>
          </a:xfrm>
        </p:spPr>
        <p:txBody>
          <a:bodyPr vert="horz" lIns="91440" tIns="45720" rIns="91440" bIns="45720" rtlCol="0" anchor="t">
            <a:normAutofit/>
          </a:bodyPr>
          <a:lstStyle/>
          <a:p>
            <a:r>
              <a:rPr lang="en-US" sz="1800" dirty="0"/>
              <a:t>A custom clip can be requested from the Trip Timeline</a:t>
            </a:r>
          </a:p>
          <a:p>
            <a:pPr lvl="1"/>
            <a:r>
              <a:rPr lang="en-US" sz="1600" dirty="0">
                <a:latin typeface="Arial"/>
                <a:cs typeface="Arial"/>
              </a:rPr>
              <a:t>Click on the downward actions arrow to the right of the Timeline</a:t>
            </a:r>
          </a:p>
          <a:p>
            <a:pPr lvl="1"/>
            <a:r>
              <a:rPr lang="en-US" sz="1600" dirty="0">
                <a:latin typeface="Arial"/>
                <a:cs typeface="Arial"/>
              </a:rPr>
              <a:t>Select Download video</a:t>
            </a:r>
          </a:p>
          <a:p>
            <a:pPr lvl="1"/>
            <a:r>
              <a:rPr lang="en-US" sz="1600" dirty="0">
                <a:latin typeface="Arial"/>
                <a:cs typeface="Arial"/>
              </a:rPr>
              <a:t>Select the time period that you would like to download video for</a:t>
            </a:r>
          </a:p>
          <a:p>
            <a:pPr lvl="1"/>
            <a:r>
              <a:rPr lang="en-US" sz="1600" dirty="0">
                <a:latin typeface="Arial"/>
                <a:cs typeface="Arial"/>
              </a:rPr>
              <a:t>Select which cameras you want to download video for</a:t>
            </a:r>
          </a:p>
          <a:p>
            <a:pPr lvl="1"/>
            <a:r>
              <a:rPr lang="en-US" sz="1600" dirty="0">
                <a:latin typeface="Arial"/>
                <a:cs typeface="Arial"/>
              </a:rPr>
              <a:t>Select Submit</a:t>
            </a:r>
          </a:p>
          <a:p>
            <a:pPr lvl="1"/>
            <a:r>
              <a:rPr lang="en-US" sz="1600" dirty="0">
                <a:latin typeface="Arial"/>
                <a:cs typeface="Arial"/>
              </a:rPr>
              <a:t>The </a:t>
            </a:r>
            <a:r>
              <a:rPr lang="en-US" sz="1600" dirty="0" err="1">
                <a:latin typeface="Arial"/>
                <a:cs typeface="Arial"/>
              </a:rPr>
              <a:t>tacho</a:t>
            </a:r>
            <a:r>
              <a:rPr lang="en-US" sz="1600" dirty="0">
                <a:latin typeface="Arial"/>
                <a:cs typeface="Arial"/>
              </a:rPr>
              <a:t> block for that time period will now be highlighted in orange and will have a video icon once the video is available</a:t>
            </a:r>
          </a:p>
          <a:p>
            <a:pPr lvl="1"/>
            <a:r>
              <a:rPr lang="en-US" sz="1600" dirty="0">
                <a:latin typeface="Arial"/>
                <a:cs typeface="Arial"/>
              </a:rPr>
              <a:t>You will receive an email notification when the request has been successful and can then view the clip from the Timeline</a:t>
            </a:r>
          </a:p>
          <a:p>
            <a:pPr lvl="1"/>
            <a:r>
              <a:rPr lang="en-US" sz="1600" dirty="0">
                <a:latin typeface="Arial"/>
                <a:cs typeface="Arial"/>
              </a:rPr>
              <a:t>Custom clips are 2:30 minutes long</a:t>
            </a:r>
          </a:p>
          <a:p>
            <a:endParaRPr lang="en-Z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484" y="4606221"/>
            <a:ext cx="4082164" cy="204607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4286" b="50852"/>
          <a:stretch/>
        </p:blipFill>
        <p:spPr>
          <a:xfrm>
            <a:off x="9793360" y="3571517"/>
            <a:ext cx="2041860" cy="3076166"/>
          </a:xfrm>
          <a:prstGeom prst="rect">
            <a:avLst/>
          </a:prstGeom>
          <a:ln>
            <a:noFill/>
          </a:ln>
          <a:effectLst>
            <a:outerShdw blurRad="292100" dist="139700" dir="2700000" algn="tl" rotWithShape="0">
              <a:srgbClr val="333333">
                <a:alpha val="65000"/>
              </a:srgbClr>
            </a:outerShdw>
          </a:effectLst>
        </p:spPr>
      </p:pic>
      <p:pic>
        <p:nvPicPr>
          <p:cNvPr id="7" name="Picture 7">
            <a:extLst>
              <a:ext uri="{FF2B5EF4-FFF2-40B4-BE49-F238E27FC236}">
                <a16:creationId xmlns:a16="http://schemas.microsoft.com/office/drawing/2014/main" id="{FA963E6E-7A91-4644-9332-D017B99BA759}"/>
              </a:ext>
            </a:extLst>
          </p:cNvPr>
          <p:cNvPicPr>
            <a:picLocks noChangeAspect="1"/>
          </p:cNvPicPr>
          <p:nvPr/>
        </p:nvPicPr>
        <p:blipFill>
          <a:blip r:embed="rId4"/>
          <a:stretch>
            <a:fillRect/>
          </a:stretch>
        </p:blipFill>
        <p:spPr>
          <a:xfrm>
            <a:off x="1047750" y="4603137"/>
            <a:ext cx="2922494" cy="1624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5677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28</a:t>
            </a:fld>
            <a:endParaRPr lang="en-ZA" dirty="0"/>
          </a:p>
        </p:txBody>
      </p:sp>
      <p:sp>
        <p:nvSpPr>
          <p:cNvPr id="3" name="Text Placeholder 2"/>
          <p:cNvSpPr>
            <a:spLocks noGrp="1"/>
          </p:cNvSpPr>
          <p:nvPr>
            <p:ph type="body" sz="quarter" idx="10"/>
          </p:nvPr>
        </p:nvSpPr>
        <p:spPr/>
        <p:txBody>
          <a:bodyPr vert="horz" lIns="91440" tIns="45720" rIns="91440" bIns="45720" rtlCol="0" anchor="t">
            <a:noAutofit/>
          </a:bodyPr>
          <a:lstStyle/>
          <a:p>
            <a:r>
              <a:rPr lang="en-ZA" sz="2400" dirty="0">
                <a:latin typeface="Century Gothic"/>
              </a:rPr>
              <a:t>Driver Snapshot</a:t>
            </a:r>
          </a:p>
        </p:txBody>
      </p:sp>
      <p:sp>
        <p:nvSpPr>
          <p:cNvPr id="4" name="Content Placeholder 3"/>
          <p:cNvSpPr>
            <a:spLocks noGrp="1"/>
          </p:cNvSpPr>
          <p:nvPr>
            <p:ph sz="quarter" idx="11"/>
          </p:nvPr>
        </p:nvSpPr>
        <p:spPr>
          <a:xfrm>
            <a:off x="254668" y="1516838"/>
            <a:ext cx="7645096" cy="5027800"/>
          </a:xfrm>
        </p:spPr>
        <p:txBody>
          <a:bodyPr>
            <a:normAutofit/>
          </a:bodyPr>
          <a:lstStyle/>
          <a:p>
            <a:r>
              <a:rPr lang="en-US" sz="1400" dirty="0"/>
              <a:t>The ‘Record trip driver picture” event is a default event that is triggered at the start of the trip</a:t>
            </a:r>
          </a:p>
          <a:p>
            <a:r>
              <a:rPr lang="en-US" sz="1400" dirty="0"/>
              <a:t>The event takes a snapshot image using the In-cab facing camera</a:t>
            </a:r>
          </a:p>
          <a:p>
            <a:r>
              <a:rPr lang="en-US" sz="1400" dirty="0"/>
              <a:t>The image can be viewed from Historical Tracking or Trip Timeline by clicking on the camera icon</a:t>
            </a:r>
          </a:p>
          <a:p>
            <a:r>
              <a:rPr lang="en-US" sz="1400" dirty="0"/>
              <a:t>The Driver snapshot info modal will open which shows information about the asset, driver, and trip</a:t>
            </a:r>
          </a:p>
          <a:p>
            <a:endParaRPr lang="en-US" sz="1400"/>
          </a:p>
          <a:p>
            <a:r>
              <a:rPr lang="en-US" sz="1400" dirty="0"/>
              <a:t>Conditions for driver picture to be triggered:</a:t>
            </a:r>
          </a:p>
          <a:p>
            <a:pPr lvl="1"/>
            <a:r>
              <a:rPr lang="en-US" sz="1400" dirty="0"/>
              <a:t>Asset must be In Trip</a:t>
            </a:r>
          </a:p>
          <a:p>
            <a:pPr lvl="1"/>
            <a:r>
              <a:rPr lang="en-US" sz="1400" dirty="0"/>
              <a:t>There must be video recorded and available for that time</a:t>
            </a:r>
          </a:p>
          <a:p>
            <a:pPr lvl="1"/>
            <a:r>
              <a:rPr lang="en-US" sz="1400" dirty="0"/>
              <a:t>The DVR Ignition On Timer must be &gt; 120 seconds (2 minutes)</a:t>
            </a:r>
          </a:p>
          <a:p>
            <a:pPr lvl="1"/>
            <a:r>
              <a:rPr lang="en-US" sz="1400" dirty="0"/>
              <a:t>The speed must be more than the configured moving speed</a:t>
            </a:r>
            <a:endParaRPr lang="en-ZA" sz="1400" dirty="0"/>
          </a:p>
        </p:txBody>
      </p:sp>
      <p:pic>
        <p:nvPicPr>
          <p:cNvPr id="8" name="Picture 8" descr="Table&#10;&#10;Description automatically generated">
            <a:extLst>
              <a:ext uri="{FF2B5EF4-FFF2-40B4-BE49-F238E27FC236}">
                <a16:creationId xmlns:a16="http://schemas.microsoft.com/office/drawing/2014/main" id="{64648AFF-3D39-426E-8AAE-5FE06EBB7B4B}"/>
              </a:ext>
            </a:extLst>
          </p:cNvPr>
          <p:cNvPicPr>
            <a:picLocks noChangeAspect="1"/>
          </p:cNvPicPr>
          <p:nvPr/>
        </p:nvPicPr>
        <p:blipFill>
          <a:blip r:embed="rId2"/>
          <a:stretch>
            <a:fillRect/>
          </a:stretch>
        </p:blipFill>
        <p:spPr>
          <a:xfrm>
            <a:off x="821391" y="5110110"/>
            <a:ext cx="3926541" cy="1587420"/>
          </a:xfrm>
          <a:prstGeom prst="rect">
            <a:avLst/>
          </a:prstGeom>
        </p:spPr>
      </p:pic>
      <p:pic>
        <p:nvPicPr>
          <p:cNvPr id="10" name="Picture 10">
            <a:extLst>
              <a:ext uri="{FF2B5EF4-FFF2-40B4-BE49-F238E27FC236}">
                <a16:creationId xmlns:a16="http://schemas.microsoft.com/office/drawing/2014/main" id="{0B2B1565-A008-49AE-88C8-C140B6591124}"/>
              </a:ext>
            </a:extLst>
          </p:cNvPr>
          <p:cNvPicPr>
            <a:picLocks noChangeAspect="1"/>
          </p:cNvPicPr>
          <p:nvPr/>
        </p:nvPicPr>
        <p:blipFill>
          <a:blip r:embed="rId3"/>
          <a:stretch>
            <a:fillRect/>
          </a:stretch>
        </p:blipFill>
        <p:spPr>
          <a:xfrm>
            <a:off x="8480612" y="1301573"/>
            <a:ext cx="3594847" cy="4640337"/>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E7258253-6B94-44FA-B4ED-96CD34D3BB3B}"/>
              </a:ext>
            </a:extLst>
          </p:cNvPr>
          <p:cNvPicPr>
            <a:picLocks noChangeAspect="1"/>
          </p:cNvPicPr>
          <p:nvPr/>
        </p:nvPicPr>
        <p:blipFill>
          <a:blip r:embed="rId4"/>
          <a:stretch>
            <a:fillRect/>
          </a:stretch>
        </p:blipFill>
        <p:spPr>
          <a:xfrm>
            <a:off x="6204698" y="3915754"/>
            <a:ext cx="2088777" cy="2781584"/>
          </a:xfrm>
          <a:prstGeom prst="rect">
            <a:avLst/>
          </a:prstGeom>
        </p:spPr>
      </p:pic>
    </p:spTree>
    <p:extLst>
      <p:ext uri="{BB962C8B-B14F-4D97-AF65-F5344CB8AC3E}">
        <p14:creationId xmlns:p14="http://schemas.microsoft.com/office/powerpoint/2010/main" val="4065132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6147" y="577637"/>
            <a:ext cx="8384161" cy="362277"/>
          </a:xfrm>
        </p:spPr>
        <p:txBody>
          <a:bodyPr vert="horz" lIns="91440" tIns="45720" rIns="91440" bIns="45720" rtlCol="0" anchor="t">
            <a:noAutofit/>
          </a:bodyPr>
          <a:lstStyle/>
          <a:p>
            <a:r>
              <a:rPr lang="en-ZA" sz="2400" dirty="0">
                <a:latin typeface="Century Gothic"/>
              </a:rPr>
              <a:t>Insight Reports – Detailed Event Report</a:t>
            </a:r>
          </a:p>
        </p:txBody>
      </p:sp>
      <p:sp>
        <p:nvSpPr>
          <p:cNvPr id="3" name="Content Placeholder 2"/>
          <p:cNvSpPr>
            <a:spLocks noGrp="1"/>
          </p:cNvSpPr>
          <p:nvPr>
            <p:ph sz="quarter" idx="11"/>
          </p:nvPr>
        </p:nvSpPr>
        <p:spPr>
          <a:xfrm>
            <a:off x="256552" y="1673592"/>
            <a:ext cx="11653081" cy="4421626"/>
          </a:xfrm>
        </p:spPr>
        <p:txBody>
          <a:bodyPr/>
          <a:lstStyle/>
          <a:p>
            <a:r>
              <a:rPr lang="en-US" sz="1600" dirty="0"/>
              <a:t>Videos can be downloaded from the Detailed Event Report</a:t>
            </a:r>
          </a:p>
          <a:p>
            <a:r>
              <a:rPr lang="en-US" sz="1600" dirty="0"/>
              <a:t>The “Visual Media” column needs to be selected under “</a:t>
            </a:r>
            <a:r>
              <a:rPr lang="en-ZA" sz="1600" dirty="0"/>
              <a:t>Show columns”</a:t>
            </a:r>
            <a:r>
              <a:rPr lang="en-US" sz="1600" dirty="0"/>
              <a:t> in the reporting wizard</a:t>
            </a:r>
          </a:p>
          <a:p>
            <a:r>
              <a:rPr lang="en-US" sz="1600" dirty="0"/>
              <a:t>When an icon is displayed in this column it means a video clip is available</a:t>
            </a:r>
          </a:p>
          <a:p>
            <a:r>
              <a:rPr lang="en-US" sz="1600" dirty="0"/>
              <a:t>Click on the icon to download the video</a:t>
            </a:r>
          </a:p>
          <a:p>
            <a:r>
              <a:rPr lang="en-US" sz="1600" dirty="0"/>
              <a:t>This functionality is only available in the online report</a:t>
            </a:r>
          </a:p>
          <a:p>
            <a:endParaRPr lang="en-ZA"/>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29</a:t>
            </a:fld>
            <a:endParaRPr lang="en-ZA" dirty="0"/>
          </a:p>
        </p:txBody>
      </p:sp>
      <p:pic>
        <p:nvPicPr>
          <p:cNvPr id="5" name="Picture 5" descr="Table&#10;&#10;Description automatically generated">
            <a:extLst>
              <a:ext uri="{FF2B5EF4-FFF2-40B4-BE49-F238E27FC236}">
                <a16:creationId xmlns:a16="http://schemas.microsoft.com/office/drawing/2014/main" id="{778EAE93-27AB-4363-8F6A-93698489656A}"/>
              </a:ext>
            </a:extLst>
          </p:cNvPr>
          <p:cNvPicPr>
            <a:picLocks noChangeAspect="1"/>
          </p:cNvPicPr>
          <p:nvPr/>
        </p:nvPicPr>
        <p:blipFill>
          <a:blip r:embed="rId2"/>
          <a:stretch>
            <a:fillRect/>
          </a:stretch>
        </p:blipFill>
        <p:spPr>
          <a:xfrm>
            <a:off x="3980985" y="3494827"/>
            <a:ext cx="6683297" cy="2303029"/>
          </a:xfrm>
          <a:prstGeom prst="rect">
            <a:avLst/>
          </a:prstGeom>
        </p:spPr>
      </p:pic>
    </p:spTree>
    <p:extLst>
      <p:ext uri="{BB962C8B-B14F-4D97-AF65-F5344CB8AC3E}">
        <p14:creationId xmlns:p14="http://schemas.microsoft.com/office/powerpoint/2010/main" val="250007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a:t>The Future</a:t>
            </a:r>
          </a:p>
        </p:txBody>
      </p:sp>
      <p:sp>
        <p:nvSpPr>
          <p:cNvPr id="4" name="Slide Number Placeholder 3"/>
          <p:cNvSpPr>
            <a:spLocks noGrp="1"/>
          </p:cNvSpPr>
          <p:nvPr>
            <p:ph type="sldNum" sz="quarter" idx="14"/>
          </p:nvPr>
        </p:nvSpPr>
        <p:spPr/>
        <p:txBody>
          <a:bodyPr/>
          <a:lstStyle/>
          <a:p>
            <a:fld id="{D877E8CB-321D-4868-A0FA-C2A676D23869}" type="slidenum">
              <a:rPr lang="en-ZA" smtClean="0"/>
              <a:pPr/>
              <a:t>3</a:t>
            </a:fld>
            <a:endParaRPr lang="en-ZA"/>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784" y="1503947"/>
            <a:ext cx="11708332" cy="4436208"/>
          </a:xfrm>
          <a:prstGeom prst="rect">
            <a:avLst/>
          </a:prstGeom>
        </p:spPr>
      </p:pic>
      <p:sp>
        <p:nvSpPr>
          <p:cNvPr id="5" name="TextBox 4">
            <a:extLst>
              <a:ext uri="{FF2B5EF4-FFF2-40B4-BE49-F238E27FC236}">
                <a16:creationId xmlns:a16="http://schemas.microsoft.com/office/drawing/2014/main" id="{A3C64427-751F-4FA2-8595-515871D611BD}"/>
              </a:ext>
            </a:extLst>
          </p:cNvPr>
          <p:cNvSpPr txBox="1"/>
          <p:nvPr/>
        </p:nvSpPr>
        <p:spPr>
          <a:xfrm>
            <a:off x="4272518" y="5858540"/>
            <a:ext cx="55431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3B3838"/>
                </a:solidFill>
                <a:latin typeface="Arial"/>
              </a:rPr>
              <a:t>The artificial intelligence (AI) algorithms are probabilistic in nature. While extensive testing has been done to ensure their reliability, there is no guarantee that they will be 100% accurate. </a:t>
            </a:r>
            <a:r>
              <a:rPr lang="en-US" sz="800">
                <a:latin typeface="Arial"/>
                <a:cs typeface="Arial"/>
              </a:rPr>
              <a:t>​</a:t>
            </a:r>
            <a:endParaRPr lang="en-US" sz="800"/>
          </a:p>
        </p:txBody>
      </p:sp>
    </p:spTree>
    <p:extLst>
      <p:ext uri="{BB962C8B-B14F-4D97-AF65-F5344CB8AC3E}">
        <p14:creationId xmlns:p14="http://schemas.microsoft.com/office/powerpoint/2010/main" val="2542253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30</a:t>
            </a:fld>
            <a:endParaRPr lang="en-ZA" dirty="0"/>
          </a:p>
        </p:txBody>
      </p:sp>
      <p:sp>
        <p:nvSpPr>
          <p:cNvPr id="3" name="Text Placeholder 2"/>
          <p:cNvSpPr>
            <a:spLocks noGrp="1"/>
          </p:cNvSpPr>
          <p:nvPr>
            <p:ph type="body" sz="quarter" idx="10"/>
          </p:nvPr>
        </p:nvSpPr>
        <p:spPr>
          <a:xfrm>
            <a:off x="472456" y="578704"/>
            <a:ext cx="8331909" cy="362277"/>
          </a:xfrm>
        </p:spPr>
        <p:txBody>
          <a:bodyPr vert="horz" lIns="91440" tIns="45720" rIns="91440" bIns="45720" rtlCol="0" anchor="t">
            <a:noAutofit/>
          </a:bodyPr>
          <a:lstStyle/>
          <a:p>
            <a:r>
              <a:rPr lang="en-ZA" sz="2400" dirty="0">
                <a:latin typeface="Century Gothic"/>
              </a:rPr>
              <a:t>Insight Reports – Driver Behaviour Report</a:t>
            </a:r>
          </a:p>
        </p:txBody>
      </p:sp>
      <p:sp>
        <p:nvSpPr>
          <p:cNvPr id="4" name="Content Placeholder 3"/>
          <p:cNvSpPr>
            <a:spLocks noGrp="1"/>
          </p:cNvSpPr>
          <p:nvPr>
            <p:ph sz="quarter" idx="11"/>
          </p:nvPr>
        </p:nvSpPr>
        <p:spPr>
          <a:xfrm>
            <a:off x="254668" y="1516838"/>
            <a:ext cx="11841538" cy="5027800"/>
          </a:xfrm>
        </p:spPr>
        <p:txBody>
          <a:bodyPr vert="horz" lIns="91440" tIns="45720" rIns="91440" bIns="45720" rtlCol="0" anchor="t">
            <a:normAutofit/>
          </a:bodyPr>
          <a:lstStyle/>
          <a:p>
            <a:r>
              <a:rPr lang="en-US" sz="1600" dirty="0">
                <a:latin typeface="Arial"/>
                <a:cs typeface="Arial"/>
              </a:rPr>
              <a:t>The Driver Behavior Report shows a monthly or weekly trend of drivers’ RAG scores</a:t>
            </a:r>
          </a:p>
          <a:p>
            <a:r>
              <a:rPr lang="en-US" sz="1600" dirty="0"/>
              <a:t>Drill through to specific events that contribute to the score</a:t>
            </a:r>
          </a:p>
          <a:p>
            <a:r>
              <a:rPr lang="en-US" sz="1600" dirty="0">
                <a:latin typeface="Arial"/>
                <a:cs typeface="Arial"/>
              </a:rPr>
              <a:t>When an icon is displayed in the “Visual Media” column it means a video clip is available</a:t>
            </a:r>
          </a:p>
          <a:p>
            <a:r>
              <a:rPr lang="en-US" sz="1600" dirty="0">
                <a:latin typeface="Arial"/>
                <a:cs typeface="Arial"/>
              </a:rPr>
              <a:t>Click on the icon to download the video</a:t>
            </a:r>
          </a:p>
          <a:p>
            <a:r>
              <a:rPr lang="en-US" sz="1600" dirty="0">
                <a:latin typeface="Arial"/>
                <a:cs typeface="Arial"/>
              </a:rPr>
              <a:t>Video aids in debriefing a driver for erratic driving practices</a:t>
            </a:r>
          </a:p>
          <a:p>
            <a:endParaRPr lang="en-ZA"/>
          </a:p>
        </p:txBody>
      </p:sp>
    </p:spTree>
    <p:extLst>
      <p:ext uri="{BB962C8B-B14F-4D97-AF65-F5344CB8AC3E}">
        <p14:creationId xmlns:p14="http://schemas.microsoft.com/office/powerpoint/2010/main" val="2325952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8A531B-E2E5-440B-9C98-BC22604771E8}"/>
              </a:ext>
            </a:extLst>
          </p:cNvPr>
          <p:cNvSpPr>
            <a:spLocks noGrp="1"/>
          </p:cNvSpPr>
          <p:nvPr>
            <p:ph type="sldNum" sz="quarter" idx="14"/>
          </p:nvPr>
        </p:nvSpPr>
        <p:spPr/>
        <p:txBody>
          <a:bodyPr/>
          <a:lstStyle/>
          <a:p>
            <a:fld id="{D877E8CB-321D-4868-A0FA-C2A676D23869}" type="slidenum">
              <a:rPr lang="en-ZA" dirty="0" smtClean="0"/>
              <a:pPr/>
              <a:t>31</a:t>
            </a:fld>
            <a:endParaRPr lang="en-ZA" dirty="0"/>
          </a:p>
        </p:txBody>
      </p:sp>
      <p:sp>
        <p:nvSpPr>
          <p:cNvPr id="3" name="Text Placeholder 2">
            <a:extLst>
              <a:ext uri="{FF2B5EF4-FFF2-40B4-BE49-F238E27FC236}">
                <a16:creationId xmlns:a16="http://schemas.microsoft.com/office/drawing/2014/main" id="{3083F474-7234-4404-874B-31E7360E9C06}"/>
              </a:ext>
            </a:extLst>
          </p:cNvPr>
          <p:cNvSpPr>
            <a:spLocks noGrp="1"/>
          </p:cNvSpPr>
          <p:nvPr>
            <p:ph type="body" sz="quarter" idx="10"/>
          </p:nvPr>
        </p:nvSpPr>
        <p:spPr/>
        <p:txBody>
          <a:bodyPr/>
          <a:lstStyle/>
          <a:p>
            <a:r>
              <a:rPr lang="en-ZA" dirty="0"/>
              <a:t>Data Usage Warnings</a:t>
            </a:r>
          </a:p>
        </p:txBody>
      </p:sp>
      <p:sp>
        <p:nvSpPr>
          <p:cNvPr id="4" name="Content Placeholder 3">
            <a:extLst>
              <a:ext uri="{FF2B5EF4-FFF2-40B4-BE49-F238E27FC236}">
                <a16:creationId xmlns:a16="http://schemas.microsoft.com/office/drawing/2014/main" id="{4D766D37-EF01-48BC-B937-ABBB810C826B}"/>
              </a:ext>
            </a:extLst>
          </p:cNvPr>
          <p:cNvSpPr>
            <a:spLocks noGrp="1"/>
          </p:cNvSpPr>
          <p:nvPr>
            <p:ph sz="quarter" idx="11"/>
          </p:nvPr>
        </p:nvSpPr>
        <p:spPr>
          <a:xfrm>
            <a:off x="254668" y="4680155"/>
            <a:ext cx="11465384" cy="1740310"/>
          </a:xfrm>
        </p:spPr>
        <p:txBody>
          <a:bodyPr>
            <a:normAutofit/>
          </a:bodyPr>
          <a:lstStyle/>
          <a:p>
            <a:r>
              <a:rPr lang="en-ZA" dirty="0"/>
              <a:t>Data usage warnings can be configured at an organizational and a per asset level:</a:t>
            </a:r>
          </a:p>
          <a:p>
            <a:pPr lvl="1"/>
            <a:r>
              <a:rPr lang="en-ZA" dirty="0"/>
              <a:t>Monthly data usage thresholds can be set for both</a:t>
            </a:r>
          </a:p>
          <a:p>
            <a:pPr lvl="1"/>
            <a:r>
              <a:rPr lang="en-ZA" dirty="0"/>
              <a:t>When data usage is within 20% of the threshold values a 1</a:t>
            </a:r>
            <a:r>
              <a:rPr lang="en-ZA" baseline="30000" dirty="0"/>
              <a:t>st</a:t>
            </a:r>
            <a:r>
              <a:rPr lang="en-ZA" dirty="0"/>
              <a:t> warning email will be sent</a:t>
            </a:r>
          </a:p>
          <a:p>
            <a:pPr lvl="1"/>
            <a:r>
              <a:rPr lang="en-ZA" dirty="0"/>
              <a:t>When data usage reaches the threshold a 2</a:t>
            </a:r>
            <a:r>
              <a:rPr lang="en-ZA" baseline="30000" dirty="0"/>
              <a:t>nd</a:t>
            </a:r>
            <a:r>
              <a:rPr lang="en-ZA" dirty="0"/>
              <a:t> email will be sent</a:t>
            </a:r>
          </a:p>
          <a:p>
            <a:pPr lvl="1"/>
            <a:r>
              <a:rPr lang="en-ZA" dirty="0"/>
              <a:t>The emails will be sent to the specified list of contacts</a:t>
            </a:r>
          </a:p>
        </p:txBody>
      </p:sp>
      <p:pic>
        <p:nvPicPr>
          <p:cNvPr id="10" name="Picture 9" descr="Graphical user interface, text, application, email, Teams&#10;&#10;Description automatically generated">
            <a:extLst>
              <a:ext uri="{FF2B5EF4-FFF2-40B4-BE49-F238E27FC236}">
                <a16:creationId xmlns:a16="http://schemas.microsoft.com/office/drawing/2014/main" id="{E654477A-678E-4281-98BE-35966CF9D535}"/>
              </a:ext>
            </a:extLst>
          </p:cNvPr>
          <p:cNvPicPr>
            <a:picLocks noChangeAspect="1"/>
          </p:cNvPicPr>
          <p:nvPr/>
        </p:nvPicPr>
        <p:blipFill rotWithShape="1">
          <a:blip r:embed="rId2">
            <a:extLst>
              <a:ext uri="{28A0092B-C50C-407E-A947-70E740481C1C}">
                <a14:useLocalDpi xmlns:a14="http://schemas.microsoft.com/office/drawing/2010/main" val="0"/>
              </a:ext>
            </a:extLst>
          </a:blip>
          <a:srcRect b="31718"/>
          <a:stretch/>
        </p:blipFill>
        <p:spPr>
          <a:xfrm>
            <a:off x="1734183" y="1396182"/>
            <a:ext cx="8723634" cy="2709184"/>
          </a:xfrm>
          <a:prstGeom prst="rect">
            <a:avLst/>
          </a:prstGeom>
        </p:spPr>
      </p:pic>
    </p:spTree>
    <p:extLst>
      <p:ext uri="{BB962C8B-B14F-4D97-AF65-F5344CB8AC3E}">
        <p14:creationId xmlns:p14="http://schemas.microsoft.com/office/powerpoint/2010/main" val="1041248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32</a:t>
            </a:fld>
            <a:endParaRPr lang="en-ZA" dirty="0"/>
          </a:p>
        </p:txBody>
      </p:sp>
      <p:sp>
        <p:nvSpPr>
          <p:cNvPr id="3" name="Text Placeholder 2"/>
          <p:cNvSpPr>
            <a:spLocks noGrp="1"/>
          </p:cNvSpPr>
          <p:nvPr>
            <p:ph type="body" sz="quarter" idx="10"/>
          </p:nvPr>
        </p:nvSpPr>
        <p:spPr>
          <a:xfrm>
            <a:off x="472456" y="578704"/>
            <a:ext cx="8331909" cy="362277"/>
          </a:xfrm>
        </p:spPr>
        <p:txBody>
          <a:bodyPr/>
          <a:lstStyle/>
          <a:p>
            <a:r>
              <a:rPr lang="en-ZA" dirty="0" err="1"/>
              <a:t>MiX</a:t>
            </a:r>
            <a:r>
              <a:rPr lang="en-ZA" dirty="0"/>
              <a:t> Integrate</a:t>
            </a:r>
          </a:p>
        </p:txBody>
      </p:sp>
      <p:sp>
        <p:nvSpPr>
          <p:cNvPr id="4" name="Content Placeholder 3"/>
          <p:cNvSpPr>
            <a:spLocks noGrp="1"/>
          </p:cNvSpPr>
          <p:nvPr>
            <p:ph sz="quarter" idx="11"/>
          </p:nvPr>
        </p:nvSpPr>
        <p:spPr>
          <a:xfrm>
            <a:off x="254668" y="1516838"/>
            <a:ext cx="11841538" cy="5027800"/>
          </a:xfrm>
        </p:spPr>
        <p:txBody>
          <a:bodyPr/>
          <a:lstStyle/>
          <a:p>
            <a:r>
              <a:rPr lang="en-US" sz="1600" dirty="0"/>
              <a:t>Event based videos are available through </a:t>
            </a:r>
            <a:r>
              <a:rPr lang="en-US" sz="1600" dirty="0" err="1"/>
              <a:t>MiX</a:t>
            </a:r>
            <a:r>
              <a:rPr lang="en-US" sz="1600" dirty="0"/>
              <a:t> Integrate</a:t>
            </a:r>
          </a:p>
          <a:p>
            <a:endParaRPr lang="en-ZA"/>
          </a:p>
        </p:txBody>
      </p:sp>
    </p:spTree>
    <p:extLst>
      <p:ext uri="{BB962C8B-B14F-4D97-AF65-F5344CB8AC3E}">
        <p14:creationId xmlns:p14="http://schemas.microsoft.com/office/powerpoint/2010/main" val="3782379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1918" y="3429000"/>
            <a:ext cx="4697896" cy="418646"/>
          </a:xfrm>
        </p:spPr>
        <p:txBody>
          <a:bodyPr vert="horz" lIns="91440" tIns="45720" rIns="91440" bIns="45720" rtlCol="0" anchor="t">
            <a:noAutofit/>
          </a:bodyPr>
          <a:lstStyle/>
          <a:p>
            <a:r>
              <a:rPr lang="en-ZA" dirty="0" err="1">
                <a:latin typeface="Century Gothic"/>
              </a:rPr>
              <a:t>MiX</a:t>
            </a:r>
            <a:r>
              <a:rPr lang="en-ZA" dirty="0">
                <a:latin typeface="Century Gothic"/>
              </a:rPr>
              <a:t> Vision Events</a:t>
            </a:r>
          </a:p>
        </p:txBody>
      </p:sp>
    </p:spTree>
    <p:extLst>
      <p:ext uri="{BB962C8B-B14F-4D97-AF65-F5344CB8AC3E}">
        <p14:creationId xmlns:p14="http://schemas.microsoft.com/office/powerpoint/2010/main" val="3031278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vert="horz" lIns="91440" tIns="45720" rIns="91440" bIns="45720" rtlCol="0" anchor="t">
            <a:noAutofit/>
          </a:bodyPr>
          <a:lstStyle/>
          <a:p>
            <a:r>
              <a:rPr lang="en-ZA" dirty="0">
                <a:latin typeface="Century Gothic"/>
              </a:rPr>
              <a:t>Driver Alerts</a:t>
            </a:r>
          </a:p>
        </p:txBody>
      </p:sp>
      <p:sp>
        <p:nvSpPr>
          <p:cNvPr id="3" name="Content Placeholder 2"/>
          <p:cNvSpPr>
            <a:spLocks noGrp="1"/>
          </p:cNvSpPr>
          <p:nvPr>
            <p:ph sz="quarter" idx="11"/>
          </p:nvPr>
        </p:nvSpPr>
        <p:spPr>
          <a:xfrm>
            <a:off x="387548" y="1323109"/>
            <a:ext cx="11377732" cy="1991592"/>
          </a:xfrm>
        </p:spPr>
        <p:txBody>
          <a:bodyPr vert="horz" lIns="91440" tIns="45720" rIns="91440" bIns="45720" rtlCol="0" anchor="t">
            <a:normAutofit/>
          </a:bodyPr>
          <a:lstStyle/>
          <a:p>
            <a:r>
              <a:rPr lang="en-ZA" dirty="0">
                <a:latin typeface="Arial"/>
                <a:cs typeface="Arial"/>
              </a:rPr>
              <a:t>Speed is GPS velocity from the unit and not connected to your vehicle data</a:t>
            </a:r>
          </a:p>
          <a:p>
            <a:endParaRPr lang="en-ZA" dirty="0">
              <a:latin typeface="Arial"/>
              <a:cs typeface="Arial"/>
            </a:endParaRPr>
          </a:p>
          <a:p>
            <a:r>
              <a:rPr lang="en-ZA" dirty="0">
                <a:latin typeface="Arial"/>
                <a:cs typeface="Arial"/>
              </a:rPr>
              <a:t>Machine vision algorithms are not active at low speeds</a:t>
            </a:r>
          </a:p>
          <a:p>
            <a:pPr lvl="1"/>
            <a:r>
              <a:rPr lang="en-ZA" dirty="0">
                <a:latin typeface="Arial"/>
                <a:cs typeface="Arial"/>
              </a:rPr>
              <a:t>For</a:t>
            </a:r>
            <a:r>
              <a:rPr lang="en-US" dirty="0">
                <a:latin typeface="Arial"/>
                <a:cs typeface="Arial"/>
              </a:rPr>
              <a:t> practical reasons e.g. driving in carparks, yards or transiting intersections</a:t>
            </a:r>
          </a:p>
          <a:p>
            <a:pPr lvl="1"/>
            <a:r>
              <a:rPr lang="en-ZA" dirty="0">
                <a:latin typeface="Arial"/>
                <a:cs typeface="Arial"/>
              </a:rPr>
              <a:t>Become active at 30km/hr [18mph] </a:t>
            </a:r>
            <a:r>
              <a:rPr lang="en-ZA" u="sng" dirty="0">
                <a:latin typeface="Arial"/>
                <a:cs typeface="Arial"/>
              </a:rPr>
              <a:t>except for lane departure </a:t>
            </a:r>
            <a:r>
              <a:rPr lang="en-ZA" dirty="0">
                <a:latin typeface="Arial"/>
                <a:cs typeface="Arial"/>
              </a:rPr>
              <a:t>which becomes active at 55km/hr [34mph]</a:t>
            </a:r>
          </a:p>
          <a:p>
            <a:endParaRPr lang="en-ZA" dirty="0">
              <a:latin typeface="Arial"/>
              <a:cs typeface="Arial"/>
            </a:endParaRPr>
          </a:p>
          <a:p>
            <a:pPr marL="0" indent="0">
              <a:buNone/>
            </a:pPr>
            <a:endParaRPr lang="en-ZA" dirty="0"/>
          </a:p>
        </p:txBody>
      </p:sp>
      <p:sp>
        <p:nvSpPr>
          <p:cNvPr id="4" name="Slide Number Placeholder 3"/>
          <p:cNvSpPr>
            <a:spLocks noGrp="1"/>
          </p:cNvSpPr>
          <p:nvPr>
            <p:ph type="sldNum" sz="quarter" idx="14"/>
          </p:nvPr>
        </p:nvSpPr>
        <p:spPr>
          <a:xfrm>
            <a:off x="284252" y="6387360"/>
            <a:ext cx="2743200" cy="365125"/>
          </a:xfrm>
        </p:spPr>
        <p:txBody>
          <a:bodyPr/>
          <a:lstStyle/>
          <a:p>
            <a:fld id="{D877E8CB-321D-4868-A0FA-C2A676D23869}" type="slidenum">
              <a:rPr lang="en-ZA" smtClean="0"/>
              <a:pPr/>
              <a:t>34</a:t>
            </a:fld>
            <a:endParaRPr lang="en-ZA" dirty="0"/>
          </a:p>
        </p:txBody>
      </p:sp>
      <p:sp>
        <p:nvSpPr>
          <p:cNvPr id="36" name="Rectangle: Rounded Corners 35">
            <a:extLst>
              <a:ext uri="{FF2B5EF4-FFF2-40B4-BE49-F238E27FC236}">
                <a16:creationId xmlns:a16="http://schemas.microsoft.com/office/drawing/2014/main" id="{70B049E2-2AC3-4FBE-92EC-ED3CD235AA49}"/>
              </a:ext>
            </a:extLst>
          </p:cNvPr>
          <p:cNvSpPr/>
          <p:nvPr/>
        </p:nvSpPr>
        <p:spPr>
          <a:xfrm>
            <a:off x="685800" y="3543300"/>
            <a:ext cx="5073162" cy="1793631"/>
          </a:xfrm>
          <a:prstGeom prst="roundRect">
            <a:avLst>
              <a:gd name="adj" fmla="val 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ZA" b="1" dirty="0">
                <a:latin typeface="Arial"/>
                <a:cs typeface="Arial"/>
              </a:rPr>
              <a:t>Standard Alert</a:t>
            </a:r>
          </a:p>
          <a:p>
            <a:pPr marL="0" indent="0" algn="ctr">
              <a:buNone/>
            </a:pPr>
            <a:endParaRPr lang="en-ZA" b="1" dirty="0">
              <a:latin typeface="Arial"/>
              <a:cs typeface="Arial"/>
            </a:endParaRPr>
          </a:p>
          <a:p>
            <a:pPr marL="0" indent="0" algn="ctr">
              <a:buNone/>
            </a:pPr>
            <a:r>
              <a:rPr lang="en-ZA" dirty="0">
                <a:latin typeface="Arial"/>
                <a:cs typeface="Arial"/>
              </a:rPr>
              <a:t>Beep + voice message</a:t>
            </a:r>
          </a:p>
          <a:p>
            <a:pPr marL="0" indent="0" algn="ctr">
              <a:buNone/>
            </a:pPr>
            <a:endParaRPr lang="en-ZA" dirty="0">
              <a:latin typeface="Arial"/>
              <a:cs typeface="Arial"/>
            </a:endParaRPr>
          </a:p>
          <a:p>
            <a:pPr algn="ctr"/>
            <a:r>
              <a:rPr lang="en-ZA" sz="1400" dirty="0">
                <a:latin typeface="Arial"/>
                <a:cs typeface="Arial"/>
              </a:rPr>
              <a:t>Voice can be turned off – only recommended if the AI Driving Coach display is installed</a:t>
            </a:r>
            <a:endParaRPr lang="en-US" sz="1400" dirty="0"/>
          </a:p>
        </p:txBody>
      </p:sp>
      <p:sp>
        <p:nvSpPr>
          <p:cNvPr id="37" name="Rectangle: Rounded Corners 36">
            <a:extLst>
              <a:ext uri="{FF2B5EF4-FFF2-40B4-BE49-F238E27FC236}">
                <a16:creationId xmlns:a16="http://schemas.microsoft.com/office/drawing/2014/main" id="{36EE64AF-88C4-4884-93E0-48506A0FB884}"/>
              </a:ext>
            </a:extLst>
          </p:cNvPr>
          <p:cNvSpPr/>
          <p:nvPr/>
        </p:nvSpPr>
        <p:spPr>
          <a:xfrm>
            <a:off x="6057214" y="3543300"/>
            <a:ext cx="5073162" cy="1793631"/>
          </a:xfrm>
          <a:prstGeom prst="roundRect">
            <a:avLst>
              <a:gd name="adj" fmla="val 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ZA" b="1" dirty="0">
                <a:latin typeface="Arial"/>
                <a:cs typeface="Arial"/>
              </a:rPr>
              <a:t>Optional Alert</a:t>
            </a:r>
          </a:p>
          <a:p>
            <a:pPr marL="0" indent="0" algn="ctr">
              <a:buNone/>
            </a:pPr>
            <a:endParaRPr lang="en-ZA" sz="1200" b="1" dirty="0">
              <a:latin typeface="Arial"/>
              <a:cs typeface="Arial"/>
            </a:endParaRPr>
          </a:p>
          <a:p>
            <a:pPr marL="0" indent="0" algn="ctr">
              <a:buNone/>
            </a:pPr>
            <a:r>
              <a:rPr lang="en-ZA" dirty="0">
                <a:latin typeface="Arial"/>
                <a:cs typeface="Arial"/>
              </a:rPr>
              <a:t>In-cab Coach</a:t>
            </a:r>
          </a:p>
          <a:p>
            <a:pPr marL="0" indent="0" algn="ctr">
              <a:buNone/>
            </a:pPr>
            <a:endParaRPr lang="en-ZA" dirty="0">
              <a:latin typeface="Arial"/>
              <a:cs typeface="Arial"/>
            </a:endParaRPr>
          </a:p>
          <a:p>
            <a:pPr marL="0" indent="0" algn="ctr">
              <a:buNone/>
            </a:pPr>
            <a:endParaRPr lang="en-ZA" dirty="0">
              <a:latin typeface="Arial"/>
              <a:cs typeface="Arial"/>
            </a:endParaRPr>
          </a:p>
          <a:p>
            <a:pPr marL="0" indent="0" algn="ctr">
              <a:buNone/>
            </a:pPr>
            <a:endParaRPr lang="en-ZA" dirty="0">
              <a:latin typeface="Arial"/>
              <a:cs typeface="Arial"/>
            </a:endParaRPr>
          </a:p>
        </p:txBody>
      </p:sp>
      <p:pic>
        <p:nvPicPr>
          <p:cNvPr id="38" name="Picture 37">
            <a:extLst>
              <a:ext uri="{FF2B5EF4-FFF2-40B4-BE49-F238E27FC236}">
                <a16:creationId xmlns:a16="http://schemas.microsoft.com/office/drawing/2014/main" id="{36E910E1-1294-4267-BC62-610F6241B03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0531" y="4781204"/>
            <a:ext cx="886528" cy="915317"/>
          </a:xfrm>
          <a:prstGeom prst="rect">
            <a:avLst/>
          </a:prstGeom>
          <a:noFill/>
          <a:ln>
            <a:noFill/>
          </a:ln>
        </p:spPr>
      </p:pic>
      <p:sp>
        <p:nvSpPr>
          <p:cNvPr id="5" name="TextBox 4">
            <a:extLst>
              <a:ext uri="{FF2B5EF4-FFF2-40B4-BE49-F238E27FC236}">
                <a16:creationId xmlns:a16="http://schemas.microsoft.com/office/drawing/2014/main" id="{9B898843-F622-4B8D-A3D2-DEAB07BCBBEB}"/>
              </a:ext>
            </a:extLst>
          </p:cNvPr>
          <p:cNvSpPr txBox="1"/>
          <p:nvPr/>
        </p:nvSpPr>
        <p:spPr>
          <a:xfrm>
            <a:off x="685801" y="5696521"/>
            <a:ext cx="7229764"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Speed thresholds for algorithm activation can be changed during installation in order to meet customer needs in special use cases e.g. metro bus and heavy vehicles operating in large processing plants</a:t>
            </a:r>
          </a:p>
        </p:txBody>
      </p:sp>
    </p:spTree>
    <p:extLst>
      <p:ext uri="{BB962C8B-B14F-4D97-AF65-F5344CB8AC3E}">
        <p14:creationId xmlns:p14="http://schemas.microsoft.com/office/powerpoint/2010/main" val="2086871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31BC77-A08A-4038-96EA-9F7666C62AD6}"/>
              </a:ext>
            </a:extLst>
          </p:cNvPr>
          <p:cNvSpPr>
            <a:spLocks noGrp="1"/>
          </p:cNvSpPr>
          <p:nvPr>
            <p:ph type="sldNum" sz="quarter" idx="14"/>
          </p:nvPr>
        </p:nvSpPr>
        <p:spPr/>
        <p:txBody>
          <a:bodyPr/>
          <a:lstStyle/>
          <a:p>
            <a:fld id="{D877E8CB-321D-4868-A0FA-C2A676D23869}" type="slidenum">
              <a:rPr lang="en-ZA" dirty="0" smtClean="0"/>
              <a:pPr/>
              <a:t>35</a:t>
            </a:fld>
            <a:endParaRPr lang="en-ZA" dirty="0"/>
          </a:p>
        </p:txBody>
      </p:sp>
      <p:sp>
        <p:nvSpPr>
          <p:cNvPr id="3" name="Text Placeholder 2">
            <a:extLst>
              <a:ext uri="{FF2B5EF4-FFF2-40B4-BE49-F238E27FC236}">
                <a16:creationId xmlns:a16="http://schemas.microsoft.com/office/drawing/2014/main" id="{E02E6AC3-2678-4B66-8DC0-C0A429C92C43}"/>
              </a:ext>
            </a:extLst>
          </p:cNvPr>
          <p:cNvSpPr>
            <a:spLocks noGrp="1"/>
          </p:cNvSpPr>
          <p:nvPr>
            <p:ph type="body" sz="quarter" idx="10"/>
          </p:nvPr>
        </p:nvSpPr>
        <p:spPr/>
        <p:txBody>
          <a:bodyPr/>
          <a:lstStyle/>
          <a:p>
            <a:r>
              <a:rPr lang="en-US" dirty="0"/>
              <a:t>OBC Events Based Videos</a:t>
            </a:r>
            <a:endParaRPr lang="en-ZA" dirty="0"/>
          </a:p>
        </p:txBody>
      </p:sp>
      <p:sp>
        <p:nvSpPr>
          <p:cNvPr id="5" name="Content Placeholder 2">
            <a:extLst>
              <a:ext uri="{FF2B5EF4-FFF2-40B4-BE49-F238E27FC236}">
                <a16:creationId xmlns:a16="http://schemas.microsoft.com/office/drawing/2014/main" id="{B7CF5957-49A8-4835-8500-CCB0009459EE}"/>
              </a:ext>
            </a:extLst>
          </p:cNvPr>
          <p:cNvSpPr>
            <a:spLocks noGrp="1"/>
          </p:cNvSpPr>
          <p:nvPr>
            <p:ph sz="quarter" idx="11"/>
          </p:nvPr>
        </p:nvSpPr>
        <p:spPr>
          <a:xfrm>
            <a:off x="254667" y="1516838"/>
            <a:ext cx="11653081" cy="5027800"/>
          </a:xfrm>
        </p:spPr>
        <p:txBody>
          <a:bodyPr/>
          <a:lstStyle/>
          <a:p>
            <a:r>
              <a:rPr lang="en-ZA" dirty="0"/>
              <a:t>Your MiX4000 / </a:t>
            </a:r>
            <a:r>
              <a:rPr lang="en-ZA" dirty="0" err="1"/>
              <a:t>MiX</a:t>
            </a:r>
            <a:r>
              <a:rPr lang="en-ZA" dirty="0"/>
              <a:t> 6000 events can also record video (ensure record video enabled)</a:t>
            </a:r>
          </a:p>
          <a:p>
            <a:pPr lvl="1"/>
            <a:r>
              <a:rPr lang="en-ZA" dirty="0"/>
              <a:t>Events will appear live in </a:t>
            </a:r>
            <a:r>
              <a:rPr lang="en-ZA" dirty="0" err="1"/>
              <a:t>infohub</a:t>
            </a:r>
            <a:r>
              <a:rPr lang="en-ZA" dirty="0"/>
              <a:t> if active</a:t>
            </a:r>
          </a:p>
          <a:p>
            <a:pPr lvl="1"/>
            <a:r>
              <a:rPr lang="en-ZA" dirty="0"/>
              <a:t>Event video: Takes anywhere from 5min to 15min to upload after Ignition is switched off.</a:t>
            </a:r>
          </a:p>
          <a:p>
            <a:pPr lvl="1"/>
            <a:r>
              <a:rPr lang="en-ZA" dirty="0"/>
              <a:t>Tacho video: Takes anywhere from 5min to 15min to obtain when IGN is ON.</a:t>
            </a:r>
          </a:p>
          <a:p>
            <a:pPr lvl="1"/>
            <a:r>
              <a:rPr lang="en-ZA" dirty="0"/>
              <a:t>Only Road and In-Cab camera video will be available on MFM, not Driver Camera</a:t>
            </a:r>
          </a:p>
          <a:p>
            <a:pPr lvl="1"/>
            <a:r>
              <a:rPr lang="en-ZA" dirty="0"/>
              <a:t>Video download will only happen after trip has ended</a:t>
            </a:r>
          </a:p>
        </p:txBody>
      </p:sp>
      <p:graphicFrame>
        <p:nvGraphicFramePr>
          <p:cNvPr id="6" name="Object 5">
            <a:extLst>
              <a:ext uri="{FF2B5EF4-FFF2-40B4-BE49-F238E27FC236}">
                <a16:creationId xmlns:a16="http://schemas.microsoft.com/office/drawing/2014/main" id="{97D603A9-41A4-4882-BD94-E21528695D5A}"/>
              </a:ext>
            </a:extLst>
          </p:cNvPr>
          <p:cNvGraphicFramePr>
            <a:graphicFrameLocks noChangeAspect="1"/>
          </p:cNvGraphicFramePr>
          <p:nvPr>
            <p:extLst>
              <p:ext uri="{D42A27DB-BD31-4B8C-83A1-F6EECF244321}">
                <p14:modId xmlns:p14="http://schemas.microsoft.com/office/powerpoint/2010/main" val="2885060984"/>
              </p:ext>
            </p:extLst>
          </p:nvPr>
        </p:nvGraphicFramePr>
        <p:xfrm>
          <a:off x="372533" y="3631315"/>
          <a:ext cx="11263258" cy="2634018"/>
        </p:xfrm>
        <a:graphic>
          <a:graphicData uri="http://schemas.openxmlformats.org/presentationml/2006/ole">
            <mc:AlternateContent xmlns:mc="http://schemas.openxmlformats.org/markup-compatibility/2006">
              <mc:Choice xmlns:v="urn:schemas-microsoft-com:vml" Requires="v">
                <p:oleObj name="Visio" r:id="rId2" imgW="9811009" imgH="2295250" progId="Visio.Drawing.15">
                  <p:embed/>
                </p:oleObj>
              </mc:Choice>
              <mc:Fallback>
                <p:oleObj name="Visio" r:id="rId2" imgW="9811009" imgH="2295250" progId="Visio.Drawing.15">
                  <p:embed/>
                  <p:pic>
                    <p:nvPicPr>
                      <p:cNvPr id="6" name="Object 5">
                        <a:extLst>
                          <a:ext uri="{FF2B5EF4-FFF2-40B4-BE49-F238E27FC236}">
                            <a16:creationId xmlns:a16="http://schemas.microsoft.com/office/drawing/2014/main" id="{97D603A9-41A4-4882-BD94-E21528695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33" y="3631315"/>
                        <a:ext cx="11263258" cy="2634018"/>
                      </a:xfrm>
                      <a:prstGeom prst="rect">
                        <a:avLst/>
                      </a:prstGeom>
                      <a:noFill/>
                    </p:spPr>
                  </p:pic>
                </p:oleObj>
              </mc:Fallback>
            </mc:AlternateContent>
          </a:graphicData>
        </a:graphic>
      </p:graphicFrame>
      <p:pic>
        <p:nvPicPr>
          <p:cNvPr id="7" name="Picture 6">
            <a:extLst>
              <a:ext uri="{FF2B5EF4-FFF2-40B4-BE49-F238E27FC236}">
                <a16:creationId xmlns:a16="http://schemas.microsoft.com/office/drawing/2014/main" id="{F20F2F24-4459-4410-82B4-A4B0700AF780}"/>
              </a:ext>
            </a:extLst>
          </p:cNvPr>
          <p:cNvPicPr>
            <a:picLocks noChangeAspect="1"/>
          </p:cNvPicPr>
          <p:nvPr/>
        </p:nvPicPr>
        <p:blipFill rotWithShape="1">
          <a:blip r:embed="rId4"/>
          <a:srcRect r="41350"/>
          <a:stretch/>
        </p:blipFill>
        <p:spPr>
          <a:xfrm>
            <a:off x="9377102" y="2459214"/>
            <a:ext cx="2530646" cy="1785592"/>
          </a:xfrm>
          <a:prstGeom prst="rect">
            <a:avLst/>
          </a:prstGeom>
        </p:spPr>
      </p:pic>
    </p:spTree>
    <p:extLst>
      <p:ext uri="{BB962C8B-B14F-4D97-AF65-F5344CB8AC3E}">
        <p14:creationId xmlns:p14="http://schemas.microsoft.com/office/powerpoint/2010/main" val="3016695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36</a:t>
            </a:fld>
            <a:endParaRPr lang="en-ZA" dirty="0"/>
          </a:p>
        </p:txBody>
      </p:sp>
      <p:sp>
        <p:nvSpPr>
          <p:cNvPr id="3" name="Text Placeholder 2"/>
          <p:cNvSpPr>
            <a:spLocks noGrp="1"/>
          </p:cNvSpPr>
          <p:nvPr>
            <p:ph type="body" sz="quarter" idx="10"/>
          </p:nvPr>
        </p:nvSpPr>
        <p:spPr/>
        <p:txBody>
          <a:bodyPr vert="horz" lIns="91440" tIns="45720" rIns="91440" bIns="45720" rtlCol="0" anchor="t">
            <a:noAutofit/>
          </a:bodyPr>
          <a:lstStyle/>
          <a:p>
            <a:r>
              <a:rPr lang="en-ZA" sz="2400" dirty="0">
                <a:latin typeface="Century Gothic"/>
              </a:rPr>
              <a:t>ADAS Events</a:t>
            </a:r>
          </a:p>
        </p:txBody>
      </p:sp>
      <p:sp>
        <p:nvSpPr>
          <p:cNvPr id="4" name="Content Placeholder 3"/>
          <p:cNvSpPr>
            <a:spLocks noGrp="1"/>
          </p:cNvSpPr>
          <p:nvPr>
            <p:ph sz="quarter" idx="11"/>
          </p:nvPr>
        </p:nvSpPr>
        <p:spPr>
          <a:xfrm>
            <a:off x="266040" y="1414480"/>
            <a:ext cx="8616455" cy="5027800"/>
          </a:xfrm>
        </p:spPr>
        <p:txBody>
          <a:bodyPr vert="horz" lIns="91440" tIns="45720" rIns="91440" bIns="45720" rtlCol="0" anchor="t">
            <a:normAutofit/>
          </a:bodyPr>
          <a:lstStyle/>
          <a:p>
            <a:r>
              <a:rPr lang="en-ZA" dirty="0">
                <a:latin typeface="Arial"/>
                <a:cs typeface="Arial"/>
              </a:rPr>
              <a:t>ADAS events are created as system events in the event library and do not have a duration but do record position</a:t>
            </a:r>
            <a:endParaRPr lang="en-ZA" dirty="0"/>
          </a:p>
          <a:p>
            <a:r>
              <a:rPr lang="en-ZA" dirty="0">
                <a:latin typeface="Arial"/>
                <a:cs typeface="Arial"/>
              </a:rPr>
              <a:t>These events are triggered by the camera (not by the OBC) and are therefore active events</a:t>
            </a:r>
            <a:endParaRPr lang="en-ZA" dirty="0"/>
          </a:p>
          <a:p>
            <a:r>
              <a:rPr lang="en-ZA" dirty="0">
                <a:latin typeface="Arial"/>
                <a:cs typeface="Arial"/>
              </a:rPr>
              <a:t>Because these events are active, they are also available in Info Hub, Live tracking and Event notifications</a:t>
            </a:r>
            <a:endParaRPr lang="en-ZA" dirty="0"/>
          </a:p>
          <a:p>
            <a:r>
              <a:rPr lang="en-ZA" dirty="0">
                <a:latin typeface="Arial"/>
                <a:cs typeface="Arial"/>
              </a:rPr>
              <a:t>The following ADAS events are available:</a:t>
            </a:r>
            <a:endParaRPr lang="en-ZA" dirty="0"/>
          </a:p>
          <a:p>
            <a:pPr lvl="1">
              <a:buFont typeface="Arial"/>
            </a:pPr>
            <a:r>
              <a:rPr lang="en-US" dirty="0">
                <a:latin typeface="Arial"/>
                <a:cs typeface="Arial"/>
              </a:rPr>
              <a:t>Lane Departure Warning (advisable when connected to turn signal)</a:t>
            </a:r>
          </a:p>
          <a:p>
            <a:pPr lvl="1">
              <a:buFont typeface="Arial"/>
            </a:pPr>
            <a:r>
              <a:rPr lang="en-US" dirty="0">
                <a:latin typeface="Arial"/>
                <a:cs typeface="Arial"/>
              </a:rPr>
              <a:t>Forward Collision Warning</a:t>
            </a:r>
            <a:endParaRPr lang="en-US" dirty="0"/>
          </a:p>
          <a:p>
            <a:pPr lvl="1">
              <a:buFont typeface="Arial"/>
            </a:pPr>
            <a:r>
              <a:rPr lang="en-US" dirty="0">
                <a:latin typeface="Arial"/>
                <a:cs typeface="Arial"/>
              </a:rPr>
              <a:t>Following Distance Monitoring</a:t>
            </a:r>
          </a:p>
          <a:p>
            <a:pPr lvl="1">
              <a:buFont typeface="Arial"/>
              <a:buChar char="•"/>
            </a:pPr>
            <a:endParaRPr lang="en-US"/>
          </a:p>
          <a:p>
            <a:pPr marL="0" indent="0">
              <a:buNone/>
            </a:pPr>
            <a:r>
              <a:rPr lang="en-US" sz="1600" dirty="0">
                <a:latin typeface="Arial"/>
                <a:cs typeface="Arial"/>
              </a:rPr>
              <a:t>Note: the artificial intelligence (AI) algorithms that are used to detect the ADAS events are probabilistic in nature. While extensive testing has been done to ensure their reliability, there is no guarantee that they will be 100% accurate.</a:t>
            </a:r>
            <a:r>
              <a:rPr lang="en-US" dirty="0">
                <a:latin typeface="Arial"/>
                <a:cs typeface="Arial"/>
              </a:rPr>
              <a:t> </a:t>
            </a:r>
            <a:endParaRPr lang="en-US" dirty="0"/>
          </a:p>
          <a:p>
            <a:pPr marL="0" indent="0">
              <a:buNone/>
            </a:pPr>
            <a:endParaRPr lang="en-ZA"/>
          </a:p>
          <a:p>
            <a:pPr marL="0" indent="0">
              <a:buNone/>
            </a:pPr>
            <a:endParaRPr lang="en-ZA"/>
          </a:p>
        </p:txBody>
      </p:sp>
      <p:grpSp>
        <p:nvGrpSpPr>
          <p:cNvPr id="24" name="Group 23">
            <a:extLst>
              <a:ext uri="{FF2B5EF4-FFF2-40B4-BE49-F238E27FC236}">
                <a16:creationId xmlns:a16="http://schemas.microsoft.com/office/drawing/2014/main" id="{7C6C89BA-14A5-40F1-9A54-AD1540698F2A}"/>
              </a:ext>
            </a:extLst>
          </p:cNvPr>
          <p:cNvGrpSpPr/>
          <p:nvPr/>
        </p:nvGrpSpPr>
        <p:grpSpPr>
          <a:xfrm>
            <a:off x="8967258" y="2032202"/>
            <a:ext cx="3130486" cy="3586802"/>
            <a:chOff x="5727386" y="2519537"/>
            <a:chExt cx="2584576" cy="3063638"/>
          </a:xfrm>
        </p:grpSpPr>
        <p:pic>
          <p:nvPicPr>
            <p:cNvPr id="6" name="Picture 5">
              <a:extLst>
                <a:ext uri="{FF2B5EF4-FFF2-40B4-BE49-F238E27FC236}">
                  <a16:creationId xmlns:a16="http://schemas.microsoft.com/office/drawing/2014/main" id="{387FEC7E-0E15-4D74-B0A9-0205945293E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727386" y="5019441"/>
              <a:ext cx="643003" cy="563734"/>
            </a:xfrm>
            <a:prstGeom prst="rect">
              <a:avLst/>
            </a:prstGeom>
          </p:spPr>
        </p:pic>
        <p:grpSp>
          <p:nvGrpSpPr>
            <p:cNvPr id="7" name="Group 6">
              <a:extLst>
                <a:ext uri="{FF2B5EF4-FFF2-40B4-BE49-F238E27FC236}">
                  <a16:creationId xmlns:a16="http://schemas.microsoft.com/office/drawing/2014/main" id="{01FBC9CA-632D-4484-88EC-3DA539841333}"/>
                </a:ext>
              </a:extLst>
            </p:cNvPr>
            <p:cNvGrpSpPr/>
            <p:nvPr/>
          </p:nvGrpSpPr>
          <p:grpSpPr>
            <a:xfrm>
              <a:off x="5727386" y="4394465"/>
              <a:ext cx="643003" cy="563734"/>
              <a:chOff x="1912403" y="974406"/>
              <a:chExt cx="906131" cy="906131"/>
            </a:xfrm>
          </p:grpSpPr>
          <p:pic>
            <p:nvPicPr>
              <p:cNvPr id="22" name="Picture 21">
                <a:extLst>
                  <a:ext uri="{FF2B5EF4-FFF2-40B4-BE49-F238E27FC236}">
                    <a16:creationId xmlns:a16="http://schemas.microsoft.com/office/drawing/2014/main" id="{C6F7BE23-CB07-4223-8A04-86310A4893F9}"/>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912403" y="974406"/>
                <a:ext cx="906131" cy="906131"/>
              </a:xfrm>
              <a:prstGeom prst="rect">
                <a:avLst/>
              </a:prstGeom>
            </p:spPr>
          </p:pic>
          <p:pic>
            <p:nvPicPr>
              <p:cNvPr id="23" name="图片 20">
                <a:extLst>
                  <a:ext uri="{FF2B5EF4-FFF2-40B4-BE49-F238E27FC236}">
                    <a16:creationId xmlns:a16="http://schemas.microsoft.com/office/drawing/2014/main" id="{64F70DEE-C8B5-4619-81A7-3AFD2FC1D101}"/>
                  </a:ext>
                </a:extLst>
              </p:cNvPr>
              <p:cNvPicPr>
                <a:picLocks noChangeAspect="1"/>
              </p:cNvPicPr>
              <p:nvPr/>
            </p:nvPicPr>
            <p:blipFill>
              <a:blip r:embed="rId4"/>
              <a:stretch>
                <a:fillRect/>
              </a:stretch>
            </p:blipFill>
            <p:spPr>
              <a:xfrm>
                <a:off x="2008935" y="1072870"/>
                <a:ext cx="728049" cy="709200"/>
              </a:xfrm>
              <a:prstGeom prst="rect">
                <a:avLst/>
              </a:prstGeom>
            </p:spPr>
          </p:pic>
        </p:grpSp>
        <p:grpSp>
          <p:nvGrpSpPr>
            <p:cNvPr id="8" name="Group 7">
              <a:extLst>
                <a:ext uri="{FF2B5EF4-FFF2-40B4-BE49-F238E27FC236}">
                  <a16:creationId xmlns:a16="http://schemas.microsoft.com/office/drawing/2014/main" id="{88FF110A-E8E2-43B2-AD55-C3E7E6D358A6}"/>
                </a:ext>
              </a:extLst>
            </p:cNvPr>
            <p:cNvGrpSpPr/>
            <p:nvPr/>
          </p:nvGrpSpPr>
          <p:grpSpPr>
            <a:xfrm>
              <a:off x="5727386" y="3769489"/>
              <a:ext cx="643003" cy="563734"/>
              <a:chOff x="6389998" y="963693"/>
              <a:chExt cx="906131" cy="906131"/>
            </a:xfrm>
          </p:grpSpPr>
          <p:pic>
            <p:nvPicPr>
              <p:cNvPr id="20" name="Picture 19">
                <a:extLst>
                  <a:ext uri="{FF2B5EF4-FFF2-40B4-BE49-F238E27FC236}">
                    <a16:creationId xmlns:a16="http://schemas.microsoft.com/office/drawing/2014/main" id="{EB479235-ED47-499F-8D0F-AE7B52C32750}"/>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389998" y="963693"/>
                <a:ext cx="906131" cy="906131"/>
              </a:xfrm>
              <a:prstGeom prst="rect">
                <a:avLst/>
              </a:prstGeom>
            </p:spPr>
          </p:pic>
          <p:pic>
            <p:nvPicPr>
              <p:cNvPr id="21" name="图片 17">
                <a:extLst>
                  <a:ext uri="{FF2B5EF4-FFF2-40B4-BE49-F238E27FC236}">
                    <a16:creationId xmlns:a16="http://schemas.microsoft.com/office/drawing/2014/main" id="{E68BECE1-8C87-470F-AD09-0723F9C949A6}"/>
                  </a:ext>
                </a:extLst>
              </p:cNvPr>
              <p:cNvPicPr>
                <a:picLocks noChangeAspect="1"/>
              </p:cNvPicPr>
              <p:nvPr/>
            </p:nvPicPr>
            <p:blipFill>
              <a:blip r:embed="rId5"/>
              <a:stretch>
                <a:fillRect/>
              </a:stretch>
            </p:blipFill>
            <p:spPr>
              <a:xfrm>
                <a:off x="6476478" y="1064836"/>
                <a:ext cx="709200" cy="709200"/>
              </a:xfrm>
              <a:prstGeom prst="rect">
                <a:avLst/>
              </a:prstGeom>
            </p:spPr>
          </p:pic>
        </p:grpSp>
        <p:grpSp>
          <p:nvGrpSpPr>
            <p:cNvPr id="9" name="Group 8">
              <a:extLst>
                <a:ext uri="{FF2B5EF4-FFF2-40B4-BE49-F238E27FC236}">
                  <a16:creationId xmlns:a16="http://schemas.microsoft.com/office/drawing/2014/main" id="{906FCC36-0920-4DEC-ACF3-1BA8F87BF89B}"/>
                </a:ext>
              </a:extLst>
            </p:cNvPr>
            <p:cNvGrpSpPr/>
            <p:nvPr/>
          </p:nvGrpSpPr>
          <p:grpSpPr>
            <a:xfrm>
              <a:off x="5727386" y="3144513"/>
              <a:ext cx="643003" cy="563734"/>
              <a:chOff x="7285517" y="961015"/>
              <a:chExt cx="906131" cy="906131"/>
            </a:xfrm>
          </p:grpSpPr>
          <p:pic>
            <p:nvPicPr>
              <p:cNvPr id="18" name="Picture 17">
                <a:extLst>
                  <a:ext uri="{FF2B5EF4-FFF2-40B4-BE49-F238E27FC236}">
                    <a16:creationId xmlns:a16="http://schemas.microsoft.com/office/drawing/2014/main" id="{9AB37291-8B41-43F5-A739-B16A25841DD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7285517" y="961015"/>
                <a:ext cx="906131" cy="906131"/>
              </a:xfrm>
              <a:prstGeom prst="rect">
                <a:avLst/>
              </a:prstGeom>
            </p:spPr>
          </p:pic>
          <p:pic>
            <p:nvPicPr>
              <p:cNvPr id="19" name="图片 14">
                <a:extLst>
                  <a:ext uri="{FF2B5EF4-FFF2-40B4-BE49-F238E27FC236}">
                    <a16:creationId xmlns:a16="http://schemas.microsoft.com/office/drawing/2014/main" id="{56D905AD-C71A-4923-92B1-0CCAB8A3B9C3}"/>
                  </a:ext>
                </a:extLst>
              </p:cNvPr>
              <p:cNvPicPr/>
              <p:nvPr/>
            </p:nvPicPr>
            <p:blipFill>
              <a:blip r:embed="rId6"/>
              <a:stretch>
                <a:fillRect/>
              </a:stretch>
            </p:blipFill>
            <p:spPr>
              <a:xfrm>
                <a:off x="7387677" y="1056802"/>
                <a:ext cx="691200" cy="709200"/>
              </a:xfrm>
              <a:prstGeom prst="rect">
                <a:avLst/>
              </a:prstGeom>
              <a:noFill/>
              <a:ln w="9525">
                <a:noFill/>
              </a:ln>
            </p:spPr>
          </p:pic>
        </p:grpSp>
        <p:grpSp>
          <p:nvGrpSpPr>
            <p:cNvPr id="10" name="Group 9">
              <a:extLst>
                <a:ext uri="{FF2B5EF4-FFF2-40B4-BE49-F238E27FC236}">
                  <a16:creationId xmlns:a16="http://schemas.microsoft.com/office/drawing/2014/main" id="{29B7A86F-1CFD-4D1D-9C4F-E1FD4C57BA76}"/>
                </a:ext>
              </a:extLst>
            </p:cNvPr>
            <p:cNvGrpSpPr/>
            <p:nvPr/>
          </p:nvGrpSpPr>
          <p:grpSpPr>
            <a:xfrm>
              <a:off x="5727386" y="2519537"/>
              <a:ext cx="643003" cy="563734"/>
              <a:chOff x="8181036" y="958337"/>
              <a:chExt cx="906131" cy="906131"/>
            </a:xfrm>
          </p:grpSpPr>
          <p:pic>
            <p:nvPicPr>
              <p:cNvPr id="16" name="Picture 15">
                <a:extLst>
                  <a:ext uri="{FF2B5EF4-FFF2-40B4-BE49-F238E27FC236}">
                    <a16:creationId xmlns:a16="http://schemas.microsoft.com/office/drawing/2014/main" id="{28F1DB1A-2C33-44F6-8877-03BBBB23524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8181036" y="958337"/>
                <a:ext cx="906131" cy="906131"/>
              </a:xfrm>
              <a:prstGeom prst="rect">
                <a:avLst/>
              </a:prstGeom>
            </p:spPr>
          </p:pic>
          <p:pic>
            <p:nvPicPr>
              <p:cNvPr id="17" name="图片 15">
                <a:extLst>
                  <a:ext uri="{FF2B5EF4-FFF2-40B4-BE49-F238E27FC236}">
                    <a16:creationId xmlns:a16="http://schemas.microsoft.com/office/drawing/2014/main" id="{47EE5EA4-F239-4E7D-AC50-C2123FCEBFE3}"/>
                  </a:ext>
                </a:extLst>
              </p:cNvPr>
              <p:cNvPicPr/>
              <p:nvPr/>
            </p:nvPicPr>
            <p:blipFill>
              <a:blip r:embed="rId7"/>
              <a:stretch>
                <a:fillRect/>
              </a:stretch>
            </p:blipFill>
            <p:spPr>
              <a:xfrm>
                <a:off x="8274904" y="1064836"/>
                <a:ext cx="691200" cy="709200"/>
              </a:xfrm>
              <a:prstGeom prst="rect">
                <a:avLst/>
              </a:prstGeom>
              <a:noFill/>
              <a:ln w="9525">
                <a:noFill/>
              </a:ln>
            </p:spPr>
          </p:pic>
        </p:grpSp>
        <p:sp>
          <p:nvSpPr>
            <p:cNvPr id="11" name="TextBox 10">
              <a:extLst>
                <a:ext uri="{FF2B5EF4-FFF2-40B4-BE49-F238E27FC236}">
                  <a16:creationId xmlns:a16="http://schemas.microsoft.com/office/drawing/2014/main" id="{01AF34A4-6FBF-4BAA-AC1D-07EC6207BB36}"/>
                </a:ext>
              </a:extLst>
            </p:cNvPr>
            <p:cNvSpPr txBox="1"/>
            <p:nvPr/>
          </p:nvSpPr>
          <p:spPr>
            <a:xfrm>
              <a:off x="6362066" y="4561647"/>
              <a:ext cx="1949896" cy="276999"/>
            </a:xfrm>
            <a:prstGeom prst="rect">
              <a:avLst/>
            </a:prstGeom>
            <a:noFill/>
          </p:spPr>
          <p:txBody>
            <a:bodyPr wrap="square" rtlCol="0">
              <a:spAutoFit/>
            </a:bodyPr>
            <a:lstStyle/>
            <a:p>
              <a:r>
                <a:rPr lang="en-ZA" sz="1200" dirty="0"/>
                <a:t>Following Distance Monitor</a:t>
              </a:r>
            </a:p>
          </p:txBody>
        </p:sp>
        <p:sp>
          <p:nvSpPr>
            <p:cNvPr id="12" name="TextBox 11">
              <a:extLst>
                <a:ext uri="{FF2B5EF4-FFF2-40B4-BE49-F238E27FC236}">
                  <a16:creationId xmlns:a16="http://schemas.microsoft.com/office/drawing/2014/main" id="{19B51C46-8E8C-432A-ACB9-37326F4ED1D4}"/>
                </a:ext>
              </a:extLst>
            </p:cNvPr>
            <p:cNvSpPr txBox="1"/>
            <p:nvPr/>
          </p:nvSpPr>
          <p:spPr>
            <a:xfrm>
              <a:off x="6362066" y="3941154"/>
              <a:ext cx="1934585" cy="276999"/>
            </a:xfrm>
            <a:prstGeom prst="rect">
              <a:avLst/>
            </a:prstGeom>
            <a:noFill/>
          </p:spPr>
          <p:txBody>
            <a:bodyPr wrap="square" rtlCol="0">
              <a:spAutoFit/>
            </a:bodyPr>
            <a:lstStyle/>
            <a:p>
              <a:r>
                <a:rPr lang="en-ZA" sz="1200" dirty="0"/>
                <a:t>Forward Collision Warning</a:t>
              </a:r>
            </a:p>
          </p:txBody>
        </p:sp>
        <p:sp>
          <p:nvSpPr>
            <p:cNvPr id="13" name="TextBox 12">
              <a:extLst>
                <a:ext uri="{FF2B5EF4-FFF2-40B4-BE49-F238E27FC236}">
                  <a16:creationId xmlns:a16="http://schemas.microsoft.com/office/drawing/2014/main" id="{43ABC8E7-E243-4ADF-A1A1-9EB072981022}"/>
                </a:ext>
              </a:extLst>
            </p:cNvPr>
            <p:cNvSpPr txBox="1"/>
            <p:nvPr/>
          </p:nvSpPr>
          <p:spPr>
            <a:xfrm>
              <a:off x="6359874" y="2700168"/>
              <a:ext cx="1235074" cy="276999"/>
            </a:xfrm>
            <a:prstGeom prst="rect">
              <a:avLst/>
            </a:prstGeom>
            <a:noFill/>
          </p:spPr>
          <p:txBody>
            <a:bodyPr wrap="square" rtlCol="0">
              <a:spAutoFit/>
            </a:bodyPr>
            <a:lstStyle/>
            <a:p>
              <a:r>
                <a:rPr lang="en-ZA" sz="1200" dirty="0"/>
                <a:t>Lane Departure</a:t>
              </a:r>
            </a:p>
          </p:txBody>
        </p:sp>
        <p:sp>
          <p:nvSpPr>
            <p:cNvPr id="14" name="TextBox 13">
              <a:extLst>
                <a:ext uri="{FF2B5EF4-FFF2-40B4-BE49-F238E27FC236}">
                  <a16:creationId xmlns:a16="http://schemas.microsoft.com/office/drawing/2014/main" id="{A2CC80BE-A32C-4DC8-81EE-20EF81CA684F}"/>
                </a:ext>
              </a:extLst>
            </p:cNvPr>
            <p:cNvSpPr txBox="1"/>
            <p:nvPr/>
          </p:nvSpPr>
          <p:spPr>
            <a:xfrm>
              <a:off x="6359874" y="3320661"/>
              <a:ext cx="1159360" cy="276999"/>
            </a:xfrm>
            <a:prstGeom prst="rect">
              <a:avLst/>
            </a:prstGeom>
            <a:noFill/>
          </p:spPr>
          <p:txBody>
            <a:bodyPr wrap="square" rtlCol="0">
              <a:spAutoFit/>
            </a:bodyPr>
            <a:lstStyle/>
            <a:p>
              <a:r>
                <a:rPr lang="en-ZA" sz="1200" dirty="0"/>
                <a:t>Lane Departure</a:t>
              </a:r>
            </a:p>
          </p:txBody>
        </p:sp>
        <p:sp>
          <p:nvSpPr>
            <p:cNvPr id="15" name="TextBox 14">
              <a:extLst>
                <a:ext uri="{FF2B5EF4-FFF2-40B4-BE49-F238E27FC236}">
                  <a16:creationId xmlns:a16="http://schemas.microsoft.com/office/drawing/2014/main" id="{DB4F1E62-9202-4296-B3D8-EBD2B8F8F3D0}"/>
                </a:ext>
              </a:extLst>
            </p:cNvPr>
            <p:cNvSpPr txBox="1"/>
            <p:nvPr/>
          </p:nvSpPr>
          <p:spPr>
            <a:xfrm>
              <a:off x="6362066" y="5182140"/>
              <a:ext cx="1944217" cy="276999"/>
            </a:xfrm>
            <a:prstGeom prst="rect">
              <a:avLst/>
            </a:prstGeom>
            <a:noFill/>
          </p:spPr>
          <p:txBody>
            <a:bodyPr wrap="square" rtlCol="0">
              <a:spAutoFit/>
            </a:bodyPr>
            <a:lstStyle/>
            <a:p>
              <a:r>
                <a:rPr lang="en-ZA" sz="1200" dirty="0"/>
                <a:t>Indicate Following Distance</a:t>
              </a:r>
            </a:p>
          </p:txBody>
        </p:sp>
      </p:grpSp>
    </p:spTree>
    <p:extLst>
      <p:ext uri="{BB962C8B-B14F-4D97-AF65-F5344CB8AC3E}">
        <p14:creationId xmlns:p14="http://schemas.microsoft.com/office/powerpoint/2010/main" val="639433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780EC9-54EF-4358-961D-E59BC3085EF6}"/>
              </a:ext>
            </a:extLst>
          </p:cNvPr>
          <p:cNvSpPr>
            <a:spLocks noGrp="1"/>
          </p:cNvSpPr>
          <p:nvPr>
            <p:ph type="sldNum" sz="quarter" idx="14"/>
          </p:nvPr>
        </p:nvSpPr>
        <p:spPr/>
        <p:txBody>
          <a:bodyPr/>
          <a:lstStyle/>
          <a:p>
            <a:fld id="{D877E8CB-321D-4868-A0FA-C2A676D23869}" type="slidenum">
              <a:rPr lang="en-ZA" dirty="0" smtClean="0"/>
              <a:pPr/>
              <a:t>37</a:t>
            </a:fld>
            <a:endParaRPr lang="en-ZA" dirty="0"/>
          </a:p>
        </p:txBody>
      </p:sp>
      <p:sp>
        <p:nvSpPr>
          <p:cNvPr id="3" name="Text Placeholder 2">
            <a:extLst>
              <a:ext uri="{FF2B5EF4-FFF2-40B4-BE49-F238E27FC236}">
                <a16:creationId xmlns:a16="http://schemas.microsoft.com/office/drawing/2014/main" id="{20148EE3-AD88-4048-A821-9A5DDA366C55}"/>
              </a:ext>
            </a:extLst>
          </p:cNvPr>
          <p:cNvSpPr>
            <a:spLocks noGrp="1"/>
          </p:cNvSpPr>
          <p:nvPr>
            <p:ph type="body" sz="quarter" idx="10"/>
          </p:nvPr>
        </p:nvSpPr>
        <p:spPr/>
        <p:txBody>
          <a:bodyPr/>
          <a:lstStyle/>
          <a:p>
            <a:r>
              <a:rPr lang="en-US" dirty="0"/>
              <a:t>ADAS Events Functionality</a:t>
            </a:r>
            <a:endParaRPr lang="en-ZA" dirty="0"/>
          </a:p>
        </p:txBody>
      </p:sp>
      <p:sp>
        <p:nvSpPr>
          <p:cNvPr id="5" name="Rectangle 4">
            <a:extLst>
              <a:ext uri="{FF2B5EF4-FFF2-40B4-BE49-F238E27FC236}">
                <a16:creationId xmlns:a16="http://schemas.microsoft.com/office/drawing/2014/main" id="{1ECAD84E-6182-4E9E-AA30-9E156AC9FA66}"/>
              </a:ext>
            </a:extLst>
          </p:cNvPr>
          <p:cNvSpPr/>
          <p:nvPr/>
        </p:nvSpPr>
        <p:spPr>
          <a:xfrm>
            <a:off x="138993"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a:solidFill>
                  <a:schemeClr val="tx1"/>
                </a:solidFill>
              </a:rPr>
              <a:t>Following Distance Monitor</a:t>
            </a:r>
          </a:p>
        </p:txBody>
      </p:sp>
      <p:sp>
        <p:nvSpPr>
          <p:cNvPr id="6" name="Content Placeholder 3">
            <a:extLst>
              <a:ext uri="{FF2B5EF4-FFF2-40B4-BE49-F238E27FC236}">
                <a16:creationId xmlns:a16="http://schemas.microsoft.com/office/drawing/2014/main" id="{F53A0C18-0E48-49D0-8815-11B20BAC42D9}"/>
              </a:ext>
            </a:extLst>
          </p:cNvPr>
          <p:cNvSpPr>
            <a:spLocks noGrp="1"/>
          </p:cNvSpPr>
          <p:nvPr>
            <p:ph sz="quarter" idx="11"/>
          </p:nvPr>
        </p:nvSpPr>
        <p:spPr>
          <a:xfrm>
            <a:off x="138992" y="2220686"/>
            <a:ext cx="5823273" cy="2238910"/>
          </a:xfrm>
        </p:spPr>
        <p:txBody>
          <a:bodyPr vert="horz" lIns="91440" tIns="45720" rIns="91440" bIns="45720" rtlCol="0" anchor="t">
            <a:normAutofit/>
          </a:bodyPr>
          <a:lstStyle/>
          <a:p>
            <a:r>
              <a:rPr lang="en-US" sz="1800" dirty="0">
                <a:latin typeface="Arial"/>
                <a:cs typeface="Arial"/>
              </a:rPr>
              <a:t>Active from ≥ 30km/h [18mph]</a:t>
            </a:r>
          </a:p>
          <a:p>
            <a:pPr marL="0" indent="0">
              <a:buNone/>
            </a:pPr>
            <a:endParaRPr lang="en-US" sz="1800"/>
          </a:p>
          <a:p>
            <a:r>
              <a:rPr lang="en-US" sz="1800" dirty="0">
                <a:latin typeface="Arial"/>
                <a:cs typeface="Arial"/>
              </a:rPr>
              <a:t>Trigger:</a:t>
            </a:r>
          </a:p>
          <a:p>
            <a:pPr lvl="1"/>
            <a:r>
              <a:rPr lang="en-ZA" sz="1600" dirty="0">
                <a:latin typeface="Arial"/>
                <a:cs typeface="Arial"/>
              </a:rPr>
              <a:t>Unsafe distance to front vehicle.</a:t>
            </a:r>
          </a:p>
          <a:p>
            <a:pPr lvl="1"/>
            <a:r>
              <a:rPr lang="en-ZA" sz="1600" dirty="0">
                <a:latin typeface="Arial"/>
                <a:cs typeface="Arial"/>
              </a:rPr>
              <a:t>The distance between the vehicle and front vehicle/vehicle absolute speed≤0.6S</a:t>
            </a:r>
            <a:endParaRPr lang="en-US" sz="1600" dirty="0">
              <a:latin typeface="Arial"/>
              <a:cs typeface="Arial"/>
            </a:endParaRPr>
          </a:p>
          <a:p>
            <a:pPr marL="457200" lvl="1" indent="0">
              <a:buNone/>
            </a:pPr>
            <a:endParaRPr lang="en-US"/>
          </a:p>
          <a:p>
            <a:pPr lvl="1"/>
            <a:endParaRPr lang="en-US"/>
          </a:p>
          <a:p>
            <a:pPr lvl="2"/>
            <a:endParaRPr lang="en-US"/>
          </a:p>
          <a:p>
            <a:endParaRPr lang="en-US"/>
          </a:p>
          <a:p>
            <a:endParaRPr lang="en-ZA"/>
          </a:p>
        </p:txBody>
      </p:sp>
      <p:sp>
        <p:nvSpPr>
          <p:cNvPr id="7" name="Rectangle 6">
            <a:extLst>
              <a:ext uri="{FF2B5EF4-FFF2-40B4-BE49-F238E27FC236}">
                <a16:creationId xmlns:a16="http://schemas.microsoft.com/office/drawing/2014/main" id="{DE7073B0-B9A7-4532-A10F-E7CBA5163B65}"/>
              </a:ext>
            </a:extLst>
          </p:cNvPr>
          <p:cNvSpPr/>
          <p:nvPr/>
        </p:nvSpPr>
        <p:spPr>
          <a:xfrm>
            <a:off x="138993" y="2099230"/>
            <a:ext cx="5823273" cy="42766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Picture 7">
            <a:extLst>
              <a:ext uri="{FF2B5EF4-FFF2-40B4-BE49-F238E27FC236}">
                <a16:creationId xmlns:a16="http://schemas.microsoft.com/office/drawing/2014/main" id="{1B09C52A-ADBC-4917-AA4D-7E9C3761A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03" y="1279081"/>
            <a:ext cx="778490" cy="778490"/>
          </a:xfrm>
          <a:prstGeom prst="rect">
            <a:avLst/>
          </a:prstGeom>
        </p:spPr>
      </p:pic>
      <p:sp>
        <p:nvSpPr>
          <p:cNvPr id="9" name="Rectangle 8">
            <a:extLst>
              <a:ext uri="{FF2B5EF4-FFF2-40B4-BE49-F238E27FC236}">
                <a16:creationId xmlns:a16="http://schemas.microsoft.com/office/drawing/2014/main" id="{31FE9EF7-DC20-4277-B4C1-A8F05146A201}"/>
              </a:ext>
            </a:extLst>
          </p:cNvPr>
          <p:cNvSpPr/>
          <p:nvPr/>
        </p:nvSpPr>
        <p:spPr>
          <a:xfrm>
            <a:off x="6151017"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a:solidFill>
                  <a:schemeClr val="tx1"/>
                </a:solidFill>
              </a:rPr>
              <a:t>Forward Collision Warning</a:t>
            </a:r>
          </a:p>
        </p:txBody>
      </p:sp>
      <p:sp>
        <p:nvSpPr>
          <p:cNvPr id="10" name="Content Placeholder 3">
            <a:extLst>
              <a:ext uri="{FF2B5EF4-FFF2-40B4-BE49-F238E27FC236}">
                <a16:creationId xmlns:a16="http://schemas.microsoft.com/office/drawing/2014/main" id="{9586D58F-0E3E-4A59-B21D-28C42DBD12FD}"/>
              </a:ext>
            </a:extLst>
          </p:cNvPr>
          <p:cNvSpPr txBox="1">
            <a:spLocks/>
          </p:cNvSpPr>
          <p:nvPr/>
        </p:nvSpPr>
        <p:spPr>
          <a:xfrm>
            <a:off x="6151016" y="2220686"/>
            <a:ext cx="5823273" cy="2238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a:cs typeface="Arial"/>
              </a:rPr>
              <a:t>Active from ≥ 30km/h [18mph]</a:t>
            </a:r>
            <a:endParaRPr lang="en-US" dirty="0"/>
          </a:p>
          <a:p>
            <a:endParaRPr lang="en-US" sz="1800"/>
          </a:p>
          <a:p>
            <a:r>
              <a:rPr lang="en-US" sz="1800" dirty="0">
                <a:latin typeface="Arial"/>
                <a:cs typeface="Arial"/>
              </a:rPr>
              <a:t>Trigger:</a:t>
            </a:r>
          </a:p>
          <a:p>
            <a:pPr lvl="1"/>
            <a:r>
              <a:rPr lang="en-ZA" sz="1600" dirty="0">
                <a:latin typeface="Arial"/>
                <a:cs typeface="Arial"/>
              </a:rPr>
              <a:t>Risk of crashing into front vehicle</a:t>
            </a:r>
          </a:p>
          <a:p>
            <a:pPr lvl="1"/>
            <a:r>
              <a:rPr lang="en-ZA" sz="1600" dirty="0">
                <a:latin typeface="Arial"/>
                <a:cs typeface="Arial"/>
              </a:rPr>
              <a:t>The collision less than safe threshold value(relative vehicle distance/relative vehicle speed&lt;2.7s)</a:t>
            </a:r>
            <a:endParaRPr lang="en-US" sz="1600" dirty="0">
              <a:latin typeface="Arial"/>
              <a:cs typeface="Arial"/>
            </a:endParaRPr>
          </a:p>
          <a:p>
            <a:pPr lvl="1"/>
            <a:endParaRPr lang="en-US"/>
          </a:p>
          <a:p>
            <a:pPr lvl="2"/>
            <a:endParaRPr lang="en-US"/>
          </a:p>
          <a:p>
            <a:endParaRPr lang="en-US"/>
          </a:p>
          <a:p>
            <a:endParaRPr lang="en-ZA"/>
          </a:p>
        </p:txBody>
      </p:sp>
      <p:pic>
        <p:nvPicPr>
          <p:cNvPr id="11" name="Picture 10">
            <a:extLst>
              <a:ext uri="{FF2B5EF4-FFF2-40B4-BE49-F238E27FC236}">
                <a16:creationId xmlns:a16="http://schemas.microsoft.com/office/drawing/2014/main" id="{975D39C3-2E12-4FA1-AB16-1A35DCD39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540" y="1279081"/>
            <a:ext cx="773264" cy="778490"/>
          </a:xfrm>
          <a:prstGeom prst="rect">
            <a:avLst/>
          </a:prstGeom>
        </p:spPr>
      </p:pic>
      <p:pic>
        <p:nvPicPr>
          <p:cNvPr id="12" name="Picture 11">
            <a:extLst>
              <a:ext uri="{FF2B5EF4-FFF2-40B4-BE49-F238E27FC236}">
                <a16:creationId xmlns:a16="http://schemas.microsoft.com/office/drawing/2014/main" id="{6F514608-E44B-4CD4-9568-C105926E2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35" y="5214699"/>
            <a:ext cx="778490" cy="768178"/>
          </a:xfrm>
          <a:prstGeom prst="rect">
            <a:avLst/>
          </a:prstGeom>
        </p:spPr>
      </p:pic>
      <p:pic>
        <p:nvPicPr>
          <p:cNvPr id="13" name="Picture 12">
            <a:extLst>
              <a:ext uri="{FF2B5EF4-FFF2-40B4-BE49-F238E27FC236}">
                <a16:creationId xmlns:a16="http://schemas.microsoft.com/office/drawing/2014/main" id="{8C1B5A61-5818-4EB1-944C-64704ABD8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164" y="5221284"/>
            <a:ext cx="778490" cy="759665"/>
          </a:xfrm>
          <a:prstGeom prst="rect">
            <a:avLst/>
          </a:prstGeom>
        </p:spPr>
      </p:pic>
      <p:sp>
        <p:nvSpPr>
          <p:cNvPr id="14" name="TextBox 13">
            <a:extLst>
              <a:ext uri="{FF2B5EF4-FFF2-40B4-BE49-F238E27FC236}">
                <a16:creationId xmlns:a16="http://schemas.microsoft.com/office/drawing/2014/main" id="{49323CE5-9CB8-4195-AABE-32116B097FCD}"/>
              </a:ext>
            </a:extLst>
          </p:cNvPr>
          <p:cNvSpPr txBox="1"/>
          <p:nvPr/>
        </p:nvSpPr>
        <p:spPr>
          <a:xfrm>
            <a:off x="4094654" y="5401430"/>
            <a:ext cx="1668598" cy="276999"/>
          </a:xfrm>
          <a:prstGeom prst="rect">
            <a:avLst/>
          </a:prstGeom>
          <a:noFill/>
        </p:spPr>
        <p:txBody>
          <a:bodyPr wrap="none" rtlCol="0">
            <a:spAutoFit/>
          </a:bodyPr>
          <a:lstStyle/>
          <a:p>
            <a:r>
              <a:rPr lang="en-ZA" sz="1200" dirty="0">
                <a:solidFill>
                  <a:schemeClr val="bg2">
                    <a:lumMod val="25000"/>
                  </a:schemeClr>
                </a:solidFill>
                <a:latin typeface="Arial" panose="020B0604020202020204" pitchFamily="34" charset="0"/>
                <a:cs typeface="Arial" panose="020B0604020202020204" pitchFamily="34" charset="0"/>
              </a:rPr>
              <a:t>Vehicle Detected Icon</a:t>
            </a:r>
          </a:p>
        </p:txBody>
      </p:sp>
      <p:sp>
        <p:nvSpPr>
          <p:cNvPr id="15" name="TextBox 14">
            <a:extLst>
              <a:ext uri="{FF2B5EF4-FFF2-40B4-BE49-F238E27FC236}">
                <a16:creationId xmlns:a16="http://schemas.microsoft.com/office/drawing/2014/main" id="{77F44501-D8E0-4A2A-8B33-93C99B388DB2}"/>
              </a:ext>
            </a:extLst>
          </p:cNvPr>
          <p:cNvSpPr txBox="1"/>
          <p:nvPr/>
        </p:nvSpPr>
        <p:spPr>
          <a:xfrm>
            <a:off x="1501647" y="5335450"/>
            <a:ext cx="1836166" cy="461665"/>
          </a:xfrm>
          <a:prstGeom prst="rect">
            <a:avLst/>
          </a:prstGeom>
          <a:noFill/>
        </p:spPr>
        <p:txBody>
          <a:bodyPr wrap="square" rtlCol="0">
            <a:spAutoFit/>
          </a:bodyPr>
          <a:lstStyle/>
          <a:p>
            <a:r>
              <a:rPr lang="en-ZA" sz="1200" dirty="0">
                <a:solidFill>
                  <a:schemeClr val="bg2">
                    <a:lumMod val="25000"/>
                  </a:schemeClr>
                </a:solidFill>
                <a:latin typeface="Arial" panose="020B0604020202020204" pitchFamily="34" charset="0"/>
                <a:cs typeface="Arial" panose="020B0604020202020204" pitchFamily="34" charset="0"/>
              </a:rPr>
              <a:t>Following distance estimate in seconds</a:t>
            </a:r>
          </a:p>
        </p:txBody>
      </p:sp>
      <p:sp>
        <p:nvSpPr>
          <p:cNvPr id="16" name="Rectangle 15">
            <a:extLst>
              <a:ext uri="{FF2B5EF4-FFF2-40B4-BE49-F238E27FC236}">
                <a16:creationId xmlns:a16="http://schemas.microsoft.com/office/drawing/2014/main" id="{DBAC04EA-767F-4667-9AF7-4BBF7586DC7A}"/>
              </a:ext>
            </a:extLst>
          </p:cNvPr>
          <p:cNvSpPr/>
          <p:nvPr/>
        </p:nvSpPr>
        <p:spPr>
          <a:xfrm>
            <a:off x="6151016" y="2099230"/>
            <a:ext cx="5823273" cy="42766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a:extLst>
              <a:ext uri="{FF2B5EF4-FFF2-40B4-BE49-F238E27FC236}">
                <a16:creationId xmlns:a16="http://schemas.microsoft.com/office/drawing/2014/main" id="{9E67BCF5-3BBE-42D2-93CE-1234FDD85929}"/>
              </a:ext>
            </a:extLst>
          </p:cNvPr>
          <p:cNvPicPr>
            <a:picLocks noChangeAspect="1"/>
          </p:cNvPicPr>
          <p:nvPr/>
        </p:nvPicPr>
        <p:blipFill>
          <a:blip r:embed="rId6"/>
          <a:stretch>
            <a:fillRect/>
          </a:stretch>
        </p:blipFill>
        <p:spPr>
          <a:xfrm>
            <a:off x="2738592" y="6307892"/>
            <a:ext cx="7168806" cy="539331"/>
          </a:xfrm>
          <a:prstGeom prst="rect">
            <a:avLst/>
          </a:prstGeom>
        </p:spPr>
      </p:pic>
    </p:spTree>
    <p:extLst>
      <p:ext uri="{BB962C8B-B14F-4D97-AF65-F5344CB8AC3E}">
        <p14:creationId xmlns:p14="http://schemas.microsoft.com/office/powerpoint/2010/main" val="1288565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780EC9-54EF-4358-961D-E59BC3085EF6}"/>
              </a:ext>
            </a:extLst>
          </p:cNvPr>
          <p:cNvSpPr>
            <a:spLocks noGrp="1"/>
          </p:cNvSpPr>
          <p:nvPr>
            <p:ph type="sldNum" sz="quarter" idx="14"/>
          </p:nvPr>
        </p:nvSpPr>
        <p:spPr/>
        <p:txBody>
          <a:bodyPr/>
          <a:lstStyle/>
          <a:p>
            <a:fld id="{D877E8CB-321D-4868-A0FA-C2A676D23869}" type="slidenum">
              <a:rPr lang="en-ZA" dirty="0" smtClean="0"/>
              <a:pPr/>
              <a:t>38</a:t>
            </a:fld>
            <a:endParaRPr lang="en-ZA" dirty="0"/>
          </a:p>
        </p:txBody>
      </p:sp>
      <p:sp>
        <p:nvSpPr>
          <p:cNvPr id="3" name="Text Placeholder 2">
            <a:extLst>
              <a:ext uri="{FF2B5EF4-FFF2-40B4-BE49-F238E27FC236}">
                <a16:creationId xmlns:a16="http://schemas.microsoft.com/office/drawing/2014/main" id="{20148EE3-AD88-4048-A821-9A5DDA366C55}"/>
              </a:ext>
            </a:extLst>
          </p:cNvPr>
          <p:cNvSpPr>
            <a:spLocks noGrp="1"/>
          </p:cNvSpPr>
          <p:nvPr>
            <p:ph type="body" sz="quarter" idx="10"/>
          </p:nvPr>
        </p:nvSpPr>
        <p:spPr/>
        <p:txBody>
          <a:bodyPr/>
          <a:lstStyle/>
          <a:p>
            <a:r>
              <a:rPr lang="en-US" dirty="0"/>
              <a:t>ADAS Events Functionality</a:t>
            </a:r>
            <a:endParaRPr lang="en-ZA" dirty="0"/>
          </a:p>
        </p:txBody>
      </p:sp>
      <p:pic>
        <p:nvPicPr>
          <p:cNvPr id="17" name="Picture 16">
            <a:extLst>
              <a:ext uri="{FF2B5EF4-FFF2-40B4-BE49-F238E27FC236}">
                <a16:creationId xmlns:a16="http://schemas.microsoft.com/office/drawing/2014/main" id="{9E67BCF5-3BBE-42D2-93CE-1234FDD85929}"/>
              </a:ext>
            </a:extLst>
          </p:cNvPr>
          <p:cNvPicPr>
            <a:picLocks noChangeAspect="1"/>
          </p:cNvPicPr>
          <p:nvPr/>
        </p:nvPicPr>
        <p:blipFill>
          <a:blip r:embed="rId2"/>
          <a:stretch>
            <a:fillRect/>
          </a:stretch>
        </p:blipFill>
        <p:spPr>
          <a:xfrm>
            <a:off x="2738592" y="6299503"/>
            <a:ext cx="7168806" cy="539331"/>
          </a:xfrm>
          <a:prstGeom prst="rect">
            <a:avLst/>
          </a:prstGeom>
        </p:spPr>
      </p:pic>
      <p:sp>
        <p:nvSpPr>
          <p:cNvPr id="26" name="Rectangle 25">
            <a:extLst>
              <a:ext uri="{FF2B5EF4-FFF2-40B4-BE49-F238E27FC236}">
                <a16:creationId xmlns:a16="http://schemas.microsoft.com/office/drawing/2014/main" id="{F219F30A-3594-4360-B174-B316DCE9DE02}"/>
              </a:ext>
            </a:extLst>
          </p:cNvPr>
          <p:cNvSpPr/>
          <p:nvPr/>
        </p:nvSpPr>
        <p:spPr>
          <a:xfrm>
            <a:off x="138993"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a:solidFill>
                  <a:schemeClr val="tx1"/>
                </a:solidFill>
              </a:rPr>
              <a:t>Lane Departure Warning</a:t>
            </a:r>
          </a:p>
        </p:txBody>
      </p:sp>
      <p:sp>
        <p:nvSpPr>
          <p:cNvPr id="27" name="Content Placeholder 3">
            <a:extLst>
              <a:ext uri="{FF2B5EF4-FFF2-40B4-BE49-F238E27FC236}">
                <a16:creationId xmlns:a16="http://schemas.microsoft.com/office/drawing/2014/main" id="{D6EECBAD-36DC-4034-8A76-F9BA092080FE}"/>
              </a:ext>
            </a:extLst>
          </p:cNvPr>
          <p:cNvSpPr>
            <a:spLocks noGrp="1"/>
          </p:cNvSpPr>
          <p:nvPr>
            <p:ph sz="quarter" idx="11"/>
          </p:nvPr>
        </p:nvSpPr>
        <p:spPr>
          <a:xfrm>
            <a:off x="138992" y="2220686"/>
            <a:ext cx="5823273" cy="2238910"/>
          </a:xfrm>
        </p:spPr>
        <p:txBody>
          <a:bodyPr vert="horz" lIns="91440" tIns="45720" rIns="91440" bIns="45720" rtlCol="0" anchor="t">
            <a:normAutofit/>
          </a:bodyPr>
          <a:lstStyle/>
          <a:p>
            <a:r>
              <a:rPr lang="en-US" sz="1800" dirty="0">
                <a:latin typeface="Arial"/>
                <a:cs typeface="Arial"/>
              </a:rPr>
              <a:t>Active from ≥ 55km/h [34mph]</a:t>
            </a:r>
          </a:p>
          <a:p>
            <a:endParaRPr lang="en-US" sz="1800">
              <a:latin typeface="Arial"/>
              <a:cs typeface="Arial"/>
            </a:endParaRPr>
          </a:p>
          <a:p>
            <a:r>
              <a:rPr lang="en-US" sz="1800" dirty="0">
                <a:latin typeface="Arial"/>
                <a:cs typeface="Arial"/>
              </a:rPr>
              <a:t>Trigger:</a:t>
            </a:r>
          </a:p>
          <a:p>
            <a:pPr lvl="1"/>
            <a:r>
              <a:rPr lang="en-US" sz="1600" dirty="0">
                <a:latin typeface="Arial"/>
                <a:cs typeface="Arial"/>
              </a:rPr>
              <a:t>Front wheel about to cross the line without indicators</a:t>
            </a:r>
          </a:p>
          <a:p>
            <a:pPr lvl="1"/>
            <a:r>
              <a:rPr lang="en-US" sz="1600" dirty="0">
                <a:latin typeface="Arial"/>
                <a:cs typeface="Arial"/>
              </a:rPr>
              <a:t>Indicators needs to be on for at least 3 seconds</a:t>
            </a:r>
          </a:p>
          <a:p>
            <a:pPr lvl="1"/>
            <a:r>
              <a:rPr lang="en-US" sz="1600" dirty="0">
                <a:latin typeface="Arial"/>
                <a:cs typeface="Arial"/>
              </a:rPr>
              <a:t>Indicators needs to be wired to Analogue inputs</a:t>
            </a:r>
          </a:p>
          <a:p>
            <a:pPr marL="457200" lvl="1" indent="0">
              <a:buNone/>
            </a:pPr>
            <a:endParaRPr lang="en-US"/>
          </a:p>
          <a:p>
            <a:pPr lvl="1"/>
            <a:endParaRPr lang="en-US"/>
          </a:p>
          <a:p>
            <a:pPr lvl="2"/>
            <a:endParaRPr lang="en-US"/>
          </a:p>
          <a:p>
            <a:endParaRPr lang="en-US"/>
          </a:p>
          <a:p>
            <a:endParaRPr lang="en-ZA"/>
          </a:p>
        </p:txBody>
      </p:sp>
      <p:sp>
        <p:nvSpPr>
          <p:cNvPr id="28" name="Rectangle 27">
            <a:extLst>
              <a:ext uri="{FF2B5EF4-FFF2-40B4-BE49-F238E27FC236}">
                <a16:creationId xmlns:a16="http://schemas.microsoft.com/office/drawing/2014/main" id="{371FDF74-DB10-493A-94A1-E6F81FA1F0F5}"/>
              </a:ext>
            </a:extLst>
          </p:cNvPr>
          <p:cNvSpPr/>
          <p:nvPr/>
        </p:nvSpPr>
        <p:spPr>
          <a:xfrm>
            <a:off x="138993" y="2099230"/>
            <a:ext cx="5823273" cy="42766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9" name="Picture 28">
            <a:extLst>
              <a:ext uri="{FF2B5EF4-FFF2-40B4-BE49-F238E27FC236}">
                <a16:creationId xmlns:a16="http://schemas.microsoft.com/office/drawing/2014/main" id="{2A9F5D0C-77FD-4D76-91B2-22A4CC7A0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73" y="1279081"/>
            <a:ext cx="783750" cy="778490"/>
          </a:xfrm>
          <a:prstGeom prst="rect">
            <a:avLst/>
          </a:prstGeom>
        </p:spPr>
      </p:pic>
      <p:pic>
        <p:nvPicPr>
          <p:cNvPr id="30" name="Picture 29">
            <a:extLst>
              <a:ext uri="{FF2B5EF4-FFF2-40B4-BE49-F238E27FC236}">
                <a16:creationId xmlns:a16="http://schemas.microsoft.com/office/drawing/2014/main" id="{3EC002F7-C57E-4584-9448-B5BC3BF11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1445" y="1279081"/>
            <a:ext cx="778490" cy="778490"/>
          </a:xfrm>
          <a:prstGeom prst="rect">
            <a:avLst/>
          </a:prstGeom>
        </p:spPr>
      </p:pic>
      <p:pic>
        <p:nvPicPr>
          <p:cNvPr id="4" name="Picture 4">
            <a:extLst>
              <a:ext uri="{FF2B5EF4-FFF2-40B4-BE49-F238E27FC236}">
                <a16:creationId xmlns:a16="http://schemas.microsoft.com/office/drawing/2014/main" id="{71F73775-D572-45F6-AB63-EB918B3D24B2}"/>
              </a:ext>
            </a:extLst>
          </p:cNvPr>
          <p:cNvPicPr>
            <a:picLocks noChangeAspect="1"/>
          </p:cNvPicPr>
          <p:nvPr/>
        </p:nvPicPr>
        <p:blipFill>
          <a:blip r:embed="rId5"/>
          <a:stretch>
            <a:fillRect/>
          </a:stretch>
        </p:blipFill>
        <p:spPr>
          <a:xfrm>
            <a:off x="1676400" y="4450416"/>
            <a:ext cx="2743200" cy="1543050"/>
          </a:xfrm>
          <a:prstGeom prst="rect">
            <a:avLst/>
          </a:prstGeom>
        </p:spPr>
      </p:pic>
    </p:spTree>
    <p:extLst>
      <p:ext uri="{BB962C8B-B14F-4D97-AF65-F5344CB8AC3E}">
        <p14:creationId xmlns:p14="http://schemas.microsoft.com/office/powerpoint/2010/main" val="1676477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39</a:t>
            </a:fld>
            <a:endParaRPr lang="en-ZA" dirty="0"/>
          </a:p>
        </p:txBody>
      </p:sp>
      <p:sp>
        <p:nvSpPr>
          <p:cNvPr id="3" name="Text Placeholder 2"/>
          <p:cNvSpPr>
            <a:spLocks noGrp="1"/>
          </p:cNvSpPr>
          <p:nvPr>
            <p:ph type="body" sz="quarter" idx="10"/>
          </p:nvPr>
        </p:nvSpPr>
        <p:spPr>
          <a:xfrm>
            <a:off x="445551" y="679995"/>
            <a:ext cx="6570436" cy="362277"/>
          </a:xfrm>
        </p:spPr>
        <p:txBody>
          <a:bodyPr vert="horz" lIns="91440" tIns="45720" rIns="91440" bIns="45720" rtlCol="0" anchor="t">
            <a:noAutofit/>
          </a:bodyPr>
          <a:lstStyle/>
          <a:p>
            <a:r>
              <a:rPr lang="en-ZA" sz="2400" dirty="0">
                <a:latin typeface="Century Gothic"/>
              </a:rPr>
              <a:t>DSM (Driver Status Monitor) Events</a:t>
            </a:r>
          </a:p>
        </p:txBody>
      </p:sp>
      <p:sp>
        <p:nvSpPr>
          <p:cNvPr id="4" name="Content Placeholder 3"/>
          <p:cNvSpPr>
            <a:spLocks noGrp="1"/>
          </p:cNvSpPr>
          <p:nvPr>
            <p:ph sz="quarter" idx="11"/>
          </p:nvPr>
        </p:nvSpPr>
        <p:spPr>
          <a:xfrm>
            <a:off x="186430" y="914062"/>
            <a:ext cx="8544976" cy="5027800"/>
          </a:xfrm>
        </p:spPr>
        <p:txBody>
          <a:bodyPr vert="horz" lIns="91440" tIns="45720" rIns="91440" bIns="45720" rtlCol="0" anchor="t">
            <a:noAutofit/>
          </a:bodyPr>
          <a:lstStyle/>
          <a:p>
            <a:pPr marL="0" indent="0">
              <a:buNone/>
            </a:pPr>
            <a:endParaRPr lang="en-ZA" sz="1800"/>
          </a:p>
          <a:p>
            <a:r>
              <a:rPr lang="en-ZA" sz="1800" dirty="0">
                <a:latin typeface="Arial"/>
                <a:cs typeface="Arial"/>
              </a:rPr>
              <a:t>DSM events are created as system events in the event library and do not have a duration but do record position</a:t>
            </a:r>
          </a:p>
          <a:p>
            <a:r>
              <a:rPr lang="en-ZA" sz="1800" dirty="0">
                <a:latin typeface="Arial"/>
                <a:cs typeface="Arial"/>
              </a:rPr>
              <a:t>These events are triggered by the camera and are therefore active events</a:t>
            </a:r>
            <a:endParaRPr lang="en-ZA" sz="1800" dirty="0"/>
          </a:p>
          <a:p>
            <a:r>
              <a:rPr lang="en-ZA" sz="1800" dirty="0">
                <a:latin typeface="Arial"/>
                <a:cs typeface="Arial"/>
              </a:rPr>
              <a:t>Because these events are active, they are also available in Info Hub, Live tracking and Event notifications</a:t>
            </a:r>
          </a:p>
          <a:p>
            <a:r>
              <a:rPr lang="en-ZA" sz="1800" dirty="0">
                <a:latin typeface="Arial"/>
                <a:cs typeface="Arial"/>
              </a:rPr>
              <a:t>The following DSM events are available:</a:t>
            </a:r>
          </a:p>
          <a:p>
            <a:pPr lvl="1"/>
            <a:r>
              <a:rPr lang="en-US" sz="1600" dirty="0">
                <a:latin typeface="Arial"/>
                <a:cs typeface="Arial"/>
              </a:rPr>
              <a:t>Driver Fatigue (eyes closed)</a:t>
            </a:r>
          </a:p>
          <a:p>
            <a:pPr lvl="1"/>
            <a:r>
              <a:rPr lang="en-US" sz="1600" dirty="0">
                <a:latin typeface="Arial"/>
                <a:cs typeface="Arial"/>
              </a:rPr>
              <a:t>Smoking</a:t>
            </a:r>
          </a:p>
          <a:p>
            <a:pPr lvl="1"/>
            <a:r>
              <a:rPr lang="en-US" sz="1600" dirty="0">
                <a:latin typeface="Arial"/>
                <a:cs typeface="Arial"/>
              </a:rPr>
              <a:t>Phone Use </a:t>
            </a:r>
          </a:p>
          <a:p>
            <a:pPr lvl="1"/>
            <a:r>
              <a:rPr lang="en-US" sz="1600" dirty="0">
                <a:latin typeface="Arial"/>
                <a:cs typeface="Arial"/>
              </a:rPr>
              <a:t>No Driver</a:t>
            </a:r>
          </a:p>
          <a:p>
            <a:pPr lvl="1"/>
            <a:r>
              <a:rPr lang="en-US" sz="1600" dirty="0">
                <a:latin typeface="Arial"/>
                <a:cs typeface="Arial"/>
              </a:rPr>
              <a:t>Yawning Detect </a:t>
            </a:r>
            <a:endParaRPr lang="en-US" sz="1600" dirty="0"/>
          </a:p>
          <a:p>
            <a:pPr lvl="1"/>
            <a:r>
              <a:rPr lang="en-US" sz="1600" dirty="0">
                <a:latin typeface="Arial"/>
                <a:cs typeface="Arial"/>
              </a:rPr>
              <a:t>Distracted Driver (looking up or down only)</a:t>
            </a:r>
          </a:p>
          <a:p>
            <a:pPr lvl="1"/>
            <a:r>
              <a:rPr lang="en-US" sz="1600" dirty="0">
                <a:latin typeface="Arial"/>
                <a:cs typeface="Arial"/>
              </a:rPr>
              <a:t>Seatbelt Detection (left hand drive only)</a:t>
            </a:r>
          </a:p>
          <a:p>
            <a:pPr lvl="1"/>
            <a:endParaRPr lang="en-US" sz="1600">
              <a:latin typeface="Arial"/>
              <a:cs typeface="Arial"/>
            </a:endParaRPr>
          </a:p>
          <a:p>
            <a:pPr marL="0" indent="0">
              <a:buNone/>
            </a:pPr>
            <a:r>
              <a:rPr lang="en-US" sz="1600" dirty="0">
                <a:latin typeface="Arial"/>
                <a:cs typeface="Arial"/>
              </a:rPr>
              <a:t>Note: the artificial intelligence (AI) algorithms that are used to detect the DSM events are probabilistic in nature. While extensive testing has been done to ensure their reliability, there is no guarantee that they will be 100% accurate.</a:t>
            </a:r>
            <a:r>
              <a:rPr lang="en-US" dirty="0">
                <a:latin typeface="Arial"/>
                <a:cs typeface="Arial"/>
              </a:rPr>
              <a:t> </a:t>
            </a:r>
            <a:endParaRPr lang="en-US" dirty="0"/>
          </a:p>
          <a:p>
            <a:endParaRPr lang="en-US"/>
          </a:p>
          <a:p>
            <a:pPr lvl="2"/>
            <a:endParaRPr lang="en-US"/>
          </a:p>
          <a:p>
            <a:pPr marL="0" indent="0">
              <a:buNone/>
            </a:pPr>
            <a:endParaRPr lang="en-US" sz="1800"/>
          </a:p>
          <a:p>
            <a:pPr marL="0" indent="0">
              <a:buNone/>
            </a:pPr>
            <a:endParaRPr lang="en-ZA" sz="1800"/>
          </a:p>
        </p:txBody>
      </p:sp>
      <p:grpSp>
        <p:nvGrpSpPr>
          <p:cNvPr id="26" name="Group 25">
            <a:extLst>
              <a:ext uri="{FF2B5EF4-FFF2-40B4-BE49-F238E27FC236}">
                <a16:creationId xmlns:a16="http://schemas.microsoft.com/office/drawing/2014/main" id="{3DE08050-C3DB-4A7B-A92E-1E6FA649F355}"/>
              </a:ext>
            </a:extLst>
          </p:cNvPr>
          <p:cNvGrpSpPr/>
          <p:nvPr/>
        </p:nvGrpSpPr>
        <p:grpSpPr>
          <a:xfrm>
            <a:off x="9076611" y="2510443"/>
            <a:ext cx="2355613" cy="3096088"/>
            <a:chOff x="9129213" y="2519537"/>
            <a:chExt cx="2355613" cy="3096088"/>
          </a:xfrm>
        </p:grpSpPr>
        <p:grpSp>
          <p:nvGrpSpPr>
            <p:cNvPr id="6" name="Group 5">
              <a:extLst>
                <a:ext uri="{FF2B5EF4-FFF2-40B4-BE49-F238E27FC236}">
                  <a16:creationId xmlns:a16="http://schemas.microsoft.com/office/drawing/2014/main" id="{4972BC72-FED3-4749-BD5D-78D032240A08}"/>
                </a:ext>
              </a:extLst>
            </p:cNvPr>
            <p:cNvGrpSpPr/>
            <p:nvPr/>
          </p:nvGrpSpPr>
          <p:grpSpPr>
            <a:xfrm>
              <a:off x="9129213" y="2519537"/>
              <a:ext cx="643003" cy="563734"/>
              <a:chOff x="2807922" y="974405"/>
              <a:chExt cx="906131" cy="906131"/>
            </a:xfrm>
          </p:grpSpPr>
          <p:pic>
            <p:nvPicPr>
              <p:cNvPr id="24" name="Picture 23">
                <a:extLst>
                  <a:ext uri="{FF2B5EF4-FFF2-40B4-BE49-F238E27FC236}">
                    <a16:creationId xmlns:a16="http://schemas.microsoft.com/office/drawing/2014/main" id="{C343CEF2-8AB8-4338-B12D-664DD7C9027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2807922" y="974405"/>
                <a:ext cx="906131" cy="906131"/>
              </a:xfrm>
              <a:prstGeom prst="rect">
                <a:avLst/>
              </a:prstGeom>
            </p:spPr>
          </p:pic>
          <p:pic>
            <p:nvPicPr>
              <p:cNvPr id="25" name="图片 4">
                <a:extLst>
                  <a:ext uri="{FF2B5EF4-FFF2-40B4-BE49-F238E27FC236}">
                    <a16:creationId xmlns:a16="http://schemas.microsoft.com/office/drawing/2014/main" id="{AC43CBF3-EB27-47E3-B61F-943BD9FC749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922910" y="1072870"/>
                <a:ext cx="691304" cy="710493"/>
              </a:xfrm>
              <a:prstGeom prst="rect">
                <a:avLst/>
              </a:prstGeom>
            </p:spPr>
          </p:pic>
        </p:grpSp>
        <p:grpSp>
          <p:nvGrpSpPr>
            <p:cNvPr id="7" name="Group 6">
              <a:extLst>
                <a:ext uri="{FF2B5EF4-FFF2-40B4-BE49-F238E27FC236}">
                  <a16:creationId xmlns:a16="http://schemas.microsoft.com/office/drawing/2014/main" id="{216DE793-F560-4526-A21B-5BCBACBA99A3}"/>
                </a:ext>
              </a:extLst>
            </p:cNvPr>
            <p:cNvGrpSpPr/>
            <p:nvPr/>
          </p:nvGrpSpPr>
          <p:grpSpPr>
            <a:xfrm>
              <a:off x="9129213" y="3785713"/>
              <a:ext cx="643003" cy="563734"/>
              <a:chOff x="5494479" y="966371"/>
              <a:chExt cx="906131" cy="906131"/>
            </a:xfrm>
          </p:grpSpPr>
          <p:pic>
            <p:nvPicPr>
              <p:cNvPr id="22" name="Picture 21">
                <a:extLst>
                  <a:ext uri="{FF2B5EF4-FFF2-40B4-BE49-F238E27FC236}">
                    <a16:creationId xmlns:a16="http://schemas.microsoft.com/office/drawing/2014/main" id="{63BACBDF-567C-42B4-A9F0-EA40B4FB42B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494479" y="966371"/>
                <a:ext cx="906131" cy="906131"/>
              </a:xfrm>
              <a:prstGeom prst="rect">
                <a:avLst/>
              </a:prstGeom>
            </p:spPr>
          </p:pic>
          <p:pic>
            <p:nvPicPr>
              <p:cNvPr id="23" name="图片 6">
                <a:extLst>
                  <a:ext uri="{FF2B5EF4-FFF2-40B4-BE49-F238E27FC236}">
                    <a16:creationId xmlns:a16="http://schemas.microsoft.com/office/drawing/2014/main" id="{7EDAB696-7A97-45CE-AD70-EE18ED84B2A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601330" y="1064836"/>
                <a:ext cx="691200" cy="709200"/>
              </a:xfrm>
              <a:prstGeom prst="rect">
                <a:avLst/>
              </a:prstGeom>
              <a:solidFill>
                <a:sysClr val="windowText" lastClr="000000"/>
              </a:solidFill>
              <a:ln>
                <a:solidFill>
                  <a:sysClr val="windowText" lastClr="000000"/>
                </a:solidFill>
              </a:ln>
            </p:spPr>
          </p:pic>
        </p:grpSp>
        <p:grpSp>
          <p:nvGrpSpPr>
            <p:cNvPr id="8" name="Group 7">
              <a:extLst>
                <a:ext uri="{FF2B5EF4-FFF2-40B4-BE49-F238E27FC236}">
                  <a16:creationId xmlns:a16="http://schemas.microsoft.com/office/drawing/2014/main" id="{DEE5D57B-0A41-4900-9E9C-866E7080A0BB}"/>
                </a:ext>
              </a:extLst>
            </p:cNvPr>
            <p:cNvGrpSpPr/>
            <p:nvPr/>
          </p:nvGrpSpPr>
          <p:grpSpPr>
            <a:xfrm>
              <a:off x="9129213" y="4418801"/>
              <a:ext cx="643003" cy="563734"/>
              <a:chOff x="4598960" y="969049"/>
              <a:chExt cx="906131" cy="906131"/>
            </a:xfrm>
          </p:grpSpPr>
          <p:pic>
            <p:nvPicPr>
              <p:cNvPr id="20" name="Picture 19">
                <a:extLst>
                  <a:ext uri="{FF2B5EF4-FFF2-40B4-BE49-F238E27FC236}">
                    <a16:creationId xmlns:a16="http://schemas.microsoft.com/office/drawing/2014/main" id="{0BB29B27-3354-45C7-9EB3-8829C5DBB40C}"/>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598960" y="969049"/>
                <a:ext cx="906131" cy="906131"/>
              </a:xfrm>
              <a:prstGeom prst="rect">
                <a:avLst/>
              </a:prstGeom>
            </p:spPr>
          </p:pic>
          <p:pic>
            <p:nvPicPr>
              <p:cNvPr id="21" name="图片 11">
                <a:extLst>
                  <a:ext uri="{FF2B5EF4-FFF2-40B4-BE49-F238E27FC236}">
                    <a16:creationId xmlns:a16="http://schemas.microsoft.com/office/drawing/2014/main" id="{DBA88F73-0098-4AA0-89BA-142F570633E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711117" y="1083769"/>
                <a:ext cx="691200" cy="709200"/>
              </a:xfrm>
              <a:prstGeom prst="rect">
                <a:avLst/>
              </a:prstGeom>
              <a:solidFill>
                <a:sysClr val="windowText" lastClr="000000"/>
              </a:solidFill>
              <a:ln>
                <a:solidFill>
                  <a:sysClr val="windowText" lastClr="000000"/>
                </a:solidFill>
              </a:ln>
            </p:spPr>
          </p:pic>
        </p:grpSp>
        <p:grpSp>
          <p:nvGrpSpPr>
            <p:cNvPr id="9" name="Group 8">
              <a:extLst>
                <a:ext uri="{FF2B5EF4-FFF2-40B4-BE49-F238E27FC236}">
                  <a16:creationId xmlns:a16="http://schemas.microsoft.com/office/drawing/2014/main" id="{E7FB7275-2B2E-47BE-A51A-F274589652E7}"/>
                </a:ext>
              </a:extLst>
            </p:cNvPr>
            <p:cNvGrpSpPr/>
            <p:nvPr/>
          </p:nvGrpSpPr>
          <p:grpSpPr>
            <a:xfrm>
              <a:off x="9129213" y="5051891"/>
              <a:ext cx="643003" cy="563734"/>
              <a:chOff x="3703441" y="971727"/>
              <a:chExt cx="906131" cy="906131"/>
            </a:xfrm>
          </p:grpSpPr>
          <p:pic>
            <p:nvPicPr>
              <p:cNvPr id="18" name="Picture 17">
                <a:extLst>
                  <a:ext uri="{FF2B5EF4-FFF2-40B4-BE49-F238E27FC236}">
                    <a16:creationId xmlns:a16="http://schemas.microsoft.com/office/drawing/2014/main" id="{8201C903-C4B1-4049-B8DD-592DC014145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703441" y="971727"/>
                <a:ext cx="906131" cy="906131"/>
              </a:xfrm>
              <a:prstGeom prst="rect">
                <a:avLst/>
              </a:prstGeom>
            </p:spPr>
          </p:pic>
          <p:pic>
            <p:nvPicPr>
              <p:cNvPr id="19" name="图片 13">
                <a:extLst>
                  <a:ext uri="{FF2B5EF4-FFF2-40B4-BE49-F238E27FC236}">
                    <a16:creationId xmlns:a16="http://schemas.microsoft.com/office/drawing/2014/main" id="{33F13F97-D20F-482E-B7B6-1B7544ACC80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826210" y="1064836"/>
                <a:ext cx="691200" cy="709200"/>
              </a:xfrm>
              <a:prstGeom prst="rect">
                <a:avLst/>
              </a:prstGeom>
              <a:solidFill>
                <a:sysClr val="windowText" lastClr="000000"/>
              </a:solidFill>
              <a:ln>
                <a:solidFill>
                  <a:sysClr val="windowText" lastClr="000000"/>
                </a:solidFill>
              </a:ln>
            </p:spPr>
          </p:pic>
        </p:grpSp>
        <p:grpSp>
          <p:nvGrpSpPr>
            <p:cNvPr id="10" name="Group 9">
              <a:extLst>
                <a:ext uri="{FF2B5EF4-FFF2-40B4-BE49-F238E27FC236}">
                  <a16:creationId xmlns:a16="http://schemas.microsoft.com/office/drawing/2014/main" id="{969FC263-ED10-4297-98B4-054896BE9703}"/>
                </a:ext>
              </a:extLst>
            </p:cNvPr>
            <p:cNvGrpSpPr/>
            <p:nvPr/>
          </p:nvGrpSpPr>
          <p:grpSpPr>
            <a:xfrm>
              <a:off x="9129213" y="3152625"/>
              <a:ext cx="643003" cy="563734"/>
              <a:chOff x="6689314" y="1326383"/>
              <a:chExt cx="906131" cy="906131"/>
            </a:xfrm>
          </p:grpSpPr>
          <p:pic>
            <p:nvPicPr>
              <p:cNvPr id="16" name="Picture 15">
                <a:extLst>
                  <a:ext uri="{FF2B5EF4-FFF2-40B4-BE49-F238E27FC236}">
                    <a16:creationId xmlns:a16="http://schemas.microsoft.com/office/drawing/2014/main" id="{27F6E17C-9A7A-479C-B9D6-152B7761203E}"/>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689314" y="1326383"/>
                <a:ext cx="906131" cy="906131"/>
              </a:xfrm>
              <a:prstGeom prst="rect">
                <a:avLst/>
              </a:prstGeom>
            </p:spPr>
          </p:pic>
          <p:pic>
            <p:nvPicPr>
              <p:cNvPr id="17" name="Picture 16">
                <a:extLst>
                  <a:ext uri="{FF2B5EF4-FFF2-40B4-BE49-F238E27FC236}">
                    <a16:creationId xmlns:a16="http://schemas.microsoft.com/office/drawing/2014/main" id="{A38311B7-6187-4424-BE05-67A1221003BE}"/>
                  </a:ext>
                </a:extLst>
              </p:cNvPr>
              <p:cNvPicPr>
                <a:picLocks noChangeAspect="1"/>
              </p:cNvPicPr>
              <p:nvPr/>
            </p:nvPicPr>
            <p:blipFill rotWithShape="1">
              <a:blip r:embed="rId7">
                <a:extLst>
                  <a:ext uri="{28A0092B-C50C-407E-A947-70E740481C1C}">
                    <a14:useLocalDpi xmlns:a14="http://schemas.microsoft.com/office/drawing/2010/main" val="0"/>
                  </a:ext>
                </a:extLst>
              </a:blip>
              <a:srcRect t="1" r="2682" b="2809"/>
              <a:stretch/>
            </p:blipFill>
            <p:spPr>
              <a:xfrm>
                <a:off x="6799404" y="1441555"/>
                <a:ext cx="685950" cy="675786"/>
              </a:xfrm>
              <a:prstGeom prst="rect">
                <a:avLst/>
              </a:prstGeom>
            </p:spPr>
          </p:pic>
        </p:grpSp>
        <p:sp>
          <p:nvSpPr>
            <p:cNvPr id="11" name="TextBox 10">
              <a:extLst>
                <a:ext uri="{FF2B5EF4-FFF2-40B4-BE49-F238E27FC236}">
                  <a16:creationId xmlns:a16="http://schemas.microsoft.com/office/drawing/2014/main" id="{D7B0D890-1C2A-4F59-96BC-493EF8C27099}"/>
                </a:ext>
              </a:extLst>
            </p:cNvPr>
            <p:cNvSpPr txBox="1"/>
            <p:nvPr/>
          </p:nvSpPr>
          <p:spPr>
            <a:xfrm>
              <a:off x="9742794" y="2693963"/>
              <a:ext cx="1517360" cy="276999"/>
            </a:xfrm>
            <a:prstGeom prst="rect">
              <a:avLst/>
            </a:prstGeom>
            <a:noFill/>
          </p:spPr>
          <p:txBody>
            <a:bodyPr wrap="square" rtlCol="0">
              <a:spAutoFit/>
            </a:bodyPr>
            <a:lstStyle/>
            <a:p>
              <a:r>
                <a:rPr lang="en-ZA" sz="1200" dirty="0"/>
                <a:t>Distracted Driver</a:t>
              </a:r>
              <a:endParaRPr lang="en-ZA" dirty="0"/>
            </a:p>
          </p:txBody>
        </p:sp>
        <p:sp>
          <p:nvSpPr>
            <p:cNvPr id="12" name="TextBox 11">
              <a:extLst>
                <a:ext uri="{FF2B5EF4-FFF2-40B4-BE49-F238E27FC236}">
                  <a16:creationId xmlns:a16="http://schemas.microsoft.com/office/drawing/2014/main" id="{2CC4B1B0-4321-40F4-BB2E-B48824B04F5C}"/>
                </a:ext>
              </a:extLst>
            </p:cNvPr>
            <p:cNvSpPr txBox="1"/>
            <p:nvPr/>
          </p:nvSpPr>
          <p:spPr>
            <a:xfrm>
              <a:off x="9742794" y="3326853"/>
              <a:ext cx="1517360" cy="276999"/>
            </a:xfrm>
            <a:prstGeom prst="rect">
              <a:avLst/>
            </a:prstGeom>
            <a:noFill/>
          </p:spPr>
          <p:txBody>
            <a:bodyPr wrap="square" rtlCol="0">
              <a:spAutoFit/>
            </a:bodyPr>
            <a:lstStyle/>
            <a:p>
              <a:r>
                <a:rPr lang="en-ZA" sz="1200" dirty="0"/>
                <a:t>Fatigue Warning</a:t>
              </a:r>
              <a:endParaRPr lang="en-ZA" dirty="0"/>
            </a:p>
          </p:txBody>
        </p:sp>
        <p:sp>
          <p:nvSpPr>
            <p:cNvPr id="13" name="TextBox 12">
              <a:extLst>
                <a:ext uri="{FF2B5EF4-FFF2-40B4-BE49-F238E27FC236}">
                  <a16:creationId xmlns:a16="http://schemas.microsoft.com/office/drawing/2014/main" id="{B55710B9-5B9D-4C3E-9217-EF72ABC9C08E}"/>
                </a:ext>
              </a:extLst>
            </p:cNvPr>
            <p:cNvSpPr txBox="1"/>
            <p:nvPr/>
          </p:nvSpPr>
          <p:spPr>
            <a:xfrm>
              <a:off x="9742794" y="3937294"/>
              <a:ext cx="1517360" cy="276999"/>
            </a:xfrm>
            <a:prstGeom prst="rect">
              <a:avLst/>
            </a:prstGeom>
            <a:noFill/>
          </p:spPr>
          <p:txBody>
            <a:bodyPr wrap="square" rtlCol="0">
              <a:spAutoFit/>
            </a:bodyPr>
            <a:lstStyle/>
            <a:p>
              <a:r>
                <a:rPr lang="en-ZA" sz="1200" dirty="0"/>
                <a:t>No Driver Detected</a:t>
              </a:r>
              <a:endParaRPr lang="en-ZA" dirty="0"/>
            </a:p>
          </p:txBody>
        </p:sp>
        <p:sp>
          <p:nvSpPr>
            <p:cNvPr id="14" name="TextBox 13">
              <a:extLst>
                <a:ext uri="{FF2B5EF4-FFF2-40B4-BE49-F238E27FC236}">
                  <a16:creationId xmlns:a16="http://schemas.microsoft.com/office/drawing/2014/main" id="{5299CB84-AB5F-41ED-A441-3E00E1F711CD}"/>
                </a:ext>
              </a:extLst>
            </p:cNvPr>
            <p:cNvSpPr txBox="1"/>
            <p:nvPr/>
          </p:nvSpPr>
          <p:spPr>
            <a:xfrm>
              <a:off x="9742794" y="4561646"/>
              <a:ext cx="1742032" cy="276999"/>
            </a:xfrm>
            <a:prstGeom prst="rect">
              <a:avLst/>
            </a:prstGeom>
            <a:noFill/>
          </p:spPr>
          <p:txBody>
            <a:bodyPr wrap="square" rtlCol="0">
              <a:spAutoFit/>
            </a:bodyPr>
            <a:lstStyle/>
            <a:p>
              <a:r>
                <a:rPr lang="en-ZA" sz="1200" dirty="0"/>
                <a:t>No Smoking</a:t>
              </a:r>
              <a:endParaRPr lang="en-ZA" dirty="0"/>
            </a:p>
          </p:txBody>
        </p:sp>
        <p:sp>
          <p:nvSpPr>
            <p:cNvPr id="15" name="TextBox 14">
              <a:extLst>
                <a:ext uri="{FF2B5EF4-FFF2-40B4-BE49-F238E27FC236}">
                  <a16:creationId xmlns:a16="http://schemas.microsoft.com/office/drawing/2014/main" id="{CC153AB0-8B7B-408E-9C50-FB88ED793452}"/>
                </a:ext>
              </a:extLst>
            </p:cNvPr>
            <p:cNvSpPr txBox="1"/>
            <p:nvPr/>
          </p:nvSpPr>
          <p:spPr>
            <a:xfrm>
              <a:off x="9742794" y="5162808"/>
              <a:ext cx="886973" cy="276999"/>
            </a:xfrm>
            <a:prstGeom prst="rect">
              <a:avLst/>
            </a:prstGeom>
            <a:noFill/>
          </p:spPr>
          <p:txBody>
            <a:bodyPr wrap="square" rtlCol="0">
              <a:spAutoFit/>
            </a:bodyPr>
            <a:lstStyle/>
            <a:p>
              <a:r>
                <a:rPr lang="en-ZA" sz="1200" dirty="0"/>
                <a:t>No Phone </a:t>
              </a:r>
              <a:endParaRPr lang="en-ZA" dirty="0"/>
            </a:p>
          </p:txBody>
        </p:sp>
      </p:grpSp>
      <p:sp>
        <p:nvSpPr>
          <p:cNvPr id="28" name="Rectangle 27">
            <a:extLst>
              <a:ext uri="{FF2B5EF4-FFF2-40B4-BE49-F238E27FC236}">
                <a16:creationId xmlns:a16="http://schemas.microsoft.com/office/drawing/2014/main" id="{B15AE07F-8721-4E7B-B04F-49911CA7C2F5}"/>
              </a:ext>
            </a:extLst>
          </p:cNvPr>
          <p:cNvSpPr/>
          <p:nvPr/>
        </p:nvSpPr>
        <p:spPr>
          <a:xfrm>
            <a:off x="8958422" y="1879847"/>
            <a:ext cx="2473802" cy="567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dirty="0">
                <a:solidFill>
                  <a:schemeClr val="tx1"/>
                </a:solidFill>
              </a:rPr>
              <a:t>Driver AI</a:t>
            </a:r>
          </a:p>
        </p:txBody>
      </p:sp>
    </p:spTree>
    <p:extLst>
      <p:ext uri="{BB962C8B-B14F-4D97-AF65-F5344CB8AC3E}">
        <p14:creationId xmlns:p14="http://schemas.microsoft.com/office/powerpoint/2010/main" val="2247827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6147" y="312821"/>
            <a:ext cx="8143313" cy="350366"/>
          </a:xfrm>
        </p:spPr>
        <p:txBody>
          <a:bodyPr vert="horz" lIns="91440" tIns="45720" rIns="91440" bIns="45720" rtlCol="0" anchor="t">
            <a:noAutofit/>
          </a:bodyPr>
          <a:lstStyle/>
          <a:p>
            <a:r>
              <a:rPr lang="en-US" sz="2800">
                <a:latin typeface="Century Gothic"/>
              </a:rPr>
              <a:t>How will </a:t>
            </a:r>
            <a:r>
              <a:rPr lang="en-US" sz="2800" err="1">
                <a:latin typeface="Century Gothic"/>
              </a:rPr>
              <a:t>MiX</a:t>
            </a:r>
            <a:r>
              <a:rPr lang="en-US" sz="2800">
                <a:latin typeface="Century Gothic"/>
              </a:rPr>
              <a:t> Vision AI benefit Fleet Managers?</a:t>
            </a:r>
          </a:p>
        </p:txBody>
      </p:sp>
      <p:sp>
        <p:nvSpPr>
          <p:cNvPr id="4" name="Slide Number Placeholder 3"/>
          <p:cNvSpPr>
            <a:spLocks noGrp="1"/>
          </p:cNvSpPr>
          <p:nvPr>
            <p:ph type="sldNum" sz="quarter" idx="14"/>
          </p:nvPr>
        </p:nvSpPr>
        <p:spPr/>
        <p:txBody>
          <a:bodyPr/>
          <a:lstStyle/>
          <a:p>
            <a:fld id="{D877E8CB-321D-4868-A0FA-C2A676D23869}" type="slidenum">
              <a:rPr lang="en-ZA" smtClean="0"/>
              <a:pPr/>
              <a:t>4</a:t>
            </a:fld>
            <a:endParaRPr lang="en-ZA"/>
          </a:p>
        </p:txBody>
      </p:sp>
      <p:sp>
        <p:nvSpPr>
          <p:cNvPr id="5" name="Text Placeholder 2">
            <a:extLst>
              <a:ext uri="{FF2B5EF4-FFF2-40B4-BE49-F238E27FC236}">
                <a16:creationId xmlns:a16="http://schemas.microsoft.com/office/drawing/2014/main" id="{E9955CF9-39EC-A54F-BB1B-BBE7B6F75130}"/>
              </a:ext>
            </a:extLst>
          </p:cNvPr>
          <p:cNvSpPr txBox="1">
            <a:spLocks/>
          </p:cNvSpPr>
          <p:nvPr/>
        </p:nvSpPr>
        <p:spPr>
          <a:xfrm>
            <a:off x="616148" y="1793723"/>
            <a:ext cx="6001220" cy="408972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ZA">
                <a:latin typeface="Arial"/>
                <a:cs typeface="Arial"/>
              </a:rPr>
              <a:t>Reduce risky driving behaviour through AI &amp; ADAS generated in cab alerts</a:t>
            </a:r>
          </a:p>
          <a:p>
            <a:pPr>
              <a:buClr>
                <a:schemeClr val="accent1"/>
              </a:buClr>
            </a:pPr>
            <a:r>
              <a:rPr lang="en-US">
                <a:latin typeface="Arial"/>
                <a:cs typeface="Arial"/>
              </a:rPr>
              <a:t>Immediate supervisor insight into risky driver behavior </a:t>
            </a:r>
            <a:endParaRPr lang="en-US"/>
          </a:p>
          <a:p>
            <a:pPr>
              <a:buClr>
                <a:schemeClr val="accent1"/>
              </a:buClr>
            </a:pPr>
            <a:r>
              <a:rPr lang="en-US"/>
              <a:t>Detecting and acting on fatigue (for driver and passenger safety)</a:t>
            </a:r>
            <a:endParaRPr lang="en-ZA"/>
          </a:p>
          <a:p>
            <a:pPr>
              <a:buClr>
                <a:schemeClr val="accent1"/>
              </a:buClr>
            </a:pPr>
            <a:r>
              <a:rPr lang="en-ZA">
                <a:latin typeface="Arial"/>
                <a:cs typeface="Arial"/>
              </a:rPr>
              <a:t>Improve driver coaching effectiveness</a:t>
            </a:r>
          </a:p>
          <a:p>
            <a:pPr>
              <a:buClr>
                <a:schemeClr val="accent1"/>
              </a:buClr>
            </a:pPr>
            <a:r>
              <a:rPr lang="en-ZA"/>
              <a:t>Reduce incident-related costs &amp; liability </a:t>
            </a:r>
          </a:p>
          <a:p>
            <a:pPr>
              <a:buClr>
                <a:schemeClr val="accent1"/>
              </a:buClr>
            </a:pPr>
            <a:r>
              <a:rPr lang="en-ZA">
                <a:latin typeface="Arial"/>
                <a:cs typeface="Arial"/>
              </a:rPr>
              <a:t>Improve incident investigation efficiency</a:t>
            </a:r>
          </a:p>
          <a:p>
            <a:pPr>
              <a:buClr>
                <a:schemeClr val="accent1"/>
              </a:buClr>
            </a:pPr>
            <a:r>
              <a:rPr lang="en-ZA"/>
              <a:t>Lower risk-related insurance overheads</a:t>
            </a:r>
          </a:p>
          <a:p>
            <a:pPr>
              <a:buClr>
                <a:schemeClr val="accent1"/>
              </a:buClr>
            </a:pPr>
            <a:r>
              <a:rPr lang="en-ZA"/>
              <a:t>Improve driver retention through visible investment in driver-focused duty-of-care technologies</a:t>
            </a:r>
          </a:p>
        </p:txBody>
      </p:sp>
      <p:pic>
        <p:nvPicPr>
          <p:cNvPr id="6" name="Picture 5"/>
          <p:cNvPicPr>
            <a:picLocks noChangeAspect="1"/>
          </p:cNvPicPr>
          <p:nvPr/>
        </p:nvPicPr>
        <p:blipFill rotWithShape="1">
          <a:blip r:embed="rId3"/>
          <a:srcRect l="27260" r="5794"/>
          <a:stretch/>
        </p:blipFill>
        <p:spPr>
          <a:xfrm>
            <a:off x="6882063" y="1877945"/>
            <a:ext cx="4622909" cy="3556317"/>
          </a:xfrm>
          <a:prstGeom prst="rect">
            <a:avLst/>
          </a:prstGeom>
          <a:effectLst>
            <a:softEdge rad="63500"/>
          </a:effectLst>
        </p:spPr>
      </p:pic>
    </p:spTree>
    <p:extLst>
      <p:ext uri="{BB962C8B-B14F-4D97-AF65-F5344CB8AC3E}">
        <p14:creationId xmlns:p14="http://schemas.microsoft.com/office/powerpoint/2010/main" val="3174382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40</a:t>
            </a:fld>
            <a:endParaRPr lang="en-ZA" dirty="0"/>
          </a:p>
        </p:txBody>
      </p:sp>
      <p:sp>
        <p:nvSpPr>
          <p:cNvPr id="3" name="Text Placeholder 2"/>
          <p:cNvSpPr>
            <a:spLocks noGrp="1"/>
          </p:cNvSpPr>
          <p:nvPr>
            <p:ph type="body" sz="quarter" idx="10"/>
          </p:nvPr>
        </p:nvSpPr>
        <p:spPr>
          <a:xfrm>
            <a:off x="445551" y="679995"/>
            <a:ext cx="6570436" cy="362277"/>
          </a:xfrm>
        </p:spPr>
        <p:txBody>
          <a:bodyPr vert="horz" lIns="91440" tIns="45720" rIns="91440" bIns="45720" rtlCol="0" anchor="t">
            <a:noAutofit/>
          </a:bodyPr>
          <a:lstStyle/>
          <a:p>
            <a:r>
              <a:rPr lang="en-ZA" sz="2400" dirty="0">
                <a:latin typeface="Century Gothic"/>
              </a:rPr>
              <a:t>AI Events - Functionality</a:t>
            </a:r>
          </a:p>
        </p:txBody>
      </p:sp>
      <p:sp>
        <p:nvSpPr>
          <p:cNvPr id="4" name="Content Placeholder 3"/>
          <p:cNvSpPr>
            <a:spLocks noGrp="1"/>
          </p:cNvSpPr>
          <p:nvPr>
            <p:ph sz="quarter" idx="11"/>
          </p:nvPr>
        </p:nvSpPr>
        <p:spPr>
          <a:xfrm>
            <a:off x="186430" y="914062"/>
            <a:ext cx="8544976" cy="5027800"/>
          </a:xfrm>
        </p:spPr>
        <p:txBody>
          <a:bodyPr vert="horz" lIns="91440" tIns="45720" rIns="91440" bIns="45720" rtlCol="0" anchor="t">
            <a:noAutofit/>
          </a:bodyPr>
          <a:lstStyle/>
          <a:p>
            <a:pPr marL="0" indent="0">
              <a:buNone/>
            </a:pPr>
            <a:endParaRPr lang="en-ZA" sz="1800"/>
          </a:p>
          <a:p>
            <a:pPr lvl="2"/>
            <a:endParaRPr lang="en-US"/>
          </a:p>
          <a:p>
            <a:pPr marL="0" indent="0">
              <a:buNone/>
            </a:pPr>
            <a:endParaRPr lang="en-US" sz="1800"/>
          </a:p>
          <a:p>
            <a:pPr marL="0" indent="0">
              <a:buNone/>
            </a:pPr>
            <a:endParaRPr lang="en-ZA" sz="1800"/>
          </a:p>
        </p:txBody>
      </p:sp>
      <p:sp>
        <p:nvSpPr>
          <p:cNvPr id="80" name="Rectangle 79">
            <a:extLst>
              <a:ext uri="{FF2B5EF4-FFF2-40B4-BE49-F238E27FC236}">
                <a16:creationId xmlns:a16="http://schemas.microsoft.com/office/drawing/2014/main" id="{2CCC63F5-34E9-4F2D-BBEF-299A500E3AD8}"/>
              </a:ext>
            </a:extLst>
          </p:cNvPr>
          <p:cNvSpPr/>
          <p:nvPr/>
        </p:nvSpPr>
        <p:spPr>
          <a:xfrm>
            <a:off x="138993"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a:solidFill>
                  <a:schemeClr val="tx1"/>
                </a:solidFill>
              </a:rPr>
              <a:t>Driver Fatigue &amp; Yawning</a:t>
            </a:r>
          </a:p>
        </p:txBody>
      </p:sp>
      <p:sp>
        <p:nvSpPr>
          <p:cNvPr id="81" name="Content Placeholder 3">
            <a:extLst>
              <a:ext uri="{FF2B5EF4-FFF2-40B4-BE49-F238E27FC236}">
                <a16:creationId xmlns:a16="http://schemas.microsoft.com/office/drawing/2014/main" id="{2E137184-E41C-499B-B3C7-1CA25096951D}"/>
              </a:ext>
            </a:extLst>
          </p:cNvPr>
          <p:cNvSpPr txBox="1">
            <a:spLocks/>
          </p:cNvSpPr>
          <p:nvPr/>
        </p:nvSpPr>
        <p:spPr>
          <a:xfrm>
            <a:off x="138992" y="2220686"/>
            <a:ext cx="5823273" cy="2238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a:cs typeface="Arial"/>
              </a:rPr>
              <a:t>Active from ≥ 30km/h [18mph]</a:t>
            </a:r>
            <a:endParaRPr lang="en-US"/>
          </a:p>
          <a:p>
            <a:endParaRPr lang="en-US" sz="1800">
              <a:latin typeface="Arial"/>
              <a:cs typeface="Arial"/>
            </a:endParaRPr>
          </a:p>
          <a:p>
            <a:r>
              <a:rPr lang="en-US" sz="1800" dirty="0">
                <a:latin typeface="Arial"/>
                <a:cs typeface="Arial"/>
              </a:rPr>
              <a:t>Trigger:</a:t>
            </a:r>
            <a:endParaRPr lang="en-US"/>
          </a:p>
          <a:p>
            <a:pPr lvl="1"/>
            <a:r>
              <a:rPr lang="en-US" sz="1600" dirty="0">
                <a:latin typeface="Arial"/>
                <a:cs typeface="Arial"/>
              </a:rPr>
              <a:t>Driver Yawns for 2 consecutive seconds</a:t>
            </a:r>
          </a:p>
          <a:p>
            <a:pPr lvl="1"/>
            <a:r>
              <a:rPr lang="en-US" sz="1600" dirty="0">
                <a:latin typeface="Arial"/>
                <a:cs typeface="Arial"/>
              </a:rPr>
              <a:t>Driver’s eyes closed for 2 consecutive seconds</a:t>
            </a:r>
          </a:p>
          <a:p>
            <a:pPr lvl="1"/>
            <a:r>
              <a:rPr lang="en-US" sz="1600" dirty="0"/>
              <a:t>Blink frequently</a:t>
            </a:r>
          </a:p>
          <a:p>
            <a:pPr marL="457200" lvl="1" indent="0">
              <a:buFont typeface="Arial" panose="020B0604020202020204" pitchFamily="34" charset="0"/>
              <a:buNone/>
            </a:pPr>
            <a:endParaRPr lang="en-US"/>
          </a:p>
          <a:p>
            <a:pPr lvl="1"/>
            <a:endParaRPr lang="en-US"/>
          </a:p>
          <a:p>
            <a:pPr lvl="2"/>
            <a:endParaRPr lang="en-US"/>
          </a:p>
          <a:p>
            <a:endParaRPr lang="en-US"/>
          </a:p>
          <a:p>
            <a:endParaRPr lang="en-ZA"/>
          </a:p>
        </p:txBody>
      </p:sp>
      <p:sp>
        <p:nvSpPr>
          <p:cNvPr id="83" name="Rectangle 82">
            <a:extLst>
              <a:ext uri="{FF2B5EF4-FFF2-40B4-BE49-F238E27FC236}">
                <a16:creationId xmlns:a16="http://schemas.microsoft.com/office/drawing/2014/main" id="{4894395C-0557-42D1-9AF7-39DC3F08E313}"/>
              </a:ext>
            </a:extLst>
          </p:cNvPr>
          <p:cNvSpPr/>
          <p:nvPr/>
        </p:nvSpPr>
        <p:spPr>
          <a:xfrm>
            <a:off x="138993" y="2099230"/>
            <a:ext cx="5823273" cy="42766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4" name="Picture 83">
            <a:extLst>
              <a:ext uri="{FF2B5EF4-FFF2-40B4-BE49-F238E27FC236}">
                <a16:creationId xmlns:a16="http://schemas.microsoft.com/office/drawing/2014/main" id="{DF6A11DC-7C52-42F7-BD1A-0CEB35142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66" y="1279081"/>
            <a:ext cx="794164" cy="778490"/>
          </a:xfrm>
          <a:prstGeom prst="rect">
            <a:avLst/>
          </a:prstGeom>
        </p:spPr>
      </p:pic>
      <p:sp>
        <p:nvSpPr>
          <p:cNvPr id="85" name="Rectangle 84">
            <a:extLst>
              <a:ext uri="{FF2B5EF4-FFF2-40B4-BE49-F238E27FC236}">
                <a16:creationId xmlns:a16="http://schemas.microsoft.com/office/drawing/2014/main" id="{67CC7521-9467-4BB1-88D9-5911F60803F9}"/>
              </a:ext>
            </a:extLst>
          </p:cNvPr>
          <p:cNvSpPr/>
          <p:nvPr/>
        </p:nvSpPr>
        <p:spPr>
          <a:xfrm>
            <a:off x="6151017"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a:solidFill>
                  <a:schemeClr val="tx1"/>
                </a:solidFill>
              </a:rPr>
              <a:t>Driver Distracted</a:t>
            </a:r>
          </a:p>
        </p:txBody>
      </p:sp>
      <p:sp>
        <p:nvSpPr>
          <p:cNvPr id="86" name="Content Placeholder 3">
            <a:extLst>
              <a:ext uri="{FF2B5EF4-FFF2-40B4-BE49-F238E27FC236}">
                <a16:creationId xmlns:a16="http://schemas.microsoft.com/office/drawing/2014/main" id="{6CF34D91-ADF0-4923-935C-6E95A275CC72}"/>
              </a:ext>
            </a:extLst>
          </p:cNvPr>
          <p:cNvSpPr txBox="1">
            <a:spLocks/>
          </p:cNvSpPr>
          <p:nvPr/>
        </p:nvSpPr>
        <p:spPr>
          <a:xfrm>
            <a:off x="6151016" y="2220686"/>
            <a:ext cx="5823273" cy="2238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cs typeface="Arial"/>
              </a:rPr>
              <a:t>Active from ≥ 30km/h [18mph]</a:t>
            </a:r>
            <a:endParaRPr lang="en-US" sz="1800"/>
          </a:p>
          <a:p>
            <a:endParaRPr lang="en-US" sz="1800"/>
          </a:p>
          <a:p>
            <a:r>
              <a:rPr lang="en-US" sz="1800">
                <a:latin typeface="Arial"/>
                <a:cs typeface="Arial"/>
              </a:rPr>
              <a:t>Trigger:</a:t>
            </a:r>
          </a:p>
          <a:p>
            <a:pPr lvl="1"/>
            <a:r>
              <a:rPr lang="en-US" sz="1600">
                <a:latin typeface="Arial"/>
                <a:cs typeface="Arial"/>
              </a:rPr>
              <a:t>Driver looks up/down for 4 consecutive seconds</a:t>
            </a:r>
          </a:p>
          <a:p>
            <a:pPr marL="457200" lvl="1" indent="0">
              <a:buFont typeface="Arial" panose="020B0604020202020204" pitchFamily="34" charset="0"/>
              <a:buNone/>
            </a:pPr>
            <a:endParaRPr lang="en-US" sz="1600"/>
          </a:p>
          <a:p>
            <a:pPr lvl="1"/>
            <a:endParaRPr lang="en-US"/>
          </a:p>
          <a:p>
            <a:pPr lvl="2"/>
            <a:endParaRPr lang="en-US"/>
          </a:p>
          <a:p>
            <a:endParaRPr lang="en-US"/>
          </a:p>
          <a:p>
            <a:endParaRPr lang="en-ZA"/>
          </a:p>
        </p:txBody>
      </p:sp>
      <p:sp>
        <p:nvSpPr>
          <p:cNvPr id="87" name="Rectangle 86">
            <a:extLst>
              <a:ext uri="{FF2B5EF4-FFF2-40B4-BE49-F238E27FC236}">
                <a16:creationId xmlns:a16="http://schemas.microsoft.com/office/drawing/2014/main" id="{C8449088-D852-465B-93F5-B437A1784660}"/>
              </a:ext>
            </a:extLst>
          </p:cNvPr>
          <p:cNvSpPr/>
          <p:nvPr/>
        </p:nvSpPr>
        <p:spPr>
          <a:xfrm>
            <a:off x="6151017" y="2099230"/>
            <a:ext cx="5823273" cy="42766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8" name="Picture 87">
            <a:extLst>
              <a:ext uri="{FF2B5EF4-FFF2-40B4-BE49-F238E27FC236}">
                <a16:creationId xmlns:a16="http://schemas.microsoft.com/office/drawing/2014/main" id="{777ECD38-31BD-49EB-AB58-DAD16E9A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927" y="1279081"/>
            <a:ext cx="778490" cy="778490"/>
          </a:xfrm>
          <a:prstGeom prst="rect">
            <a:avLst/>
          </a:prstGeom>
        </p:spPr>
      </p:pic>
      <p:pic>
        <p:nvPicPr>
          <p:cNvPr id="90" name="Picture 89" descr="A person with his mouth open&#10;&#10;Description automatically generated with medium confidence">
            <a:extLst>
              <a:ext uri="{FF2B5EF4-FFF2-40B4-BE49-F238E27FC236}">
                <a16:creationId xmlns:a16="http://schemas.microsoft.com/office/drawing/2014/main" id="{9559A008-BD17-4487-B0DD-4C32620B9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49" y="4147575"/>
            <a:ext cx="2579679" cy="2117647"/>
          </a:xfrm>
          <a:prstGeom prst="rect">
            <a:avLst/>
          </a:prstGeom>
        </p:spPr>
      </p:pic>
      <p:pic>
        <p:nvPicPr>
          <p:cNvPr id="92" name="Picture 91" descr="A person wearing glasses&#10;&#10;Description automatically generated with medium confidence">
            <a:extLst>
              <a:ext uri="{FF2B5EF4-FFF2-40B4-BE49-F238E27FC236}">
                <a16:creationId xmlns:a16="http://schemas.microsoft.com/office/drawing/2014/main" id="{1AA86FDC-665E-41E6-A1EB-97F6B6AD2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7420" y="4141906"/>
            <a:ext cx="1722995" cy="2117647"/>
          </a:xfrm>
          <a:prstGeom prst="rect">
            <a:avLst/>
          </a:prstGeom>
        </p:spPr>
      </p:pic>
      <p:pic>
        <p:nvPicPr>
          <p:cNvPr id="93" name="Picture 92">
            <a:extLst>
              <a:ext uri="{FF2B5EF4-FFF2-40B4-BE49-F238E27FC236}">
                <a16:creationId xmlns:a16="http://schemas.microsoft.com/office/drawing/2014/main" id="{709A8AA0-1FD5-444B-865D-E9A2669BAC4C}"/>
              </a:ext>
            </a:extLst>
          </p:cNvPr>
          <p:cNvPicPr>
            <a:picLocks noChangeAspect="1"/>
          </p:cNvPicPr>
          <p:nvPr/>
        </p:nvPicPr>
        <p:blipFill>
          <a:blip r:embed="rId6"/>
          <a:stretch>
            <a:fillRect/>
          </a:stretch>
        </p:blipFill>
        <p:spPr>
          <a:xfrm>
            <a:off x="2738592" y="6299503"/>
            <a:ext cx="7168806" cy="539331"/>
          </a:xfrm>
          <a:prstGeom prst="rect">
            <a:avLst/>
          </a:prstGeom>
        </p:spPr>
      </p:pic>
      <p:pic>
        <p:nvPicPr>
          <p:cNvPr id="5" name="Picture 5">
            <a:extLst>
              <a:ext uri="{FF2B5EF4-FFF2-40B4-BE49-F238E27FC236}">
                <a16:creationId xmlns:a16="http://schemas.microsoft.com/office/drawing/2014/main" id="{5EFD0BA2-EC67-43B8-B824-FCCAFE3A8840}"/>
              </a:ext>
            </a:extLst>
          </p:cNvPr>
          <p:cNvPicPr>
            <a:picLocks noChangeAspect="1"/>
          </p:cNvPicPr>
          <p:nvPr/>
        </p:nvPicPr>
        <p:blipFill>
          <a:blip r:embed="rId7"/>
          <a:stretch>
            <a:fillRect/>
          </a:stretch>
        </p:blipFill>
        <p:spPr>
          <a:xfrm>
            <a:off x="7691718" y="4003581"/>
            <a:ext cx="2743200" cy="2257425"/>
          </a:xfrm>
          <a:prstGeom prst="rect">
            <a:avLst/>
          </a:prstGeom>
        </p:spPr>
      </p:pic>
    </p:spTree>
    <p:extLst>
      <p:ext uri="{BB962C8B-B14F-4D97-AF65-F5344CB8AC3E}">
        <p14:creationId xmlns:p14="http://schemas.microsoft.com/office/powerpoint/2010/main" val="731029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41</a:t>
            </a:fld>
            <a:endParaRPr lang="en-ZA" dirty="0"/>
          </a:p>
        </p:txBody>
      </p:sp>
      <p:sp>
        <p:nvSpPr>
          <p:cNvPr id="3" name="Text Placeholder 2"/>
          <p:cNvSpPr>
            <a:spLocks noGrp="1"/>
          </p:cNvSpPr>
          <p:nvPr>
            <p:ph type="body" sz="quarter" idx="10"/>
          </p:nvPr>
        </p:nvSpPr>
        <p:spPr>
          <a:xfrm>
            <a:off x="445551" y="679995"/>
            <a:ext cx="6570436" cy="362277"/>
          </a:xfrm>
        </p:spPr>
        <p:txBody>
          <a:bodyPr vert="horz" lIns="91440" tIns="45720" rIns="91440" bIns="45720" rtlCol="0" anchor="t">
            <a:noAutofit/>
          </a:bodyPr>
          <a:lstStyle/>
          <a:p>
            <a:r>
              <a:rPr lang="en-ZA" sz="2400">
                <a:latin typeface="Century Gothic"/>
              </a:rPr>
              <a:t>AI Events - Functionality</a:t>
            </a:r>
          </a:p>
        </p:txBody>
      </p:sp>
      <p:sp>
        <p:nvSpPr>
          <p:cNvPr id="4" name="Content Placeholder 3"/>
          <p:cNvSpPr>
            <a:spLocks noGrp="1"/>
          </p:cNvSpPr>
          <p:nvPr>
            <p:ph sz="quarter" idx="11"/>
          </p:nvPr>
        </p:nvSpPr>
        <p:spPr>
          <a:xfrm>
            <a:off x="186430" y="914062"/>
            <a:ext cx="8544976" cy="5027800"/>
          </a:xfrm>
        </p:spPr>
        <p:txBody>
          <a:bodyPr vert="horz" lIns="91440" tIns="45720" rIns="91440" bIns="45720" rtlCol="0" anchor="t">
            <a:noAutofit/>
          </a:bodyPr>
          <a:lstStyle/>
          <a:p>
            <a:pPr marL="0" indent="0">
              <a:buNone/>
            </a:pPr>
            <a:endParaRPr lang="en-ZA" sz="1800"/>
          </a:p>
          <a:p>
            <a:pPr lvl="2"/>
            <a:endParaRPr lang="en-US"/>
          </a:p>
          <a:p>
            <a:pPr marL="0" indent="0">
              <a:buNone/>
            </a:pPr>
            <a:endParaRPr lang="en-US" sz="1800"/>
          </a:p>
          <a:p>
            <a:pPr marL="0" indent="0">
              <a:buNone/>
            </a:pPr>
            <a:endParaRPr lang="en-ZA" sz="1800"/>
          </a:p>
        </p:txBody>
      </p:sp>
      <p:sp>
        <p:nvSpPr>
          <p:cNvPr id="15" name="Rectangle 14">
            <a:extLst>
              <a:ext uri="{FF2B5EF4-FFF2-40B4-BE49-F238E27FC236}">
                <a16:creationId xmlns:a16="http://schemas.microsoft.com/office/drawing/2014/main" id="{AF9ECB2E-2319-47DA-A509-711F96FC0493}"/>
              </a:ext>
            </a:extLst>
          </p:cNvPr>
          <p:cNvSpPr/>
          <p:nvPr/>
        </p:nvSpPr>
        <p:spPr>
          <a:xfrm>
            <a:off x="138993"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a:solidFill>
                  <a:schemeClr val="tx1"/>
                </a:solidFill>
              </a:rPr>
              <a:t>Phone Detected</a:t>
            </a:r>
          </a:p>
        </p:txBody>
      </p:sp>
      <p:sp>
        <p:nvSpPr>
          <p:cNvPr id="16" name="Content Placeholder 3">
            <a:extLst>
              <a:ext uri="{FF2B5EF4-FFF2-40B4-BE49-F238E27FC236}">
                <a16:creationId xmlns:a16="http://schemas.microsoft.com/office/drawing/2014/main" id="{069DCFF0-93A8-42FD-BC64-6D573177D404}"/>
              </a:ext>
            </a:extLst>
          </p:cNvPr>
          <p:cNvSpPr txBox="1">
            <a:spLocks/>
          </p:cNvSpPr>
          <p:nvPr/>
        </p:nvSpPr>
        <p:spPr>
          <a:xfrm>
            <a:off x="138992" y="2220686"/>
            <a:ext cx="5823273" cy="2238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cs typeface="Arial"/>
              </a:rPr>
              <a:t>Active from ≥ 30km/h [18mph]</a:t>
            </a:r>
            <a:endParaRPr lang="en-US" sz="1800"/>
          </a:p>
          <a:p>
            <a:endParaRPr lang="en-US" sz="1800"/>
          </a:p>
          <a:p>
            <a:r>
              <a:rPr lang="en-US" sz="1800">
                <a:latin typeface="Arial"/>
                <a:cs typeface="Arial"/>
              </a:rPr>
              <a:t>Trigger:</a:t>
            </a:r>
          </a:p>
          <a:p>
            <a:pPr lvl="1"/>
            <a:r>
              <a:rPr lang="en-ZA" sz="1600">
                <a:latin typeface="Arial"/>
                <a:cs typeface="Arial"/>
              </a:rPr>
              <a:t>Phone to your ear for 5 seconds</a:t>
            </a:r>
            <a:endParaRPr lang="en-US" sz="1600">
              <a:latin typeface="Arial"/>
              <a:cs typeface="Arial"/>
            </a:endParaRPr>
          </a:p>
          <a:p>
            <a:pPr marL="457200" lvl="1" indent="0">
              <a:buFont typeface="Arial" panose="020B0604020202020204" pitchFamily="34" charset="0"/>
              <a:buNone/>
            </a:pPr>
            <a:endParaRPr lang="en-US" sz="1600"/>
          </a:p>
          <a:p>
            <a:pPr lvl="1"/>
            <a:endParaRPr lang="en-US"/>
          </a:p>
          <a:p>
            <a:pPr lvl="2"/>
            <a:endParaRPr lang="en-US"/>
          </a:p>
          <a:p>
            <a:endParaRPr lang="en-US"/>
          </a:p>
          <a:p>
            <a:endParaRPr lang="en-ZA"/>
          </a:p>
        </p:txBody>
      </p:sp>
      <p:sp>
        <p:nvSpPr>
          <p:cNvPr id="17" name="Rectangle 16">
            <a:extLst>
              <a:ext uri="{FF2B5EF4-FFF2-40B4-BE49-F238E27FC236}">
                <a16:creationId xmlns:a16="http://schemas.microsoft.com/office/drawing/2014/main" id="{798AD7EF-AFBE-4EDF-84E6-4655D27614DF}"/>
              </a:ext>
            </a:extLst>
          </p:cNvPr>
          <p:cNvSpPr/>
          <p:nvPr/>
        </p:nvSpPr>
        <p:spPr>
          <a:xfrm>
            <a:off x="138993" y="2099229"/>
            <a:ext cx="5823273" cy="42849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8" name="Picture 17">
            <a:extLst>
              <a:ext uri="{FF2B5EF4-FFF2-40B4-BE49-F238E27FC236}">
                <a16:creationId xmlns:a16="http://schemas.microsoft.com/office/drawing/2014/main" id="{1D436990-BE8D-40C0-885A-E5A6E47C7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03" y="1279081"/>
            <a:ext cx="778490" cy="778490"/>
          </a:xfrm>
          <a:prstGeom prst="rect">
            <a:avLst/>
          </a:prstGeom>
        </p:spPr>
      </p:pic>
      <p:sp>
        <p:nvSpPr>
          <p:cNvPr id="19" name="Rectangle 18">
            <a:extLst>
              <a:ext uri="{FF2B5EF4-FFF2-40B4-BE49-F238E27FC236}">
                <a16:creationId xmlns:a16="http://schemas.microsoft.com/office/drawing/2014/main" id="{0F226CB3-CF90-40E6-ACE6-0E41731E2C0B}"/>
              </a:ext>
            </a:extLst>
          </p:cNvPr>
          <p:cNvSpPr/>
          <p:nvPr/>
        </p:nvSpPr>
        <p:spPr>
          <a:xfrm>
            <a:off x="6151017"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a:solidFill>
                  <a:schemeClr val="tx1"/>
                </a:solidFill>
              </a:rPr>
              <a:t>Seatbelt not Detected</a:t>
            </a:r>
          </a:p>
        </p:txBody>
      </p:sp>
      <p:sp>
        <p:nvSpPr>
          <p:cNvPr id="20" name="Content Placeholder 3">
            <a:extLst>
              <a:ext uri="{FF2B5EF4-FFF2-40B4-BE49-F238E27FC236}">
                <a16:creationId xmlns:a16="http://schemas.microsoft.com/office/drawing/2014/main" id="{7BFFCABC-8AAA-41E4-BDAC-4077A66C52B2}"/>
              </a:ext>
            </a:extLst>
          </p:cNvPr>
          <p:cNvSpPr txBox="1">
            <a:spLocks/>
          </p:cNvSpPr>
          <p:nvPr/>
        </p:nvSpPr>
        <p:spPr>
          <a:xfrm>
            <a:off x="6151016" y="2220686"/>
            <a:ext cx="5823273" cy="2238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cs typeface="Arial"/>
              </a:rPr>
              <a:t>Active from ≥ 30km/h [18mph]</a:t>
            </a:r>
            <a:endParaRPr lang="en-US" sz="1800"/>
          </a:p>
          <a:p>
            <a:endParaRPr lang="en-US" sz="1800"/>
          </a:p>
          <a:p>
            <a:r>
              <a:rPr lang="en-US" sz="1800">
                <a:latin typeface="Arial"/>
                <a:cs typeface="Arial"/>
              </a:rPr>
              <a:t>Trigger:</a:t>
            </a:r>
          </a:p>
          <a:p>
            <a:pPr lvl="1"/>
            <a:r>
              <a:rPr lang="en-ZA" sz="1600">
                <a:latin typeface="Arial"/>
                <a:cs typeface="Arial"/>
              </a:rPr>
              <a:t>Not detecting Seatbelt for 4 seconds</a:t>
            </a:r>
            <a:endParaRPr lang="en-US" sz="1600">
              <a:latin typeface="Arial"/>
              <a:cs typeface="Arial"/>
            </a:endParaRPr>
          </a:p>
          <a:p>
            <a:pPr marL="457200" lvl="1" indent="0">
              <a:buFont typeface="Arial" panose="020B0604020202020204" pitchFamily="34" charset="0"/>
              <a:buNone/>
            </a:pPr>
            <a:endParaRPr lang="en-US"/>
          </a:p>
          <a:p>
            <a:pPr lvl="1"/>
            <a:endParaRPr lang="en-US"/>
          </a:p>
          <a:p>
            <a:pPr lvl="2"/>
            <a:endParaRPr lang="en-US"/>
          </a:p>
          <a:p>
            <a:endParaRPr lang="en-US"/>
          </a:p>
          <a:p>
            <a:endParaRPr lang="en-ZA"/>
          </a:p>
        </p:txBody>
      </p:sp>
      <p:sp>
        <p:nvSpPr>
          <p:cNvPr id="21" name="Rectangle 20">
            <a:extLst>
              <a:ext uri="{FF2B5EF4-FFF2-40B4-BE49-F238E27FC236}">
                <a16:creationId xmlns:a16="http://schemas.microsoft.com/office/drawing/2014/main" id="{78133D2A-3068-4F21-B378-5A885DB964EA}"/>
              </a:ext>
            </a:extLst>
          </p:cNvPr>
          <p:cNvSpPr/>
          <p:nvPr/>
        </p:nvSpPr>
        <p:spPr>
          <a:xfrm>
            <a:off x="6151017" y="2099230"/>
            <a:ext cx="5823273" cy="4284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2" name="Picture 21">
            <a:extLst>
              <a:ext uri="{FF2B5EF4-FFF2-40B4-BE49-F238E27FC236}">
                <a16:creationId xmlns:a16="http://schemas.microsoft.com/office/drawing/2014/main" id="{0D2AC316-0955-46CF-9BF3-ADCC0B67D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540" y="1279081"/>
            <a:ext cx="773264" cy="778490"/>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39C71110-9815-42EC-8B66-0C24F2940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75" y="3907168"/>
            <a:ext cx="1761497" cy="2156150"/>
          </a:xfrm>
          <a:prstGeom prst="rect">
            <a:avLst/>
          </a:prstGeom>
        </p:spPr>
      </p:pic>
      <p:pic>
        <p:nvPicPr>
          <p:cNvPr id="8" name="Picture 7" descr="A person sitting in a car&#10;&#10;Description automatically generated with low confidence">
            <a:extLst>
              <a:ext uri="{FF2B5EF4-FFF2-40B4-BE49-F238E27FC236}">
                <a16:creationId xmlns:a16="http://schemas.microsoft.com/office/drawing/2014/main" id="{9721B997-A2AD-45B0-A5A7-07294CFA1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254" y="3907168"/>
            <a:ext cx="2627807" cy="2156150"/>
          </a:xfrm>
          <a:prstGeom prst="rect">
            <a:avLst/>
          </a:prstGeom>
        </p:spPr>
      </p:pic>
      <p:pic>
        <p:nvPicPr>
          <p:cNvPr id="10" name="Picture 9" descr="A picture containing text, person, person&#10;&#10;Description automatically generated">
            <a:extLst>
              <a:ext uri="{FF2B5EF4-FFF2-40B4-BE49-F238E27FC236}">
                <a16:creationId xmlns:a16="http://schemas.microsoft.com/office/drawing/2014/main" id="{401F3829-F24E-4508-942D-0FB7A0D22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231" y="3907168"/>
            <a:ext cx="2570053" cy="2117647"/>
          </a:xfrm>
          <a:prstGeom prst="rect">
            <a:avLst/>
          </a:prstGeom>
        </p:spPr>
      </p:pic>
      <p:pic>
        <p:nvPicPr>
          <p:cNvPr id="12" name="Picture 11" descr="A person sitting in a car&#10;&#10;Description automatically generated with medium confidence">
            <a:extLst>
              <a:ext uri="{FF2B5EF4-FFF2-40B4-BE49-F238E27FC236}">
                <a16:creationId xmlns:a16="http://schemas.microsoft.com/office/drawing/2014/main" id="{A13B47A8-3150-42BD-80BC-E9C1FF503A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0260" y="3907168"/>
            <a:ext cx="2570053" cy="2108021"/>
          </a:xfrm>
          <a:prstGeom prst="rect">
            <a:avLst/>
          </a:prstGeom>
        </p:spPr>
      </p:pic>
      <p:pic>
        <p:nvPicPr>
          <p:cNvPr id="31" name="Picture 30">
            <a:extLst>
              <a:ext uri="{FF2B5EF4-FFF2-40B4-BE49-F238E27FC236}">
                <a16:creationId xmlns:a16="http://schemas.microsoft.com/office/drawing/2014/main" id="{7640611C-5AEC-4E73-9B40-CD1FEF745B3D}"/>
              </a:ext>
            </a:extLst>
          </p:cNvPr>
          <p:cNvPicPr>
            <a:picLocks noChangeAspect="1"/>
          </p:cNvPicPr>
          <p:nvPr/>
        </p:nvPicPr>
        <p:blipFill>
          <a:blip r:embed="rId8"/>
          <a:stretch>
            <a:fillRect/>
          </a:stretch>
        </p:blipFill>
        <p:spPr>
          <a:xfrm>
            <a:off x="2738592" y="6299503"/>
            <a:ext cx="7168806" cy="539331"/>
          </a:xfrm>
          <a:prstGeom prst="rect">
            <a:avLst/>
          </a:prstGeom>
        </p:spPr>
      </p:pic>
    </p:spTree>
    <p:extLst>
      <p:ext uri="{BB962C8B-B14F-4D97-AF65-F5344CB8AC3E}">
        <p14:creationId xmlns:p14="http://schemas.microsoft.com/office/powerpoint/2010/main" val="4211454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42</a:t>
            </a:fld>
            <a:endParaRPr lang="en-ZA" dirty="0"/>
          </a:p>
        </p:txBody>
      </p:sp>
      <p:sp>
        <p:nvSpPr>
          <p:cNvPr id="3" name="Text Placeholder 2"/>
          <p:cNvSpPr>
            <a:spLocks noGrp="1"/>
          </p:cNvSpPr>
          <p:nvPr>
            <p:ph type="body" sz="quarter" idx="10"/>
          </p:nvPr>
        </p:nvSpPr>
        <p:spPr>
          <a:xfrm>
            <a:off x="445551" y="679995"/>
            <a:ext cx="6570436" cy="362277"/>
          </a:xfrm>
        </p:spPr>
        <p:txBody>
          <a:bodyPr vert="horz" lIns="91440" tIns="45720" rIns="91440" bIns="45720" rtlCol="0" anchor="t">
            <a:noAutofit/>
          </a:bodyPr>
          <a:lstStyle/>
          <a:p>
            <a:r>
              <a:rPr lang="en-ZA" sz="2400">
                <a:latin typeface="Century Gothic"/>
              </a:rPr>
              <a:t>AI Events - Functionality</a:t>
            </a:r>
          </a:p>
        </p:txBody>
      </p:sp>
      <p:sp>
        <p:nvSpPr>
          <p:cNvPr id="4" name="Content Placeholder 3"/>
          <p:cNvSpPr>
            <a:spLocks noGrp="1"/>
          </p:cNvSpPr>
          <p:nvPr>
            <p:ph sz="quarter" idx="11"/>
          </p:nvPr>
        </p:nvSpPr>
        <p:spPr>
          <a:xfrm>
            <a:off x="186430" y="914062"/>
            <a:ext cx="8544976" cy="5027800"/>
          </a:xfrm>
        </p:spPr>
        <p:txBody>
          <a:bodyPr vert="horz" lIns="91440" tIns="45720" rIns="91440" bIns="45720" rtlCol="0" anchor="t">
            <a:noAutofit/>
          </a:bodyPr>
          <a:lstStyle/>
          <a:p>
            <a:pPr marL="0" indent="0">
              <a:buNone/>
            </a:pPr>
            <a:endParaRPr lang="en-ZA" sz="1800"/>
          </a:p>
          <a:p>
            <a:pPr lvl="2"/>
            <a:endParaRPr lang="en-US"/>
          </a:p>
          <a:p>
            <a:pPr marL="0" indent="0">
              <a:buNone/>
            </a:pPr>
            <a:endParaRPr lang="en-US" sz="1800"/>
          </a:p>
          <a:p>
            <a:pPr marL="0" indent="0">
              <a:buNone/>
            </a:pPr>
            <a:endParaRPr lang="en-ZA" sz="1800"/>
          </a:p>
        </p:txBody>
      </p:sp>
      <p:sp>
        <p:nvSpPr>
          <p:cNvPr id="5" name="Rectangle 4">
            <a:extLst>
              <a:ext uri="{FF2B5EF4-FFF2-40B4-BE49-F238E27FC236}">
                <a16:creationId xmlns:a16="http://schemas.microsoft.com/office/drawing/2014/main" id="{BD62D678-436C-4C73-9629-C199263160D3}"/>
              </a:ext>
            </a:extLst>
          </p:cNvPr>
          <p:cNvSpPr/>
          <p:nvPr/>
        </p:nvSpPr>
        <p:spPr>
          <a:xfrm>
            <a:off x="138993"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a:solidFill>
                  <a:schemeClr val="tx1"/>
                </a:solidFill>
              </a:rPr>
              <a:t>Smoking</a:t>
            </a:r>
          </a:p>
        </p:txBody>
      </p:sp>
      <p:sp>
        <p:nvSpPr>
          <p:cNvPr id="6" name="Content Placeholder 3">
            <a:extLst>
              <a:ext uri="{FF2B5EF4-FFF2-40B4-BE49-F238E27FC236}">
                <a16:creationId xmlns:a16="http://schemas.microsoft.com/office/drawing/2014/main" id="{C827434D-0A23-4B15-9AC6-1573D3DE35CA}"/>
              </a:ext>
            </a:extLst>
          </p:cNvPr>
          <p:cNvSpPr txBox="1">
            <a:spLocks/>
          </p:cNvSpPr>
          <p:nvPr/>
        </p:nvSpPr>
        <p:spPr>
          <a:xfrm>
            <a:off x="138992" y="2220686"/>
            <a:ext cx="5823273" cy="2238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cs typeface="Arial"/>
              </a:rPr>
              <a:t>Active from ≥ 30km/h [18mph]</a:t>
            </a:r>
            <a:endParaRPr lang="en-US" sz="1800"/>
          </a:p>
          <a:p>
            <a:endParaRPr lang="en-US" sz="1800"/>
          </a:p>
          <a:p>
            <a:r>
              <a:rPr lang="en-US" sz="1800">
                <a:latin typeface="Arial"/>
                <a:cs typeface="Arial"/>
              </a:rPr>
              <a:t>Trigger:</a:t>
            </a:r>
          </a:p>
          <a:p>
            <a:pPr lvl="1"/>
            <a:r>
              <a:rPr lang="en-ZA" sz="1600">
                <a:latin typeface="Arial"/>
                <a:cs typeface="Arial"/>
              </a:rPr>
              <a:t>Smoking or gesture of smoking, also detects cigarette</a:t>
            </a:r>
            <a:endParaRPr lang="en-US">
              <a:latin typeface="Arial"/>
              <a:cs typeface="Arial"/>
            </a:endParaRPr>
          </a:p>
          <a:p>
            <a:pPr lvl="1"/>
            <a:endParaRPr lang="en-US"/>
          </a:p>
          <a:p>
            <a:pPr lvl="2"/>
            <a:endParaRPr lang="en-US"/>
          </a:p>
          <a:p>
            <a:endParaRPr lang="en-US"/>
          </a:p>
          <a:p>
            <a:endParaRPr lang="en-ZA"/>
          </a:p>
        </p:txBody>
      </p:sp>
      <p:sp>
        <p:nvSpPr>
          <p:cNvPr id="7" name="Rectangle 6">
            <a:extLst>
              <a:ext uri="{FF2B5EF4-FFF2-40B4-BE49-F238E27FC236}">
                <a16:creationId xmlns:a16="http://schemas.microsoft.com/office/drawing/2014/main" id="{52C4833B-9C4F-4BD4-AD95-CCB2FFC1AD45}"/>
              </a:ext>
            </a:extLst>
          </p:cNvPr>
          <p:cNvSpPr/>
          <p:nvPr/>
        </p:nvSpPr>
        <p:spPr>
          <a:xfrm>
            <a:off x="138993" y="2099230"/>
            <a:ext cx="5823273" cy="42766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Picture 7">
            <a:extLst>
              <a:ext uri="{FF2B5EF4-FFF2-40B4-BE49-F238E27FC236}">
                <a16:creationId xmlns:a16="http://schemas.microsoft.com/office/drawing/2014/main" id="{21B22F26-A0F1-49CA-9DA9-477099E78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03" y="1279081"/>
            <a:ext cx="778490" cy="778490"/>
          </a:xfrm>
          <a:prstGeom prst="rect">
            <a:avLst/>
          </a:prstGeom>
        </p:spPr>
      </p:pic>
      <p:sp>
        <p:nvSpPr>
          <p:cNvPr id="9" name="Rectangle 8">
            <a:extLst>
              <a:ext uri="{FF2B5EF4-FFF2-40B4-BE49-F238E27FC236}">
                <a16:creationId xmlns:a16="http://schemas.microsoft.com/office/drawing/2014/main" id="{4C230BE8-C1D7-44E7-A9AB-0B846D27A389}"/>
              </a:ext>
            </a:extLst>
          </p:cNvPr>
          <p:cNvSpPr/>
          <p:nvPr/>
        </p:nvSpPr>
        <p:spPr>
          <a:xfrm>
            <a:off x="6151017" y="1237422"/>
            <a:ext cx="5823273" cy="861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a:solidFill>
                  <a:schemeClr val="tx1"/>
                </a:solidFill>
              </a:rPr>
              <a:t>No Driver</a:t>
            </a:r>
          </a:p>
        </p:txBody>
      </p:sp>
      <p:sp>
        <p:nvSpPr>
          <p:cNvPr id="10" name="Content Placeholder 3">
            <a:extLst>
              <a:ext uri="{FF2B5EF4-FFF2-40B4-BE49-F238E27FC236}">
                <a16:creationId xmlns:a16="http://schemas.microsoft.com/office/drawing/2014/main" id="{3F30163F-552D-476B-B583-24BF41CC7E93}"/>
              </a:ext>
            </a:extLst>
          </p:cNvPr>
          <p:cNvSpPr txBox="1">
            <a:spLocks/>
          </p:cNvSpPr>
          <p:nvPr/>
        </p:nvSpPr>
        <p:spPr>
          <a:xfrm>
            <a:off x="6151016" y="2220686"/>
            <a:ext cx="5823273" cy="2238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rial"/>
                <a:cs typeface="Arial"/>
              </a:rPr>
              <a:t>Active from ≥ 30km/h [18mph]</a:t>
            </a:r>
            <a:endParaRPr lang="en-US" sz="1800"/>
          </a:p>
          <a:p>
            <a:endParaRPr lang="en-US" sz="1800"/>
          </a:p>
          <a:p>
            <a:r>
              <a:rPr lang="en-US" sz="1800">
                <a:latin typeface="Arial"/>
                <a:cs typeface="Arial"/>
              </a:rPr>
              <a:t>Trigger:</a:t>
            </a:r>
          </a:p>
          <a:p>
            <a:pPr lvl="1"/>
            <a:r>
              <a:rPr lang="en-ZA" sz="1600">
                <a:latin typeface="Arial"/>
                <a:cs typeface="Arial"/>
              </a:rPr>
              <a:t>DSM Camera covered</a:t>
            </a:r>
          </a:p>
          <a:p>
            <a:pPr lvl="1"/>
            <a:r>
              <a:rPr lang="en-ZA" sz="1600">
                <a:latin typeface="Arial"/>
                <a:cs typeface="Arial"/>
              </a:rPr>
              <a:t>Driver can be detected</a:t>
            </a:r>
            <a:endParaRPr lang="en-US">
              <a:latin typeface="Arial"/>
              <a:cs typeface="Arial"/>
            </a:endParaRPr>
          </a:p>
          <a:p>
            <a:pPr lvl="1"/>
            <a:endParaRPr lang="en-US"/>
          </a:p>
          <a:p>
            <a:pPr lvl="2"/>
            <a:endParaRPr lang="en-US"/>
          </a:p>
          <a:p>
            <a:endParaRPr lang="en-US"/>
          </a:p>
          <a:p>
            <a:endParaRPr lang="en-ZA"/>
          </a:p>
        </p:txBody>
      </p:sp>
      <p:sp>
        <p:nvSpPr>
          <p:cNvPr id="11" name="Rectangle 10">
            <a:extLst>
              <a:ext uri="{FF2B5EF4-FFF2-40B4-BE49-F238E27FC236}">
                <a16:creationId xmlns:a16="http://schemas.microsoft.com/office/drawing/2014/main" id="{D9175D8F-0AC6-46A6-B6BC-20BA36627EE0}"/>
              </a:ext>
            </a:extLst>
          </p:cNvPr>
          <p:cNvSpPr/>
          <p:nvPr/>
        </p:nvSpPr>
        <p:spPr>
          <a:xfrm>
            <a:off x="6151017" y="2099230"/>
            <a:ext cx="5823273" cy="42766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a:extLst>
              <a:ext uri="{FF2B5EF4-FFF2-40B4-BE49-F238E27FC236}">
                <a16:creationId xmlns:a16="http://schemas.microsoft.com/office/drawing/2014/main" id="{2C837338-45D5-485B-A832-6253E659F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927" y="1279081"/>
            <a:ext cx="778490" cy="778490"/>
          </a:xfrm>
          <a:prstGeom prst="rect">
            <a:avLst/>
          </a:prstGeom>
        </p:spPr>
      </p:pic>
      <p:pic>
        <p:nvPicPr>
          <p:cNvPr id="13" name="Picture 12">
            <a:extLst>
              <a:ext uri="{FF2B5EF4-FFF2-40B4-BE49-F238E27FC236}">
                <a16:creationId xmlns:a16="http://schemas.microsoft.com/office/drawing/2014/main" id="{0C0D1D05-A423-49AC-9C2F-3D7312D2E2BE}"/>
              </a:ext>
            </a:extLst>
          </p:cNvPr>
          <p:cNvPicPr>
            <a:picLocks noChangeAspect="1"/>
          </p:cNvPicPr>
          <p:nvPr/>
        </p:nvPicPr>
        <p:blipFill>
          <a:blip r:embed="rId4"/>
          <a:stretch>
            <a:fillRect/>
          </a:stretch>
        </p:blipFill>
        <p:spPr>
          <a:xfrm>
            <a:off x="2738592" y="6299503"/>
            <a:ext cx="7168806" cy="539331"/>
          </a:xfrm>
          <a:prstGeom prst="rect">
            <a:avLst/>
          </a:prstGeom>
        </p:spPr>
      </p:pic>
      <p:pic>
        <p:nvPicPr>
          <p:cNvPr id="14" name="Picture 14" descr="A picture containing text, person, indoor&#10;&#10;Description automatically generated">
            <a:extLst>
              <a:ext uri="{FF2B5EF4-FFF2-40B4-BE49-F238E27FC236}">
                <a16:creationId xmlns:a16="http://schemas.microsoft.com/office/drawing/2014/main" id="{A57D18E4-D828-4D36-8272-FB2F56A8B48B}"/>
              </a:ext>
            </a:extLst>
          </p:cNvPr>
          <p:cNvPicPr>
            <a:picLocks noChangeAspect="1"/>
          </p:cNvPicPr>
          <p:nvPr/>
        </p:nvPicPr>
        <p:blipFill>
          <a:blip r:embed="rId5"/>
          <a:stretch>
            <a:fillRect/>
          </a:stretch>
        </p:blipFill>
        <p:spPr>
          <a:xfrm>
            <a:off x="1649506" y="4049806"/>
            <a:ext cx="2743200" cy="2057400"/>
          </a:xfrm>
          <a:prstGeom prst="rect">
            <a:avLst/>
          </a:prstGeom>
        </p:spPr>
      </p:pic>
      <p:pic>
        <p:nvPicPr>
          <p:cNvPr id="15" name="Picture 15" descr="Background pattern&#10;&#10;Description automatically generated">
            <a:extLst>
              <a:ext uri="{FF2B5EF4-FFF2-40B4-BE49-F238E27FC236}">
                <a16:creationId xmlns:a16="http://schemas.microsoft.com/office/drawing/2014/main" id="{F5D0494B-71AC-4D95-A061-0EB741933ED0}"/>
              </a:ext>
            </a:extLst>
          </p:cNvPr>
          <p:cNvPicPr>
            <a:picLocks noChangeAspect="1"/>
          </p:cNvPicPr>
          <p:nvPr/>
        </p:nvPicPr>
        <p:blipFill>
          <a:blip r:embed="rId6"/>
          <a:stretch>
            <a:fillRect/>
          </a:stretch>
        </p:blipFill>
        <p:spPr>
          <a:xfrm>
            <a:off x="8215593" y="3964081"/>
            <a:ext cx="1695450" cy="2228850"/>
          </a:xfrm>
          <a:prstGeom prst="rect">
            <a:avLst/>
          </a:prstGeom>
        </p:spPr>
      </p:pic>
    </p:spTree>
    <p:extLst>
      <p:ext uri="{BB962C8B-B14F-4D97-AF65-F5344CB8AC3E}">
        <p14:creationId xmlns:p14="http://schemas.microsoft.com/office/powerpoint/2010/main" val="3181926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vert="horz" lIns="91440" tIns="45720" rIns="91440" bIns="45720" rtlCol="0" anchor="t">
            <a:noAutofit/>
          </a:bodyPr>
          <a:lstStyle/>
          <a:p>
            <a:r>
              <a:rPr lang="en-ZA" sz="2400">
                <a:latin typeface="Century Gothic"/>
              </a:rPr>
              <a:t>Diagnostic Events</a:t>
            </a:r>
            <a:endParaRPr lang="en-ZA" sz="2400" i="1">
              <a:solidFill>
                <a:srgbClr val="FF0000"/>
              </a:solidFill>
              <a:latin typeface="Century Gothic"/>
            </a:endParaRPr>
          </a:p>
        </p:txBody>
      </p:sp>
      <p:sp>
        <p:nvSpPr>
          <p:cNvPr id="3" name="Content Placeholder 2"/>
          <p:cNvSpPr>
            <a:spLocks noGrp="1"/>
          </p:cNvSpPr>
          <p:nvPr>
            <p:ph sz="quarter" idx="11"/>
          </p:nvPr>
        </p:nvSpPr>
        <p:spPr>
          <a:xfrm>
            <a:off x="538995" y="1346241"/>
            <a:ext cx="11653081" cy="4421626"/>
          </a:xfrm>
        </p:spPr>
        <p:txBody>
          <a:bodyPr vert="horz" lIns="91440" tIns="45720" rIns="91440" bIns="45720" rtlCol="0" anchor="t">
            <a:normAutofit/>
          </a:bodyPr>
          <a:lstStyle/>
          <a:p>
            <a:pPr marL="0" indent="0">
              <a:buNone/>
            </a:pPr>
            <a:r>
              <a:rPr lang="en-ZA">
                <a:latin typeface="Arial"/>
                <a:cs typeface="Arial"/>
              </a:rPr>
              <a:t>The following diagnostic events can be monitored</a:t>
            </a:r>
          </a:p>
          <a:p>
            <a:pPr lvl="1"/>
            <a:r>
              <a:rPr lang="en-ZA">
                <a:latin typeface="Arial"/>
                <a:cs typeface="Arial"/>
              </a:rPr>
              <a:t>Video loss</a:t>
            </a:r>
          </a:p>
          <a:p>
            <a:pPr lvl="1"/>
            <a:r>
              <a:rPr lang="en-ZA">
                <a:latin typeface="Arial"/>
                <a:cs typeface="Arial"/>
              </a:rPr>
              <a:t>Motion detection</a:t>
            </a:r>
          </a:p>
          <a:p>
            <a:pPr lvl="1"/>
            <a:r>
              <a:rPr lang="en-ZA">
                <a:latin typeface="Arial"/>
                <a:cs typeface="Arial"/>
              </a:rPr>
              <a:t>Storage exception</a:t>
            </a:r>
          </a:p>
          <a:p>
            <a:pPr lvl="1"/>
            <a:r>
              <a:rPr lang="en-ZA">
                <a:latin typeface="Arial"/>
                <a:cs typeface="Arial"/>
              </a:rPr>
              <a:t>Low voltage</a:t>
            </a:r>
          </a:p>
          <a:p>
            <a:pPr lvl="1"/>
            <a:r>
              <a:rPr lang="en-ZA"/>
              <a:t>Ignition</a:t>
            </a:r>
          </a:p>
          <a:p>
            <a:pPr lvl="1"/>
            <a:r>
              <a:rPr lang="en-ZA" err="1">
                <a:latin typeface="Arial"/>
                <a:cs typeface="Arial"/>
              </a:rPr>
              <a:t>lllegal</a:t>
            </a:r>
            <a:r>
              <a:rPr lang="en-ZA">
                <a:latin typeface="Arial"/>
                <a:cs typeface="Arial"/>
              </a:rPr>
              <a:t> shutdown</a:t>
            </a:r>
          </a:p>
          <a:p>
            <a:pPr marL="457200" lvl="1" indent="0">
              <a:buNone/>
            </a:pPr>
            <a:endParaRPr lang="en-ZA"/>
          </a:p>
          <a:p>
            <a:endParaRPr lang="en-ZA"/>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43</a:t>
            </a:fld>
            <a:endParaRPr lang="en-ZA" dirty="0"/>
          </a:p>
        </p:txBody>
      </p:sp>
    </p:spTree>
    <p:extLst>
      <p:ext uri="{BB962C8B-B14F-4D97-AF65-F5344CB8AC3E}">
        <p14:creationId xmlns:p14="http://schemas.microsoft.com/office/powerpoint/2010/main" val="1001432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vert="horz" lIns="91440" tIns="45720" rIns="91440" bIns="45720" rtlCol="0" anchor="t">
            <a:noAutofit/>
          </a:bodyPr>
          <a:lstStyle/>
          <a:p>
            <a:r>
              <a:rPr lang="en-ZA">
                <a:latin typeface="Century Gothic"/>
              </a:rPr>
              <a:t>In-Cab Hardware Setup &amp; Installation</a:t>
            </a:r>
          </a:p>
        </p:txBody>
      </p:sp>
      <p:sp>
        <p:nvSpPr>
          <p:cNvPr id="3" name="Text Placeholder 2"/>
          <p:cNvSpPr>
            <a:spLocks noGrp="1"/>
          </p:cNvSpPr>
          <p:nvPr>
            <p:ph type="body" sz="quarter" idx="11"/>
          </p:nvPr>
        </p:nvSpPr>
        <p:spPr/>
        <p:txBody>
          <a:bodyPr/>
          <a:lstStyle/>
          <a:p>
            <a:endParaRPr lang="en-ZA"/>
          </a:p>
        </p:txBody>
      </p:sp>
    </p:spTree>
    <p:extLst>
      <p:ext uri="{BB962C8B-B14F-4D97-AF65-F5344CB8AC3E}">
        <p14:creationId xmlns:p14="http://schemas.microsoft.com/office/powerpoint/2010/main" val="751918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ZA"/>
              <a:t>Installation Positions</a:t>
            </a:r>
          </a:p>
        </p:txBody>
      </p:sp>
      <p:sp>
        <p:nvSpPr>
          <p:cNvPr id="3" name="Slide Number Placeholder 2"/>
          <p:cNvSpPr>
            <a:spLocks noGrp="1"/>
          </p:cNvSpPr>
          <p:nvPr>
            <p:ph type="sldNum" sz="quarter" idx="14"/>
          </p:nvPr>
        </p:nvSpPr>
        <p:spPr/>
        <p:txBody>
          <a:bodyPr/>
          <a:lstStyle/>
          <a:p>
            <a:fld id="{D877E8CB-321D-4868-A0FA-C2A676D23869}" type="slidenum">
              <a:rPr lang="en-ZA" dirty="0" smtClean="0"/>
              <a:pPr/>
              <a:t>45</a:t>
            </a:fld>
            <a:endParaRPr lang="en-ZA"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716268" y="2407168"/>
            <a:ext cx="6400801" cy="3866320"/>
          </a:xfrm>
          <a:prstGeom prst="rect">
            <a:avLst/>
          </a:prstGeom>
          <a:noFill/>
          <a:ln>
            <a:noFill/>
          </a:ln>
        </p:spPr>
      </p:pic>
      <p:pic>
        <p:nvPicPr>
          <p:cNvPr id="6" name="图片 419" descr="图片2"/>
          <p:cNvPicPr/>
          <p:nvPr/>
        </p:nvPicPr>
        <p:blipFill>
          <a:blip r:embed="rId3">
            <a:extLst>
              <a:ext uri="{28A0092B-C50C-407E-A947-70E740481C1C}">
                <a14:useLocalDpi xmlns:a14="http://schemas.microsoft.com/office/drawing/2010/main" val="0"/>
              </a:ext>
            </a:extLst>
          </a:blip>
          <a:srcRect/>
          <a:stretch>
            <a:fillRect/>
          </a:stretch>
        </p:blipFill>
        <p:spPr bwMode="auto">
          <a:xfrm>
            <a:off x="5528658" y="1061082"/>
            <a:ext cx="1224280" cy="1192530"/>
          </a:xfrm>
          <a:prstGeom prst="rect">
            <a:avLst/>
          </a:prstGeom>
          <a:noFill/>
          <a:ln>
            <a:noFill/>
          </a:ln>
        </p:spPr>
      </p:pic>
      <p:pic>
        <p:nvPicPr>
          <p:cNvPr id="7" name="Picture 35">
            <a:extLst>
              <a:ext uri="{FF2B5EF4-FFF2-40B4-BE49-F238E27FC236}">
                <a16:creationId xmlns:a16="http://schemas.microsoft.com/office/drawing/2014/main" id="{2EA50480-0A1A-8C41-8375-5D89FABEF9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76935" y="1026813"/>
            <a:ext cx="2267538" cy="1261067"/>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9413" y="5226882"/>
            <a:ext cx="885825" cy="885825"/>
          </a:xfrm>
          <a:prstGeom prst="rect">
            <a:avLst/>
          </a:prstGeom>
          <a:noFill/>
          <a:ln>
            <a:noFill/>
          </a:ln>
        </p:spPr>
      </p:pic>
      <p:pic>
        <p:nvPicPr>
          <p:cNvPr id="9" name="Picture 8"/>
          <p:cNvPicPr>
            <a:picLocks noChangeAspect="1"/>
          </p:cNvPicPr>
          <p:nvPr/>
        </p:nvPicPr>
        <p:blipFill>
          <a:blip r:embed="rId6"/>
          <a:stretch>
            <a:fillRect/>
          </a:stretch>
        </p:blipFill>
        <p:spPr>
          <a:xfrm>
            <a:off x="2566139" y="3384778"/>
            <a:ext cx="619213" cy="1489314"/>
          </a:xfrm>
          <a:prstGeom prst="rect">
            <a:avLst/>
          </a:prstGeom>
        </p:spPr>
      </p:pic>
      <p:pic>
        <p:nvPicPr>
          <p:cNvPr id="10" name="图片 351"/>
          <p:cNvPicPr/>
          <p:nvPr/>
        </p:nvPicPr>
        <p:blipFill>
          <a:blip r:embed="rId7">
            <a:extLst>
              <a:ext uri="{28A0092B-C50C-407E-A947-70E740481C1C}">
                <a14:useLocalDpi xmlns:a14="http://schemas.microsoft.com/office/drawing/2010/main" val="0"/>
              </a:ext>
            </a:extLst>
          </a:blip>
          <a:srcRect/>
          <a:stretch>
            <a:fillRect/>
          </a:stretch>
        </p:blipFill>
        <p:spPr bwMode="auto">
          <a:xfrm>
            <a:off x="3417760" y="1741667"/>
            <a:ext cx="1296035" cy="1231900"/>
          </a:xfrm>
          <a:prstGeom prst="rect">
            <a:avLst/>
          </a:prstGeom>
          <a:noFill/>
          <a:ln>
            <a:noFill/>
          </a:ln>
        </p:spPr>
      </p:pic>
      <p:cxnSp>
        <p:nvCxnSpPr>
          <p:cNvPr id="11" name="Straight Arrow Connector 10"/>
          <p:cNvCxnSpPr/>
          <p:nvPr/>
        </p:nvCxnSpPr>
        <p:spPr>
          <a:xfrm flipH="1">
            <a:off x="7066297" y="2229691"/>
            <a:ext cx="562270" cy="184002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a:off x="6394647" y="2229691"/>
            <a:ext cx="229030" cy="177003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stCxn id="8" idx="3"/>
          </p:cNvCxnSpPr>
          <p:nvPr/>
        </p:nvCxnSpPr>
        <p:spPr>
          <a:xfrm flipV="1">
            <a:off x="2935238" y="5466252"/>
            <a:ext cx="1404485" cy="20354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4307312" y="3045285"/>
            <a:ext cx="748145" cy="2344189"/>
          </a:xfrm>
          <a:prstGeom prst="straightConnector1">
            <a:avLst/>
          </a:prstGeom>
          <a:ln w="57150">
            <a:solidFill>
              <a:srgbClr val="00B0F0"/>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a:off x="3185352" y="4129436"/>
            <a:ext cx="1167863" cy="744656"/>
          </a:xfrm>
          <a:prstGeom prst="straightConnector1">
            <a:avLst/>
          </a:prstGeom>
          <a:ln w="57150">
            <a:solidFill>
              <a:srgbClr val="00B0F0"/>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130577" y="1177058"/>
            <a:ext cx="3208290" cy="2031325"/>
          </a:xfrm>
          <a:prstGeom prst="rect">
            <a:avLst/>
          </a:prstGeom>
          <a:noFill/>
          <a:ln w="19050">
            <a:solidFill>
              <a:srgbClr val="00B0F0"/>
            </a:solidFill>
          </a:ln>
        </p:spPr>
        <p:txBody>
          <a:bodyPr wrap="square" rtlCol="0">
            <a:spAutoFit/>
          </a:bodyPr>
          <a:lstStyle/>
          <a:p>
            <a:r>
              <a:rPr lang="en-ZA" sz="1400" b="1" u="sng"/>
              <a:t>DSM Cameras</a:t>
            </a:r>
          </a:p>
          <a:p>
            <a:r>
              <a:rPr lang="en-ZA" sz="1400"/>
              <a:t>Only 1 can be installed, so you need to determine what is best for the vehicle.</a:t>
            </a:r>
          </a:p>
          <a:p>
            <a:r>
              <a:rPr lang="en-ZA" sz="1400" b="1"/>
              <a:t>Dash Mount </a:t>
            </a:r>
            <a:r>
              <a:rPr lang="en-ZA" sz="1400"/>
              <a:t>is installed inform of the driver on the dash.</a:t>
            </a:r>
          </a:p>
          <a:p>
            <a:r>
              <a:rPr lang="en-ZA" sz="1400" b="1"/>
              <a:t>A-Pillar Mount </a:t>
            </a:r>
            <a:r>
              <a:rPr lang="en-ZA" sz="1400"/>
              <a:t>is installed on the A-frame pillar of the vehicle to the side of the driver.</a:t>
            </a:r>
          </a:p>
        </p:txBody>
      </p:sp>
      <p:sp>
        <p:nvSpPr>
          <p:cNvPr id="17" name="TextBox 16"/>
          <p:cNvSpPr txBox="1"/>
          <p:nvPr/>
        </p:nvSpPr>
        <p:spPr>
          <a:xfrm>
            <a:off x="2219993" y="3169996"/>
            <a:ext cx="1247393" cy="307777"/>
          </a:xfrm>
          <a:prstGeom prst="rect">
            <a:avLst/>
          </a:prstGeom>
          <a:noFill/>
        </p:spPr>
        <p:txBody>
          <a:bodyPr wrap="none" rtlCol="0">
            <a:spAutoFit/>
          </a:bodyPr>
          <a:lstStyle/>
          <a:p>
            <a:r>
              <a:rPr lang="en-ZA" sz="1400"/>
              <a:t>A-Pillar Mount</a:t>
            </a:r>
          </a:p>
        </p:txBody>
      </p:sp>
      <p:sp>
        <p:nvSpPr>
          <p:cNvPr id="18" name="TextBox 17"/>
          <p:cNvSpPr txBox="1"/>
          <p:nvPr/>
        </p:nvSpPr>
        <p:spPr>
          <a:xfrm>
            <a:off x="3450865" y="1415988"/>
            <a:ext cx="1229824" cy="307777"/>
          </a:xfrm>
          <a:prstGeom prst="rect">
            <a:avLst/>
          </a:prstGeom>
          <a:noFill/>
        </p:spPr>
        <p:txBody>
          <a:bodyPr wrap="none" rtlCol="0">
            <a:spAutoFit/>
          </a:bodyPr>
          <a:lstStyle/>
          <a:p>
            <a:r>
              <a:rPr lang="en-ZA" sz="1400"/>
              <a:t>Dash Mount</a:t>
            </a:r>
          </a:p>
        </p:txBody>
      </p:sp>
      <p:sp>
        <p:nvSpPr>
          <p:cNvPr id="4" name="Rectangle 3"/>
          <p:cNvSpPr/>
          <p:nvPr/>
        </p:nvSpPr>
        <p:spPr>
          <a:xfrm>
            <a:off x="4972827" y="6413732"/>
            <a:ext cx="2245304" cy="276999"/>
          </a:xfrm>
          <a:prstGeom prst="rect">
            <a:avLst/>
          </a:prstGeom>
        </p:spPr>
        <p:txBody>
          <a:bodyPr wrap="square" lIns="91440" tIns="45720" rIns="91440" bIns="45720" anchor="t">
            <a:spAutoFit/>
          </a:bodyPr>
          <a:lstStyle/>
          <a:p>
            <a:r>
              <a:rPr lang="en-ZA" sz="1200"/>
              <a:t>Installation guides on  </a:t>
            </a:r>
            <a:r>
              <a:rPr lang="en-ZA" sz="1200">
                <a:hlinkClick r:id="rId8"/>
              </a:rPr>
              <a:t>MLC</a:t>
            </a:r>
            <a:endParaRPr lang="en-ZA" sz="1200"/>
          </a:p>
        </p:txBody>
      </p:sp>
    </p:spTree>
    <p:extLst>
      <p:ext uri="{BB962C8B-B14F-4D97-AF65-F5344CB8AC3E}">
        <p14:creationId xmlns:p14="http://schemas.microsoft.com/office/powerpoint/2010/main" val="2939771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ZA"/>
              <a:t>Functions</a:t>
            </a:r>
          </a:p>
        </p:txBody>
      </p:sp>
      <p:sp>
        <p:nvSpPr>
          <p:cNvPr id="3" name="Slide Number Placeholder 2"/>
          <p:cNvSpPr>
            <a:spLocks noGrp="1"/>
          </p:cNvSpPr>
          <p:nvPr>
            <p:ph type="sldNum" sz="quarter" idx="14"/>
          </p:nvPr>
        </p:nvSpPr>
        <p:spPr/>
        <p:txBody>
          <a:bodyPr/>
          <a:lstStyle/>
          <a:p>
            <a:fld id="{D877E8CB-321D-4868-A0FA-C2A676D23869}" type="slidenum">
              <a:rPr lang="en-ZA" dirty="0" smtClean="0"/>
              <a:pPr/>
              <a:t>46</a:t>
            </a:fld>
            <a:endParaRPr lang="en-ZA" dirty="0"/>
          </a:p>
        </p:txBody>
      </p:sp>
      <p:pic>
        <p:nvPicPr>
          <p:cNvPr id="5" name="图片 419" descr="图片2"/>
          <p:cNvPicPr/>
          <p:nvPr/>
        </p:nvPicPr>
        <p:blipFill>
          <a:blip r:embed="rId2">
            <a:extLst>
              <a:ext uri="{28A0092B-C50C-407E-A947-70E740481C1C}">
                <a14:useLocalDpi xmlns:a14="http://schemas.microsoft.com/office/drawing/2010/main" val="0"/>
              </a:ext>
            </a:extLst>
          </a:blip>
          <a:srcRect/>
          <a:stretch>
            <a:fillRect/>
          </a:stretch>
        </p:blipFill>
        <p:spPr bwMode="auto">
          <a:xfrm>
            <a:off x="8628826" y="2631917"/>
            <a:ext cx="1224280" cy="1192530"/>
          </a:xfrm>
          <a:prstGeom prst="rect">
            <a:avLst/>
          </a:prstGeom>
          <a:noFill/>
          <a:ln>
            <a:noFill/>
          </a:ln>
        </p:spPr>
      </p:pic>
      <p:pic>
        <p:nvPicPr>
          <p:cNvPr id="6" name="Picture 35">
            <a:extLst>
              <a:ext uri="{FF2B5EF4-FFF2-40B4-BE49-F238E27FC236}">
                <a16:creationId xmlns:a16="http://schemas.microsoft.com/office/drawing/2014/main" id="{2EA50480-0A1A-8C41-8375-5D89FABEF9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20983" y="2779571"/>
            <a:ext cx="2267538" cy="1261067"/>
          </a:xfrm>
          <a:prstGeom prst="rect">
            <a:avLst/>
          </a:prstGeom>
        </p:spPr>
      </p:pic>
      <p:sp>
        <p:nvSpPr>
          <p:cNvPr id="7" name="TextBox 6"/>
          <p:cNvSpPr txBox="1"/>
          <p:nvPr/>
        </p:nvSpPr>
        <p:spPr>
          <a:xfrm>
            <a:off x="1794234" y="1317529"/>
            <a:ext cx="2590774" cy="369332"/>
          </a:xfrm>
          <a:prstGeom prst="rect">
            <a:avLst/>
          </a:prstGeom>
          <a:noFill/>
        </p:spPr>
        <p:txBody>
          <a:bodyPr wrap="none" lIns="91440" tIns="45720" rIns="91440" bIns="45720" rtlCol="0" anchor="t">
            <a:spAutoFit/>
          </a:bodyPr>
          <a:lstStyle/>
          <a:p>
            <a:r>
              <a:rPr lang="en-ZA"/>
              <a:t>Road-facing Camera</a:t>
            </a:r>
          </a:p>
        </p:txBody>
      </p:sp>
      <p:sp>
        <p:nvSpPr>
          <p:cNvPr id="8" name="TextBox 7"/>
          <p:cNvSpPr txBox="1"/>
          <p:nvPr/>
        </p:nvSpPr>
        <p:spPr>
          <a:xfrm>
            <a:off x="8244157" y="1292088"/>
            <a:ext cx="1993618" cy="369332"/>
          </a:xfrm>
          <a:prstGeom prst="rect">
            <a:avLst/>
          </a:prstGeom>
          <a:noFill/>
        </p:spPr>
        <p:txBody>
          <a:bodyPr wrap="square" rtlCol="0">
            <a:spAutoFit/>
          </a:bodyPr>
          <a:lstStyle/>
          <a:p>
            <a:r>
              <a:rPr lang="en-ZA"/>
              <a:t>In-Cab Camera</a:t>
            </a:r>
          </a:p>
        </p:txBody>
      </p:sp>
      <p:sp>
        <p:nvSpPr>
          <p:cNvPr id="9" name="TextBox 8"/>
          <p:cNvSpPr txBox="1"/>
          <p:nvPr/>
        </p:nvSpPr>
        <p:spPr>
          <a:xfrm>
            <a:off x="6128243" y="1688206"/>
            <a:ext cx="5758957" cy="1107996"/>
          </a:xfrm>
          <a:prstGeom prst="rect">
            <a:avLst/>
          </a:prstGeom>
          <a:noFill/>
        </p:spPr>
        <p:txBody>
          <a:bodyPr wrap="square" lIns="91440" tIns="45720" rIns="91440" bIns="45720" rtlCol="0" anchor="t">
            <a:spAutoFit/>
          </a:bodyPr>
          <a:lstStyle/>
          <a:p>
            <a:r>
              <a:rPr lang="en-ZA" sz="1600" b="1" u="sng"/>
              <a:t>Function: </a:t>
            </a:r>
            <a:r>
              <a:rPr lang="en-ZA" sz="1600"/>
              <a:t>In-Cab view</a:t>
            </a:r>
          </a:p>
          <a:p>
            <a:endParaRPr lang="en-ZA" sz="1400"/>
          </a:p>
          <a:p>
            <a:r>
              <a:rPr lang="en-ZA" sz="1200"/>
              <a:t>This Camera provide a view from inside the vehicle. </a:t>
            </a:r>
          </a:p>
          <a:p>
            <a:r>
              <a:rPr lang="en-ZA" sz="1200"/>
              <a:t>Contains mic for audio recording. No AI capability on this camera, just a static camera</a:t>
            </a:r>
          </a:p>
        </p:txBody>
      </p:sp>
      <p:sp>
        <p:nvSpPr>
          <p:cNvPr id="10" name="TextBox 9"/>
          <p:cNvSpPr txBox="1"/>
          <p:nvPr/>
        </p:nvSpPr>
        <p:spPr>
          <a:xfrm>
            <a:off x="213606" y="1688205"/>
            <a:ext cx="5758959" cy="1107996"/>
          </a:xfrm>
          <a:prstGeom prst="rect">
            <a:avLst/>
          </a:prstGeom>
          <a:noFill/>
        </p:spPr>
        <p:txBody>
          <a:bodyPr wrap="square" lIns="91440" tIns="45720" rIns="91440" bIns="45720" rtlCol="0" anchor="t">
            <a:spAutoFit/>
          </a:bodyPr>
          <a:lstStyle/>
          <a:p>
            <a:r>
              <a:rPr lang="en-ZA" sz="1600" b="1" u="sng"/>
              <a:t>Function:</a:t>
            </a:r>
            <a:r>
              <a:rPr lang="en-ZA" sz="1600"/>
              <a:t> ADAS/Road Facing</a:t>
            </a:r>
          </a:p>
          <a:p>
            <a:endParaRPr lang="en-ZA" sz="1400"/>
          </a:p>
          <a:p>
            <a:r>
              <a:rPr lang="en-ZA" sz="1200"/>
              <a:t>This is the main unit which contains the Cat4 LTE modem and Road Facing Camera for ADAS events.</a:t>
            </a:r>
          </a:p>
          <a:p>
            <a:r>
              <a:rPr lang="en-ZA" sz="1200"/>
              <a:t>This unit contains mic and speaker. Speaker is used for audible alerts.</a:t>
            </a:r>
          </a:p>
        </p:txBody>
      </p:sp>
      <p:sp>
        <p:nvSpPr>
          <p:cNvPr id="11" name="Rectangle 10"/>
          <p:cNvSpPr/>
          <p:nvPr/>
        </p:nvSpPr>
        <p:spPr>
          <a:xfrm>
            <a:off x="6128243" y="1291032"/>
            <a:ext cx="5758957" cy="49569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213606" y="1291032"/>
            <a:ext cx="5758957" cy="49569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3" name="Picture 12"/>
          <p:cNvPicPr>
            <a:picLocks noChangeAspect="1"/>
          </p:cNvPicPr>
          <p:nvPr/>
        </p:nvPicPr>
        <p:blipFill>
          <a:blip r:embed="rId4"/>
          <a:stretch>
            <a:fillRect/>
          </a:stretch>
        </p:blipFill>
        <p:spPr>
          <a:xfrm>
            <a:off x="7055905" y="4007312"/>
            <a:ext cx="3903631" cy="2210225"/>
          </a:xfrm>
          <a:prstGeom prst="rect">
            <a:avLst/>
          </a:prstGeom>
        </p:spPr>
      </p:pic>
      <p:pic>
        <p:nvPicPr>
          <p:cNvPr id="14" name="Picture 13"/>
          <p:cNvPicPr>
            <a:picLocks noChangeAspect="1"/>
          </p:cNvPicPr>
          <p:nvPr/>
        </p:nvPicPr>
        <p:blipFill>
          <a:blip r:embed="rId5"/>
          <a:stretch>
            <a:fillRect/>
          </a:stretch>
        </p:blipFill>
        <p:spPr>
          <a:xfrm>
            <a:off x="644737" y="4155442"/>
            <a:ext cx="5019675" cy="2057400"/>
          </a:xfrm>
          <a:prstGeom prst="rect">
            <a:avLst/>
          </a:prstGeom>
        </p:spPr>
      </p:pic>
    </p:spTree>
    <p:extLst>
      <p:ext uri="{BB962C8B-B14F-4D97-AF65-F5344CB8AC3E}">
        <p14:creationId xmlns:p14="http://schemas.microsoft.com/office/powerpoint/2010/main" val="3628404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ZA"/>
              <a:t>Functions</a:t>
            </a:r>
          </a:p>
        </p:txBody>
      </p:sp>
      <p:sp>
        <p:nvSpPr>
          <p:cNvPr id="3" name="Slide Number Placeholder 2"/>
          <p:cNvSpPr>
            <a:spLocks noGrp="1"/>
          </p:cNvSpPr>
          <p:nvPr>
            <p:ph type="sldNum" sz="quarter" idx="14"/>
          </p:nvPr>
        </p:nvSpPr>
        <p:spPr/>
        <p:txBody>
          <a:bodyPr/>
          <a:lstStyle/>
          <a:p>
            <a:fld id="{D877E8CB-321D-4868-A0FA-C2A676D23869}" type="slidenum">
              <a:rPr lang="en-ZA" dirty="0" smtClean="0"/>
              <a:pPr/>
              <a:t>47</a:t>
            </a:fld>
            <a:endParaRPr lang="en-ZA" dirty="0"/>
          </a:p>
        </p:txBody>
      </p:sp>
      <p:pic>
        <p:nvPicPr>
          <p:cNvPr id="5" name="图片 351"/>
          <p:cNvPicPr/>
          <p:nvPr/>
        </p:nvPicPr>
        <p:blipFill>
          <a:blip r:embed="rId2">
            <a:extLst>
              <a:ext uri="{28A0092B-C50C-407E-A947-70E740481C1C}">
                <a14:useLocalDpi xmlns:a14="http://schemas.microsoft.com/office/drawing/2010/main" val="0"/>
              </a:ext>
            </a:extLst>
          </a:blip>
          <a:srcRect/>
          <a:stretch>
            <a:fillRect/>
          </a:stretch>
        </p:blipFill>
        <p:spPr bwMode="auto">
          <a:xfrm>
            <a:off x="3873936" y="2505591"/>
            <a:ext cx="1296035" cy="1231900"/>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679" y="1438381"/>
            <a:ext cx="885825" cy="885825"/>
          </a:xfrm>
          <a:prstGeom prst="rect">
            <a:avLst/>
          </a:prstGeom>
          <a:noFill/>
          <a:ln>
            <a:noFill/>
          </a:ln>
        </p:spPr>
      </p:pic>
      <p:pic>
        <p:nvPicPr>
          <p:cNvPr id="7" name="Picture 6"/>
          <p:cNvPicPr>
            <a:picLocks noChangeAspect="1"/>
          </p:cNvPicPr>
          <p:nvPr/>
        </p:nvPicPr>
        <p:blipFill>
          <a:blip r:embed="rId4"/>
          <a:stretch>
            <a:fillRect/>
          </a:stretch>
        </p:blipFill>
        <p:spPr>
          <a:xfrm>
            <a:off x="966303" y="2506600"/>
            <a:ext cx="493708" cy="1184515"/>
          </a:xfrm>
          <a:prstGeom prst="rect">
            <a:avLst/>
          </a:prstGeom>
        </p:spPr>
      </p:pic>
      <p:sp>
        <p:nvSpPr>
          <p:cNvPr id="8" name="TextBox 7"/>
          <p:cNvSpPr txBox="1"/>
          <p:nvPr/>
        </p:nvSpPr>
        <p:spPr>
          <a:xfrm>
            <a:off x="464990" y="3744903"/>
            <a:ext cx="1247393" cy="307777"/>
          </a:xfrm>
          <a:prstGeom prst="rect">
            <a:avLst/>
          </a:prstGeom>
          <a:noFill/>
        </p:spPr>
        <p:txBody>
          <a:bodyPr wrap="none" rtlCol="0">
            <a:spAutoFit/>
          </a:bodyPr>
          <a:lstStyle/>
          <a:p>
            <a:r>
              <a:rPr lang="en-ZA" sz="1400"/>
              <a:t>A-Pillar Mount</a:t>
            </a:r>
          </a:p>
        </p:txBody>
      </p:sp>
      <p:sp>
        <p:nvSpPr>
          <p:cNvPr id="9" name="TextBox 8"/>
          <p:cNvSpPr txBox="1"/>
          <p:nvPr/>
        </p:nvSpPr>
        <p:spPr>
          <a:xfrm>
            <a:off x="3851963" y="3830812"/>
            <a:ext cx="1229824" cy="307777"/>
          </a:xfrm>
          <a:prstGeom prst="rect">
            <a:avLst/>
          </a:prstGeom>
          <a:noFill/>
        </p:spPr>
        <p:txBody>
          <a:bodyPr wrap="none" rtlCol="0">
            <a:spAutoFit/>
          </a:bodyPr>
          <a:lstStyle/>
          <a:p>
            <a:r>
              <a:rPr lang="en-ZA" sz="1400"/>
              <a:t>Dash Mount</a:t>
            </a:r>
          </a:p>
        </p:txBody>
      </p:sp>
      <p:sp>
        <p:nvSpPr>
          <p:cNvPr id="10" name="TextBox 9"/>
          <p:cNvSpPr txBox="1"/>
          <p:nvPr/>
        </p:nvSpPr>
        <p:spPr>
          <a:xfrm>
            <a:off x="2391577" y="1105533"/>
            <a:ext cx="1821332" cy="369332"/>
          </a:xfrm>
          <a:prstGeom prst="rect">
            <a:avLst/>
          </a:prstGeom>
          <a:noFill/>
        </p:spPr>
        <p:txBody>
          <a:bodyPr wrap="none" lIns="91440" tIns="45720" rIns="91440" bIns="45720" rtlCol="0" anchor="t">
            <a:spAutoFit/>
          </a:bodyPr>
          <a:lstStyle/>
          <a:p>
            <a:r>
              <a:rPr lang="en-ZA"/>
              <a:t>Driver Camera</a:t>
            </a:r>
          </a:p>
        </p:txBody>
      </p:sp>
      <p:sp>
        <p:nvSpPr>
          <p:cNvPr id="11" name="TextBox 10"/>
          <p:cNvSpPr txBox="1"/>
          <p:nvPr/>
        </p:nvSpPr>
        <p:spPr>
          <a:xfrm>
            <a:off x="8242848" y="1105270"/>
            <a:ext cx="2290846" cy="369332"/>
          </a:xfrm>
          <a:prstGeom prst="rect">
            <a:avLst/>
          </a:prstGeom>
          <a:noFill/>
        </p:spPr>
        <p:txBody>
          <a:bodyPr wrap="square" lIns="91440" tIns="45720" rIns="91440" bIns="45720" rtlCol="0" anchor="t">
            <a:spAutoFit/>
          </a:bodyPr>
          <a:lstStyle/>
          <a:p>
            <a:r>
              <a:rPr lang="en-ZA" dirty="0"/>
              <a:t>AI Driving Coach</a:t>
            </a:r>
          </a:p>
        </p:txBody>
      </p:sp>
      <p:sp>
        <p:nvSpPr>
          <p:cNvPr id="12" name="TextBox 11"/>
          <p:cNvSpPr txBox="1"/>
          <p:nvPr/>
        </p:nvSpPr>
        <p:spPr>
          <a:xfrm>
            <a:off x="213606" y="1361709"/>
            <a:ext cx="5758957" cy="1107996"/>
          </a:xfrm>
          <a:prstGeom prst="rect">
            <a:avLst/>
          </a:prstGeom>
          <a:noFill/>
        </p:spPr>
        <p:txBody>
          <a:bodyPr wrap="square" lIns="91440" tIns="45720" rIns="91440" bIns="45720" rtlCol="0" anchor="t">
            <a:spAutoFit/>
          </a:bodyPr>
          <a:lstStyle/>
          <a:p>
            <a:r>
              <a:rPr lang="en-ZA" sz="1600" b="1" u="sng"/>
              <a:t>Function: </a:t>
            </a:r>
            <a:r>
              <a:rPr lang="en-ZA" sz="1600"/>
              <a:t>Driver Fatigue</a:t>
            </a:r>
          </a:p>
          <a:p>
            <a:endParaRPr lang="en-ZA" sz="1400"/>
          </a:p>
          <a:p>
            <a:r>
              <a:rPr lang="en-ZA" sz="1200"/>
              <a:t>The DSM Camera are used for Driver Fatigue detection (AI events).</a:t>
            </a:r>
          </a:p>
          <a:p>
            <a:r>
              <a:rPr lang="en-ZA" sz="1200"/>
              <a:t>Two variants are available to order, both have mic. Dash Mount (Landscape) and A-Pillar (Portrait)</a:t>
            </a:r>
          </a:p>
        </p:txBody>
      </p:sp>
      <p:sp>
        <p:nvSpPr>
          <p:cNvPr id="13" name="TextBox 12"/>
          <p:cNvSpPr txBox="1"/>
          <p:nvPr/>
        </p:nvSpPr>
        <p:spPr>
          <a:xfrm>
            <a:off x="7465184" y="1428771"/>
            <a:ext cx="4531382" cy="923330"/>
          </a:xfrm>
          <a:prstGeom prst="rect">
            <a:avLst/>
          </a:prstGeom>
          <a:noFill/>
        </p:spPr>
        <p:txBody>
          <a:bodyPr wrap="square" lIns="91440" tIns="45720" rIns="91440" bIns="45720" rtlCol="0" anchor="t">
            <a:spAutoFit/>
          </a:bodyPr>
          <a:lstStyle/>
          <a:p>
            <a:r>
              <a:rPr lang="en-ZA" sz="1600" b="1" u="sng"/>
              <a:t>Function:</a:t>
            </a:r>
            <a:r>
              <a:rPr lang="en-ZA" sz="1600"/>
              <a:t> Visual Feedback</a:t>
            </a:r>
          </a:p>
          <a:p>
            <a:endParaRPr lang="en-ZA" sz="1400"/>
          </a:p>
          <a:p>
            <a:r>
              <a:rPr lang="en-ZA" sz="1200"/>
              <a:t>The In-cab coach provide a visual feedback for the driver on the event (ADAS/AI) triggers.</a:t>
            </a:r>
          </a:p>
        </p:txBody>
      </p:sp>
      <p:grpSp>
        <p:nvGrpSpPr>
          <p:cNvPr id="14" name="Group 13"/>
          <p:cNvGrpSpPr/>
          <p:nvPr/>
        </p:nvGrpSpPr>
        <p:grpSpPr>
          <a:xfrm>
            <a:off x="9365433" y="3022234"/>
            <a:ext cx="2355613" cy="3096088"/>
            <a:chOff x="9129213" y="2519537"/>
            <a:chExt cx="2355613" cy="3096088"/>
          </a:xfrm>
        </p:grpSpPr>
        <p:grpSp>
          <p:nvGrpSpPr>
            <p:cNvPr id="15" name="Group 14"/>
            <p:cNvGrpSpPr/>
            <p:nvPr/>
          </p:nvGrpSpPr>
          <p:grpSpPr>
            <a:xfrm>
              <a:off x="9129213" y="2519537"/>
              <a:ext cx="643003" cy="563734"/>
              <a:chOff x="2807922" y="974405"/>
              <a:chExt cx="906131" cy="906131"/>
            </a:xfrm>
          </p:grpSpPr>
          <p:pic>
            <p:nvPicPr>
              <p:cNvPr id="33" name="Picture 32"/>
              <p:cNvPicPr/>
              <p:nvPr/>
            </p:nvPicPr>
            <p:blipFill>
              <a:blip r:embed="rId5" cstate="print">
                <a:extLst>
                  <a:ext uri="{28A0092B-C50C-407E-A947-70E740481C1C}">
                    <a14:useLocalDpi xmlns:a14="http://schemas.microsoft.com/office/drawing/2010/main" val="0"/>
                  </a:ext>
                </a:extLst>
              </a:blip>
              <a:stretch>
                <a:fillRect/>
              </a:stretch>
            </p:blipFill>
            <p:spPr bwMode="auto">
              <a:xfrm>
                <a:off x="2807922" y="974405"/>
                <a:ext cx="906131" cy="906131"/>
              </a:xfrm>
              <a:prstGeom prst="rect">
                <a:avLst/>
              </a:prstGeom>
            </p:spPr>
          </p:pic>
          <p:pic>
            <p:nvPicPr>
              <p:cNvPr id="34" name="图片 4">
                <a:extLst>
                  <a:ext uri="{FF2B5EF4-FFF2-40B4-BE49-F238E27FC236}">
                    <a16:creationId xmlns:a16="http://schemas.microsoft.com/office/drawing/2014/main" id="{D2562A8C-915B-4374-9D5A-C9A521EB1D1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922910" y="1072870"/>
                <a:ext cx="691304" cy="710493"/>
              </a:xfrm>
              <a:prstGeom prst="rect">
                <a:avLst/>
              </a:prstGeom>
            </p:spPr>
          </p:pic>
        </p:grpSp>
        <p:grpSp>
          <p:nvGrpSpPr>
            <p:cNvPr id="16" name="Group 15"/>
            <p:cNvGrpSpPr/>
            <p:nvPr/>
          </p:nvGrpSpPr>
          <p:grpSpPr>
            <a:xfrm>
              <a:off x="9129213" y="3785713"/>
              <a:ext cx="643003" cy="563734"/>
              <a:chOff x="5494479" y="966371"/>
              <a:chExt cx="906131" cy="906131"/>
            </a:xfrm>
          </p:grpSpPr>
          <p:pic>
            <p:nvPicPr>
              <p:cNvPr id="31" name="Picture 30"/>
              <p:cNvPicPr/>
              <p:nvPr/>
            </p:nvPicPr>
            <p:blipFill>
              <a:blip r:embed="rId5" cstate="print">
                <a:extLst>
                  <a:ext uri="{28A0092B-C50C-407E-A947-70E740481C1C}">
                    <a14:useLocalDpi xmlns:a14="http://schemas.microsoft.com/office/drawing/2010/main" val="0"/>
                  </a:ext>
                </a:extLst>
              </a:blip>
              <a:stretch>
                <a:fillRect/>
              </a:stretch>
            </p:blipFill>
            <p:spPr bwMode="auto">
              <a:xfrm>
                <a:off x="5494479" y="966371"/>
                <a:ext cx="906131" cy="906131"/>
              </a:xfrm>
              <a:prstGeom prst="rect">
                <a:avLst/>
              </a:prstGeom>
            </p:spPr>
          </p:pic>
          <p:pic>
            <p:nvPicPr>
              <p:cNvPr id="32" name="图片 6">
                <a:extLst>
                  <a:ext uri="{FF2B5EF4-FFF2-40B4-BE49-F238E27FC236}">
                    <a16:creationId xmlns:a16="http://schemas.microsoft.com/office/drawing/2014/main" id="{DC1C4E6F-0974-4C38-A13E-2AB80F4A2DB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601330" y="1064836"/>
                <a:ext cx="691200" cy="709200"/>
              </a:xfrm>
              <a:prstGeom prst="rect">
                <a:avLst/>
              </a:prstGeom>
              <a:solidFill>
                <a:sysClr val="windowText" lastClr="000000"/>
              </a:solidFill>
              <a:ln>
                <a:solidFill>
                  <a:sysClr val="windowText" lastClr="000000"/>
                </a:solidFill>
              </a:ln>
            </p:spPr>
          </p:pic>
        </p:grpSp>
        <p:grpSp>
          <p:nvGrpSpPr>
            <p:cNvPr id="17" name="Group 16"/>
            <p:cNvGrpSpPr/>
            <p:nvPr/>
          </p:nvGrpSpPr>
          <p:grpSpPr>
            <a:xfrm>
              <a:off x="9129213" y="4418801"/>
              <a:ext cx="643003" cy="563734"/>
              <a:chOff x="4598960" y="969049"/>
              <a:chExt cx="906131" cy="906131"/>
            </a:xfrm>
          </p:grpSpPr>
          <p:pic>
            <p:nvPicPr>
              <p:cNvPr id="29" name="Picture 28"/>
              <p:cNvPicPr/>
              <p:nvPr/>
            </p:nvPicPr>
            <p:blipFill>
              <a:blip r:embed="rId5" cstate="print">
                <a:extLst>
                  <a:ext uri="{28A0092B-C50C-407E-A947-70E740481C1C}">
                    <a14:useLocalDpi xmlns:a14="http://schemas.microsoft.com/office/drawing/2010/main" val="0"/>
                  </a:ext>
                </a:extLst>
              </a:blip>
              <a:stretch>
                <a:fillRect/>
              </a:stretch>
            </p:blipFill>
            <p:spPr bwMode="auto">
              <a:xfrm>
                <a:off x="4598960" y="969049"/>
                <a:ext cx="906131" cy="906131"/>
              </a:xfrm>
              <a:prstGeom prst="rect">
                <a:avLst/>
              </a:prstGeom>
            </p:spPr>
          </p:pic>
          <p:pic>
            <p:nvPicPr>
              <p:cNvPr id="30" name="图片 11">
                <a:extLst>
                  <a:ext uri="{FF2B5EF4-FFF2-40B4-BE49-F238E27FC236}">
                    <a16:creationId xmlns:a16="http://schemas.microsoft.com/office/drawing/2014/main" id="{845CF4F6-AA11-4474-A523-9A51BFBE982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711117" y="1083769"/>
                <a:ext cx="691200" cy="709200"/>
              </a:xfrm>
              <a:prstGeom prst="rect">
                <a:avLst/>
              </a:prstGeom>
              <a:solidFill>
                <a:sysClr val="windowText" lastClr="000000"/>
              </a:solidFill>
              <a:ln>
                <a:solidFill>
                  <a:sysClr val="windowText" lastClr="000000"/>
                </a:solidFill>
              </a:ln>
            </p:spPr>
          </p:pic>
        </p:grpSp>
        <p:grpSp>
          <p:nvGrpSpPr>
            <p:cNvPr id="18" name="Group 17"/>
            <p:cNvGrpSpPr/>
            <p:nvPr/>
          </p:nvGrpSpPr>
          <p:grpSpPr>
            <a:xfrm>
              <a:off x="9129213" y="5051891"/>
              <a:ext cx="643003" cy="563734"/>
              <a:chOff x="3703441" y="971727"/>
              <a:chExt cx="906131" cy="906131"/>
            </a:xfrm>
          </p:grpSpPr>
          <p:pic>
            <p:nvPicPr>
              <p:cNvPr id="27" name="Picture 26"/>
              <p:cNvPicPr/>
              <p:nvPr/>
            </p:nvPicPr>
            <p:blipFill>
              <a:blip r:embed="rId5" cstate="print">
                <a:extLst>
                  <a:ext uri="{28A0092B-C50C-407E-A947-70E740481C1C}">
                    <a14:useLocalDpi xmlns:a14="http://schemas.microsoft.com/office/drawing/2010/main" val="0"/>
                  </a:ext>
                </a:extLst>
              </a:blip>
              <a:stretch>
                <a:fillRect/>
              </a:stretch>
            </p:blipFill>
            <p:spPr bwMode="auto">
              <a:xfrm>
                <a:off x="3703441" y="971727"/>
                <a:ext cx="906131" cy="906131"/>
              </a:xfrm>
              <a:prstGeom prst="rect">
                <a:avLst/>
              </a:prstGeom>
            </p:spPr>
          </p:pic>
          <p:pic>
            <p:nvPicPr>
              <p:cNvPr id="28" name="图片 13">
                <a:extLst>
                  <a:ext uri="{FF2B5EF4-FFF2-40B4-BE49-F238E27FC236}">
                    <a16:creationId xmlns:a16="http://schemas.microsoft.com/office/drawing/2014/main" id="{8C17DD61-1BE7-47AD-AAA2-396FD224354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826210" y="1064836"/>
                <a:ext cx="691200" cy="709200"/>
              </a:xfrm>
              <a:prstGeom prst="rect">
                <a:avLst/>
              </a:prstGeom>
              <a:solidFill>
                <a:sysClr val="windowText" lastClr="000000"/>
              </a:solidFill>
              <a:ln>
                <a:solidFill>
                  <a:sysClr val="windowText" lastClr="000000"/>
                </a:solidFill>
              </a:ln>
            </p:spPr>
          </p:pic>
        </p:grpSp>
        <p:grpSp>
          <p:nvGrpSpPr>
            <p:cNvPr id="19" name="Group 18"/>
            <p:cNvGrpSpPr/>
            <p:nvPr/>
          </p:nvGrpSpPr>
          <p:grpSpPr>
            <a:xfrm>
              <a:off x="9129213" y="3152625"/>
              <a:ext cx="643003" cy="563734"/>
              <a:chOff x="6689314" y="1326383"/>
              <a:chExt cx="906131" cy="906131"/>
            </a:xfrm>
          </p:grpSpPr>
          <p:pic>
            <p:nvPicPr>
              <p:cNvPr id="25" name="Picture 24"/>
              <p:cNvPicPr/>
              <p:nvPr/>
            </p:nvPicPr>
            <p:blipFill>
              <a:blip r:embed="rId5" cstate="print">
                <a:extLst>
                  <a:ext uri="{28A0092B-C50C-407E-A947-70E740481C1C}">
                    <a14:useLocalDpi xmlns:a14="http://schemas.microsoft.com/office/drawing/2010/main" val="0"/>
                  </a:ext>
                </a:extLst>
              </a:blip>
              <a:stretch>
                <a:fillRect/>
              </a:stretch>
            </p:blipFill>
            <p:spPr bwMode="auto">
              <a:xfrm>
                <a:off x="6689314" y="1326383"/>
                <a:ext cx="906131" cy="906131"/>
              </a:xfrm>
              <a:prstGeom prst="rect">
                <a:avLst/>
              </a:prstGeom>
            </p:spPr>
          </p:pic>
          <p:pic>
            <p:nvPicPr>
              <p:cNvPr id="26" name="Picture 25"/>
              <p:cNvPicPr>
                <a:picLocks noChangeAspect="1"/>
              </p:cNvPicPr>
              <p:nvPr/>
            </p:nvPicPr>
            <p:blipFill rotWithShape="1">
              <a:blip r:embed="rId10">
                <a:extLst>
                  <a:ext uri="{28A0092B-C50C-407E-A947-70E740481C1C}">
                    <a14:useLocalDpi xmlns:a14="http://schemas.microsoft.com/office/drawing/2010/main" val="0"/>
                  </a:ext>
                </a:extLst>
              </a:blip>
              <a:srcRect t="1" r="2682" b="2809"/>
              <a:stretch/>
            </p:blipFill>
            <p:spPr>
              <a:xfrm>
                <a:off x="6799404" y="1441555"/>
                <a:ext cx="685950" cy="675786"/>
              </a:xfrm>
              <a:prstGeom prst="rect">
                <a:avLst/>
              </a:prstGeom>
            </p:spPr>
          </p:pic>
        </p:grpSp>
        <p:sp>
          <p:nvSpPr>
            <p:cNvPr id="20" name="TextBox 19"/>
            <p:cNvSpPr txBox="1"/>
            <p:nvPr/>
          </p:nvSpPr>
          <p:spPr>
            <a:xfrm>
              <a:off x="9742794" y="2693963"/>
              <a:ext cx="1517360" cy="276999"/>
            </a:xfrm>
            <a:prstGeom prst="rect">
              <a:avLst/>
            </a:prstGeom>
            <a:noFill/>
          </p:spPr>
          <p:txBody>
            <a:bodyPr wrap="square" rtlCol="0">
              <a:spAutoFit/>
            </a:bodyPr>
            <a:lstStyle/>
            <a:p>
              <a:r>
                <a:rPr lang="en-ZA" sz="1200"/>
                <a:t>Distracted Driver</a:t>
              </a:r>
              <a:endParaRPr lang="en-ZA"/>
            </a:p>
          </p:txBody>
        </p:sp>
        <p:sp>
          <p:nvSpPr>
            <p:cNvPr id="21" name="TextBox 20"/>
            <p:cNvSpPr txBox="1"/>
            <p:nvPr/>
          </p:nvSpPr>
          <p:spPr>
            <a:xfrm>
              <a:off x="9742794" y="3326853"/>
              <a:ext cx="1517360" cy="276999"/>
            </a:xfrm>
            <a:prstGeom prst="rect">
              <a:avLst/>
            </a:prstGeom>
            <a:noFill/>
          </p:spPr>
          <p:txBody>
            <a:bodyPr wrap="square" rtlCol="0">
              <a:spAutoFit/>
            </a:bodyPr>
            <a:lstStyle/>
            <a:p>
              <a:r>
                <a:rPr lang="en-ZA" sz="1200"/>
                <a:t>Fatigue Warning</a:t>
              </a:r>
              <a:endParaRPr lang="en-ZA"/>
            </a:p>
          </p:txBody>
        </p:sp>
        <p:sp>
          <p:nvSpPr>
            <p:cNvPr id="22" name="TextBox 21"/>
            <p:cNvSpPr txBox="1"/>
            <p:nvPr/>
          </p:nvSpPr>
          <p:spPr>
            <a:xfrm>
              <a:off x="9742794" y="3937294"/>
              <a:ext cx="1517360" cy="276999"/>
            </a:xfrm>
            <a:prstGeom prst="rect">
              <a:avLst/>
            </a:prstGeom>
            <a:noFill/>
          </p:spPr>
          <p:txBody>
            <a:bodyPr wrap="square" rtlCol="0">
              <a:spAutoFit/>
            </a:bodyPr>
            <a:lstStyle/>
            <a:p>
              <a:r>
                <a:rPr lang="en-ZA" sz="1200"/>
                <a:t>No Driver Detected</a:t>
              </a:r>
              <a:endParaRPr lang="en-ZA"/>
            </a:p>
          </p:txBody>
        </p:sp>
        <p:sp>
          <p:nvSpPr>
            <p:cNvPr id="23" name="TextBox 22"/>
            <p:cNvSpPr txBox="1"/>
            <p:nvPr/>
          </p:nvSpPr>
          <p:spPr>
            <a:xfrm>
              <a:off x="9742794" y="4561646"/>
              <a:ext cx="1742032" cy="276999"/>
            </a:xfrm>
            <a:prstGeom prst="rect">
              <a:avLst/>
            </a:prstGeom>
            <a:noFill/>
          </p:spPr>
          <p:txBody>
            <a:bodyPr wrap="square" rtlCol="0">
              <a:spAutoFit/>
            </a:bodyPr>
            <a:lstStyle/>
            <a:p>
              <a:r>
                <a:rPr lang="en-ZA" sz="1200"/>
                <a:t>No Smoking</a:t>
              </a:r>
              <a:endParaRPr lang="en-ZA"/>
            </a:p>
          </p:txBody>
        </p:sp>
        <p:sp>
          <p:nvSpPr>
            <p:cNvPr id="24" name="TextBox 23"/>
            <p:cNvSpPr txBox="1"/>
            <p:nvPr/>
          </p:nvSpPr>
          <p:spPr>
            <a:xfrm>
              <a:off x="9742794" y="5162808"/>
              <a:ext cx="886973" cy="276999"/>
            </a:xfrm>
            <a:prstGeom prst="rect">
              <a:avLst/>
            </a:prstGeom>
            <a:noFill/>
          </p:spPr>
          <p:txBody>
            <a:bodyPr wrap="square" rtlCol="0">
              <a:spAutoFit/>
            </a:bodyPr>
            <a:lstStyle/>
            <a:p>
              <a:r>
                <a:rPr lang="en-ZA" sz="1200"/>
                <a:t>No Phone </a:t>
              </a:r>
              <a:endParaRPr lang="en-ZA"/>
            </a:p>
          </p:txBody>
        </p:sp>
      </p:grpSp>
      <p:grpSp>
        <p:nvGrpSpPr>
          <p:cNvPr id="35" name="Group 34"/>
          <p:cNvGrpSpPr/>
          <p:nvPr/>
        </p:nvGrpSpPr>
        <p:grpSpPr>
          <a:xfrm>
            <a:off x="6490673" y="3083492"/>
            <a:ext cx="2584576" cy="3063638"/>
            <a:chOff x="5727386" y="2519537"/>
            <a:chExt cx="2584576" cy="3063638"/>
          </a:xfrm>
        </p:grpSpPr>
        <p:pic>
          <p:nvPicPr>
            <p:cNvPr id="36" name="Picture 35"/>
            <p:cNvPicPr/>
            <p:nvPr/>
          </p:nvPicPr>
          <p:blipFill>
            <a:blip r:embed="rId11" cstate="print">
              <a:extLst>
                <a:ext uri="{28A0092B-C50C-407E-A947-70E740481C1C}">
                  <a14:useLocalDpi xmlns:a14="http://schemas.microsoft.com/office/drawing/2010/main" val="0"/>
                </a:ext>
              </a:extLst>
            </a:blip>
            <a:stretch>
              <a:fillRect/>
            </a:stretch>
          </p:blipFill>
          <p:spPr bwMode="auto">
            <a:xfrm>
              <a:off x="5727386" y="5019441"/>
              <a:ext cx="643003" cy="563734"/>
            </a:xfrm>
            <a:prstGeom prst="rect">
              <a:avLst/>
            </a:prstGeom>
          </p:spPr>
        </p:pic>
        <p:grpSp>
          <p:nvGrpSpPr>
            <p:cNvPr id="37" name="Group 36"/>
            <p:cNvGrpSpPr/>
            <p:nvPr/>
          </p:nvGrpSpPr>
          <p:grpSpPr>
            <a:xfrm>
              <a:off x="5727386" y="4394465"/>
              <a:ext cx="643003" cy="563734"/>
              <a:chOff x="1912403" y="974406"/>
              <a:chExt cx="906131" cy="906131"/>
            </a:xfrm>
          </p:grpSpPr>
          <p:pic>
            <p:nvPicPr>
              <p:cNvPr id="52" name="Picture 51"/>
              <p:cNvPicPr/>
              <p:nvPr/>
            </p:nvPicPr>
            <p:blipFill>
              <a:blip r:embed="rId5" cstate="print">
                <a:extLst>
                  <a:ext uri="{28A0092B-C50C-407E-A947-70E740481C1C}">
                    <a14:useLocalDpi xmlns:a14="http://schemas.microsoft.com/office/drawing/2010/main" val="0"/>
                  </a:ext>
                </a:extLst>
              </a:blip>
              <a:stretch>
                <a:fillRect/>
              </a:stretch>
            </p:blipFill>
            <p:spPr bwMode="auto">
              <a:xfrm>
                <a:off x="1912403" y="974406"/>
                <a:ext cx="906131" cy="906131"/>
              </a:xfrm>
              <a:prstGeom prst="rect">
                <a:avLst/>
              </a:prstGeom>
            </p:spPr>
          </p:pic>
          <p:pic>
            <p:nvPicPr>
              <p:cNvPr id="53" name="图片 20">
                <a:extLst>
                  <a:ext uri="{FF2B5EF4-FFF2-40B4-BE49-F238E27FC236}">
                    <a16:creationId xmlns:a16="http://schemas.microsoft.com/office/drawing/2014/main" id="{AD84E4F4-EEC9-4DDC-8C70-410E64610C11}"/>
                  </a:ext>
                </a:extLst>
              </p:cNvPr>
              <p:cNvPicPr>
                <a:picLocks noChangeAspect="1"/>
              </p:cNvPicPr>
              <p:nvPr/>
            </p:nvPicPr>
            <p:blipFill>
              <a:blip r:embed="rId12"/>
              <a:stretch>
                <a:fillRect/>
              </a:stretch>
            </p:blipFill>
            <p:spPr>
              <a:xfrm>
                <a:off x="2008935" y="1072870"/>
                <a:ext cx="728049" cy="709200"/>
              </a:xfrm>
              <a:prstGeom prst="rect">
                <a:avLst/>
              </a:prstGeom>
            </p:spPr>
          </p:pic>
        </p:grpSp>
        <p:grpSp>
          <p:nvGrpSpPr>
            <p:cNvPr id="38" name="Group 37"/>
            <p:cNvGrpSpPr/>
            <p:nvPr/>
          </p:nvGrpSpPr>
          <p:grpSpPr>
            <a:xfrm>
              <a:off x="5727386" y="3769489"/>
              <a:ext cx="643003" cy="563734"/>
              <a:chOff x="6389998" y="963693"/>
              <a:chExt cx="906131" cy="906131"/>
            </a:xfrm>
          </p:grpSpPr>
          <p:pic>
            <p:nvPicPr>
              <p:cNvPr id="50" name="Picture 49"/>
              <p:cNvPicPr/>
              <p:nvPr/>
            </p:nvPicPr>
            <p:blipFill>
              <a:blip r:embed="rId5" cstate="print">
                <a:extLst>
                  <a:ext uri="{28A0092B-C50C-407E-A947-70E740481C1C}">
                    <a14:useLocalDpi xmlns:a14="http://schemas.microsoft.com/office/drawing/2010/main" val="0"/>
                  </a:ext>
                </a:extLst>
              </a:blip>
              <a:stretch>
                <a:fillRect/>
              </a:stretch>
            </p:blipFill>
            <p:spPr bwMode="auto">
              <a:xfrm>
                <a:off x="6389998" y="963693"/>
                <a:ext cx="906131" cy="906131"/>
              </a:xfrm>
              <a:prstGeom prst="rect">
                <a:avLst/>
              </a:prstGeom>
            </p:spPr>
          </p:pic>
          <p:pic>
            <p:nvPicPr>
              <p:cNvPr id="51" name="图片 17">
                <a:extLst>
                  <a:ext uri="{FF2B5EF4-FFF2-40B4-BE49-F238E27FC236}">
                    <a16:creationId xmlns:a16="http://schemas.microsoft.com/office/drawing/2014/main" id="{110F6AC0-DD87-4252-9F7F-12A0E2C6EB39}"/>
                  </a:ext>
                </a:extLst>
              </p:cNvPr>
              <p:cNvPicPr>
                <a:picLocks noChangeAspect="1"/>
              </p:cNvPicPr>
              <p:nvPr/>
            </p:nvPicPr>
            <p:blipFill>
              <a:blip r:embed="rId13"/>
              <a:stretch>
                <a:fillRect/>
              </a:stretch>
            </p:blipFill>
            <p:spPr>
              <a:xfrm>
                <a:off x="6476478" y="1064836"/>
                <a:ext cx="709200" cy="709200"/>
              </a:xfrm>
              <a:prstGeom prst="rect">
                <a:avLst/>
              </a:prstGeom>
            </p:spPr>
          </p:pic>
        </p:grpSp>
        <p:grpSp>
          <p:nvGrpSpPr>
            <p:cNvPr id="39" name="Group 38"/>
            <p:cNvGrpSpPr/>
            <p:nvPr/>
          </p:nvGrpSpPr>
          <p:grpSpPr>
            <a:xfrm>
              <a:off x="5727386" y="3144513"/>
              <a:ext cx="643003" cy="563734"/>
              <a:chOff x="7285517" y="961015"/>
              <a:chExt cx="906131" cy="906131"/>
            </a:xfrm>
          </p:grpSpPr>
          <p:pic>
            <p:nvPicPr>
              <p:cNvPr id="48" name="Picture 47"/>
              <p:cNvPicPr/>
              <p:nvPr/>
            </p:nvPicPr>
            <p:blipFill>
              <a:blip r:embed="rId5" cstate="print">
                <a:extLst>
                  <a:ext uri="{28A0092B-C50C-407E-A947-70E740481C1C}">
                    <a14:useLocalDpi xmlns:a14="http://schemas.microsoft.com/office/drawing/2010/main" val="0"/>
                  </a:ext>
                </a:extLst>
              </a:blip>
              <a:stretch>
                <a:fillRect/>
              </a:stretch>
            </p:blipFill>
            <p:spPr bwMode="auto">
              <a:xfrm>
                <a:off x="7285517" y="961015"/>
                <a:ext cx="906131" cy="906131"/>
              </a:xfrm>
              <a:prstGeom prst="rect">
                <a:avLst/>
              </a:prstGeom>
            </p:spPr>
          </p:pic>
          <p:pic>
            <p:nvPicPr>
              <p:cNvPr id="49" name="图片 14">
                <a:extLst>
                  <a:ext uri="{FF2B5EF4-FFF2-40B4-BE49-F238E27FC236}">
                    <a16:creationId xmlns:a16="http://schemas.microsoft.com/office/drawing/2014/main" id="{8CE7E9D4-5848-41C1-A2B1-B0E620B356D0}"/>
                  </a:ext>
                </a:extLst>
              </p:cNvPr>
              <p:cNvPicPr/>
              <p:nvPr/>
            </p:nvPicPr>
            <p:blipFill>
              <a:blip r:embed="rId14"/>
              <a:stretch>
                <a:fillRect/>
              </a:stretch>
            </p:blipFill>
            <p:spPr>
              <a:xfrm>
                <a:off x="7387677" y="1056802"/>
                <a:ext cx="691200" cy="709200"/>
              </a:xfrm>
              <a:prstGeom prst="rect">
                <a:avLst/>
              </a:prstGeom>
              <a:noFill/>
              <a:ln w="9525">
                <a:noFill/>
              </a:ln>
            </p:spPr>
          </p:pic>
        </p:grpSp>
        <p:grpSp>
          <p:nvGrpSpPr>
            <p:cNvPr id="40" name="Group 39"/>
            <p:cNvGrpSpPr/>
            <p:nvPr/>
          </p:nvGrpSpPr>
          <p:grpSpPr>
            <a:xfrm>
              <a:off x="5727386" y="2519537"/>
              <a:ext cx="643003" cy="563734"/>
              <a:chOff x="8181036" y="958337"/>
              <a:chExt cx="906131" cy="906131"/>
            </a:xfrm>
          </p:grpSpPr>
          <p:pic>
            <p:nvPicPr>
              <p:cNvPr id="46" name="Picture 45"/>
              <p:cNvPicPr/>
              <p:nvPr/>
            </p:nvPicPr>
            <p:blipFill>
              <a:blip r:embed="rId5" cstate="print">
                <a:extLst>
                  <a:ext uri="{28A0092B-C50C-407E-A947-70E740481C1C}">
                    <a14:useLocalDpi xmlns:a14="http://schemas.microsoft.com/office/drawing/2010/main" val="0"/>
                  </a:ext>
                </a:extLst>
              </a:blip>
              <a:stretch>
                <a:fillRect/>
              </a:stretch>
            </p:blipFill>
            <p:spPr bwMode="auto">
              <a:xfrm>
                <a:off x="8181036" y="958337"/>
                <a:ext cx="906131" cy="906131"/>
              </a:xfrm>
              <a:prstGeom prst="rect">
                <a:avLst/>
              </a:prstGeom>
            </p:spPr>
          </p:pic>
          <p:pic>
            <p:nvPicPr>
              <p:cNvPr id="47" name="图片 15">
                <a:extLst>
                  <a:ext uri="{FF2B5EF4-FFF2-40B4-BE49-F238E27FC236}">
                    <a16:creationId xmlns:a16="http://schemas.microsoft.com/office/drawing/2014/main" id="{A31F0215-E6E5-4C4E-83AE-2AA3191AC12F}"/>
                  </a:ext>
                </a:extLst>
              </p:cNvPr>
              <p:cNvPicPr/>
              <p:nvPr/>
            </p:nvPicPr>
            <p:blipFill>
              <a:blip r:embed="rId15"/>
              <a:stretch>
                <a:fillRect/>
              </a:stretch>
            </p:blipFill>
            <p:spPr>
              <a:xfrm>
                <a:off x="8274904" y="1064836"/>
                <a:ext cx="691200" cy="709200"/>
              </a:xfrm>
              <a:prstGeom prst="rect">
                <a:avLst/>
              </a:prstGeom>
              <a:noFill/>
              <a:ln w="9525">
                <a:noFill/>
              </a:ln>
            </p:spPr>
          </p:pic>
        </p:grpSp>
        <p:sp>
          <p:nvSpPr>
            <p:cNvPr id="41" name="TextBox 40"/>
            <p:cNvSpPr txBox="1"/>
            <p:nvPr/>
          </p:nvSpPr>
          <p:spPr>
            <a:xfrm>
              <a:off x="6362066" y="4561647"/>
              <a:ext cx="1949896" cy="276999"/>
            </a:xfrm>
            <a:prstGeom prst="rect">
              <a:avLst/>
            </a:prstGeom>
            <a:noFill/>
          </p:spPr>
          <p:txBody>
            <a:bodyPr wrap="square" rtlCol="0">
              <a:spAutoFit/>
            </a:bodyPr>
            <a:lstStyle/>
            <a:p>
              <a:r>
                <a:rPr lang="en-ZA" sz="1200"/>
                <a:t>Following Distance Monitor</a:t>
              </a:r>
            </a:p>
          </p:txBody>
        </p:sp>
        <p:sp>
          <p:nvSpPr>
            <p:cNvPr id="42" name="TextBox 41"/>
            <p:cNvSpPr txBox="1"/>
            <p:nvPr/>
          </p:nvSpPr>
          <p:spPr>
            <a:xfrm>
              <a:off x="6362066" y="3941154"/>
              <a:ext cx="1934585" cy="276999"/>
            </a:xfrm>
            <a:prstGeom prst="rect">
              <a:avLst/>
            </a:prstGeom>
            <a:noFill/>
          </p:spPr>
          <p:txBody>
            <a:bodyPr wrap="square" rtlCol="0">
              <a:spAutoFit/>
            </a:bodyPr>
            <a:lstStyle/>
            <a:p>
              <a:r>
                <a:rPr lang="en-ZA" sz="1200"/>
                <a:t>Forward Collision Warning</a:t>
              </a:r>
            </a:p>
          </p:txBody>
        </p:sp>
        <p:sp>
          <p:nvSpPr>
            <p:cNvPr id="43" name="TextBox 42"/>
            <p:cNvSpPr txBox="1"/>
            <p:nvPr/>
          </p:nvSpPr>
          <p:spPr>
            <a:xfrm>
              <a:off x="6359874" y="2700168"/>
              <a:ext cx="1235074" cy="276999"/>
            </a:xfrm>
            <a:prstGeom prst="rect">
              <a:avLst/>
            </a:prstGeom>
            <a:noFill/>
          </p:spPr>
          <p:txBody>
            <a:bodyPr wrap="square" rtlCol="0">
              <a:spAutoFit/>
            </a:bodyPr>
            <a:lstStyle/>
            <a:p>
              <a:r>
                <a:rPr lang="en-ZA" sz="1200"/>
                <a:t>Lane Departure</a:t>
              </a:r>
            </a:p>
          </p:txBody>
        </p:sp>
        <p:sp>
          <p:nvSpPr>
            <p:cNvPr id="44" name="TextBox 43"/>
            <p:cNvSpPr txBox="1"/>
            <p:nvPr/>
          </p:nvSpPr>
          <p:spPr>
            <a:xfrm>
              <a:off x="6359874" y="3320661"/>
              <a:ext cx="1159360" cy="276999"/>
            </a:xfrm>
            <a:prstGeom prst="rect">
              <a:avLst/>
            </a:prstGeom>
            <a:noFill/>
          </p:spPr>
          <p:txBody>
            <a:bodyPr wrap="square" rtlCol="0">
              <a:spAutoFit/>
            </a:bodyPr>
            <a:lstStyle/>
            <a:p>
              <a:r>
                <a:rPr lang="en-ZA" sz="1200"/>
                <a:t>Lane Departure</a:t>
              </a:r>
            </a:p>
          </p:txBody>
        </p:sp>
        <p:sp>
          <p:nvSpPr>
            <p:cNvPr id="45" name="TextBox 44"/>
            <p:cNvSpPr txBox="1"/>
            <p:nvPr/>
          </p:nvSpPr>
          <p:spPr>
            <a:xfrm>
              <a:off x="6362066" y="5182140"/>
              <a:ext cx="1944217" cy="276999"/>
            </a:xfrm>
            <a:prstGeom prst="rect">
              <a:avLst/>
            </a:prstGeom>
            <a:noFill/>
          </p:spPr>
          <p:txBody>
            <a:bodyPr wrap="square" rtlCol="0">
              <a:spAutoFit/>
            </a:bodyPr>
            <a:lstStyle/>
            <a:p>
              <a:r>
                <a:rPr lang="en-ZA" sz="1200"/>
                <a:t>Indicate Following Distance</a:t>
              </a:r>
            </a:p>
          </p:txBody>
        </p:sp>
      </p:grpSp>
      <p:sp>
        <p:nvSpPr>
          <p:cNvPr id="54" name="Rectangle 53"/>
          <p:cNvSpPr/>
          <p:nvPr/>
        </p:nvSpPr>
        <p:spPr>
          <a:xfrm>
            <a:off x="6347460" y="2386875"/>
            <a:ext cx="2722110" cy="386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5" name="Rectangle 54"/>
          <p:cNvSpPr/>
          <p:nvPr/>
        </p:nvSpPr>
        <p:spPr>
          <a:xfrm>
            <a:off x="6356289" y="2391979"/>
            <a:ext cx="2713281" cy="567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a:solidFill>
                  <a:schemeClr val="tx1"/>
                </a:solidFill>
              </a:rPr>
              <a:t>ADAS</a:t>
            </a:r>
          </a:p>
        </p:txBody>
      </p:sp>
      <p:sp>
        <p:nvSpPr>
          <p:cNvPr id="56" name="Rectangle 55"/>
          <p:cNvSpPr/>
          <p:nvPr/>
        </p:nvSpPr>
        <p:spPr>
          <a:xfrm>
            <a:off x="9242481" y="2386875"/>
            <a:ext cx="2478565" cy="386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7" name="Rectangle 56"/>
          <p:cNvSpPr/>
          <p:nvPr/>
        </p:nvSpPr>
        <p:spPr>
          <a:xfrm>
            <a:off x="9247244" y="2391638"/>
            <a:ext cx="2473802" cy="567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a:solidFill>
                  <a:schemeClr val="tx1"/>
                </a:solidFill>
              </a:rPr>
              <a:t>Driver AI</a:t>
            </a:r>
          </a:p>
        </p:txBody>
      </p:sp>
      <p:sp>
        <p:nvSpPr>
          <p:cNvPr id="58" name="Rectangle 57"/>
          <p:cNvSpPr/>
          <p:nvPr/>
        </p:nvSpPr>
        <p:spPr>
          <a:xfrm>
            <a:off x="6128243" y="1156561"/>
            <a:ext cx="5758957" cy="51273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9" name="Rectangle 58"/>
          <p:cNvSpPr/>
          <p:nvPr/>
        </p:nvSpPr>
        <p:spPr>
          <a:xfrm>
            <a:off x="213606" y="1156561"/>
            <a:ext cx="5758957" cy="51273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0" name="Picture 59"/>
          <p:cNvPicPr>
            <a:picLocks noChangeAspect="1"/>
          </p:cNvPicPr>
          <p:nvPr/>
        </p:nvPicPr>
        <p:blipFill>
          <a:blip r:embed="rId16"/>
          <a:stretch>
            <a:fillRect/>
          </a:stretch>
        </p:blipFill>
        <p:spPr>
          <a:xfrm>
            <a:off x="745064" y="4052760"/>
            <a:ext cx="882395" cy="2134442"/>
          </a:xfrm>
          <a:prstGeom prst="rect">
            <a:avLst/>
          </a:prstGeom>
        </p:spPr>
      </p:pic>
      <p:pic>
        <p:nvPicPr>
          <p:cNvPr id="61" name="Picture 60"/>
          <p:cNvPicPr>
            <a:picLocks noChangeAspect="1"/>
          </p:cNvPicPr>
          <p:nvPr/>
        </p:nvPicPr>
        <p:blipFill>
          <a:blip r:embed="rId17"/>
          <a:stretch>
            <a:fillRect/>
          </a:stretch>
        </p:blipFill>
        <p:spPr>
          <a:xfrm>
            <a:off x="3003264" y="4502589"/>
            <a:ext cx="2806808" cy="1157552"/>
          </a:xfrm>
          <a:prstGeom prst="rect">
            <a:avLst/>
          </a:prstGeom>
        </p:spPr>
      </p:pic>
    </p:spTree>
    <p:extLst>
      <p:ext uri="{BB962C8B-B14F-4D97-AF65-F5344CB8AC3E}">
        <p14:creationId xmlns:p14="http://schemas.microsoft.com/office/powerpoint/2010/main" val="3968671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2AE221-1843-4581-8CC8-690081815F90}"/>
              </a:ext>
            </a:extLst>
          </p:cNvPr>
          <p:cNvSpPr>
            <a:spLocks noGrp="1"/>
          </p:cNvSpPr>
          <p:nvPr>
            <p:ph type="sldNum" sz="quarter" idx="14"/>
          </p:nvPr>
        </p:nvSpPr>
        <p:spPr/>
        <p:txBody>
          <a:bodyPr/>
          <a:lstStyle/>
          <a:p>
            <a:fld id="{D877E8CB-321D-4868-A0FA-C2A676D23869}" type="slidenum">
              <a:rPr lang="en-ZA" dirty="0" smtClean="0"/>
              <a:pPr/>
              <a:t>48</a:t>
            </a:fld>
            <a:endParaRPr lang="en-ZA" dirty="0"/>
          </a:p>
        </p:txBody>
      </p:sp>
      <p:sp>
        <p:nvSpPr>
          <p:cNvPr id="3" name="Text Placeholder 2">
            <a:extLst>
              <a:ext uri="{FF2B5EF4-FFF2-40B4-BE49-F238E27FC236}">
                <a16:creationId xmlns:a16="http://schemas.microsoft.com/office/drawing/2014/main" id="{76D22CA5-B161-40C0-90CF-662E8FBD8E3C}"/>
              </a:ext>
            </a:extLst>
          </p:cNvPr>
          <p:cNvSpPr>
            <a:spLocks noGrp="1"/>
          </p:cNvSpPr>
          <p:nvPr>
            <p:ph type="body" sz="quarter" idx="10"/>
          </p:nvPr>
        </p:nvSpPr>
        <p:spPr/>
        <p:txBody>
          <a:bodyPr/>
          <a:lstStyle/>
          <a:p>
            <a:r>
              <a:rPr lang="en-ZA"/>
              <a:t>Part IDs*</a:t>
            </a:r>
          </a:p>
        </p:txBody>
      </p:sp>
      <p:sp>
        <p:nvSpPr>
          <p:cNvPr id="4" name="Rectangle 3"/>
          <p:cNvSpPr/>
          <p:nvPr/>
        </p:nvSpPr>
        <p:spPr>
          <a:xfrm>
            <a:off x="616148" y="6250392"/>
            <a:ext cx="10116508" cy="523220"/>
          </a:xfrm>
          <a:prstGeom prst="rect">
            <a:avLst/>
          </a:prstGeom>
        </p:spPr>
        <p:txBody>
          <a:bodyPr wrap="square" lIns="91440" tIns="45720" rIns="91440" bIns="45720" anchor="t">
            <a:spAutoFit/>
          </a:bodyPr>
          <a:lstStyle/>
          <a:p>
            <a:r>
              <a:rPr lang="en-ZA" sz="1400"/>
              <a:t>* All orders to be placed on CSO and will be shipped direct from the factory to the RSO</a:t>
            </a:r>
          </a:p>
          <a:p>
            <a:r>
              <a:rPr lang="en-ZA" sz="1400">
                <a:ea typeface="+mn-lt"/>
                <a:cs typeface="+mn-lt"/>
              </a:rPr>
              <a:t>** 128 GB SD-Card is recommended</a:t>
            </a:r>
          </a:p>
        </p:txBody>
      </p:sp>
      <p:graphicFrame>
        <p:nvGraphicFramePr>
          <p:cNvPr id="7" name="Table 6">
            <a:extLst>
              <a:ext uri="{FF2B5EF4-FFF2-40B4-BE49-F238E27FC236}">
                <a16:creationId xmlns:a16="http://schemas.microsoft.com/office/drawing/2014/main" id="{52E52597-2D89-4BA7-A892-A7DFC534BACD}"/>
              </a:ext>
            </a:extLst>
          </p:cNvPr>
          <p:cNvGraphicFramePr>
            <a:graphicFrameLocks noGrp="1"/>
          </p:cNvGraphicFramePr>
          <p:nvPr>
            <p:extLst>
              <p:ext uri="{D42A27DB-BD31-4B8C-83A1-F6EECF244321}">
                <p14:modId xmlns:p14="http://schemas.microsoft.com/office/powerpoint/2010/main" val="4239495782"/>
              </p:ext>
            </p:extLst>
          </p:nvPr>
        </p:nvGraphicFramePr>
        <p:xfrm>
          <a:off x="690282" y="1111624"/>
          <a:ext cx="10124467" cy="5093476"/>
        </p:xfrm>
        <a:graphic>
          <a:graphicData uri="http://schemas.openxmlformats.org/drawingml/2006/table">
            <a:tbl>
              <a:tblPr firstRow="1" bandRow="1">
                <a:tableStyleId>{5C22544A-7EE6-4342-B048-85BDC9FD1C3A}</a:tableStyleId>
              </a:tblPr>
              <a:tblGrid>
                <a:gridCol w="1290917">
                  <a:extLst>
                    <a:ext uri="{9D8B030D-6E8A-4147-A177-3AD203B41FA5}">
                      <a16:colId xmlns:a16="http://schemas.microsoft.com/office/drawing/2014/main" val="1584994868"/>
                    </a:ext>
                  </a:extLst>
                </a:gridCol>
                <a:gridCol w="1111623">
                  <a:extLst>
                    <a:ext uri="{9D8B030D-6E8A-4147-A177-3AD203B41FA5}">
                      <a16:colId xmlns:a16="http://schemas.microsoft.com/office/drawing/2014/main" val="106197314"/>
                    </a:ext>
                  </a:extLst>
                </a:gridCol>
                <a:gridCol w="2241176">
                  <a:extLst>
                    <a:ext uri="{9D8B030D-6E8A-4147-A177-3AD203B41FA5}">
                      <a16:colId xmlns:a16="http://schemas.microsoft.com/office/drawing/2014/main" val="1354348728"/>
                    </a:ext>
                  </a:extLst>
                </a:gridCol>
                <a:gridCol w="5480751">
                  <a:extLst>
                    <a:ext uri="{9D8B030D-6E8A-4147-A177-3AD203B41FA5}">
                      <a16:colId xmlns:a16="http://schemas.microsoft.com/office/drawing/2014/main" val="481974222"/>
                    </a:ext>
                  </a:extLst>
                </a:gridCol>
              </a:tblGrid>
              <a:tr h="377207">
                <a:tc>
                  <a:txBody>
                    <a:bodyPr/>
                    <a:lstStyle/>
                    <a:p>
                      <a:pPr rtl="0" fontAlgn="base"/>
                      <a:r>
                        <a:rPr lang="en-ZA" sz="1100">
                          <a:effectLst/>
                        </a:rPr>
                        <a:t>Section​​</a:t>
                      </a:r>
                      <a:endParaRPr lang="en-ZA" sz="1100" b="1">
                        <a:solidFill>
                          <a:srgbClr val="FFFFFF"/>
                        </a:solidFill>
                        <a:effectLst/>
                      </a:endParaRPr>
                    </a:p>
                  </a:txBody>
                  <a:tcPr anchor="ctr"/>
                </a:tc>
                <a:tc>
                  <a:txBody>
                    <a:bodyPr/>
                    <a:lstStyle/>
                    <a:p>
                      <a:pPr rtl="0" fontAlgn="base"/>
                      <a:r>
                        <a:rPr lang="en-ZA" sz="1100">
                          <a:effectLst/>
                        </a:rPr>
                        <a:t>Part Number​​</a:t>
                      </a:r>
                      <a:endParaRPr lang="en-ZA" sz="1100" b="1">
                        <a:solidFill>
                          <a:srgbClr val="FFFFFF"/>
                        </a:solidFill>
                        <a:effectLst/>
                      </a:endParaRPr>
                    </a:p>
                  </a:txBody>
                  <a:tcPr anchor="ctr"/>
                </a:tc>
                <a:tc>
                  <a:txBody>
                    <a:bodyPr/>
                    <a:lstStyle/>
                    <a:p>
                      <a:pPr rtl="0" fontAlgn="base"/>
                      <a:r>
                        <a:rPr lang="en-ZA" sz="1100">
                          <a:effectLst/>
                        </a:rPr>
                        <a:t>Product Name​​</a:t>
                      </a:r>
                      <a:endParaRPr lang="en-ZA" sz="1100" b="1">
                        <a:solidFill>
                          <a:srgbClr val="FFFFFF"/>
                        </a:solidFill>
                        <a:effectLst/>
                      </a:endParaRPr>
                    </a:p>
                  </a:txBody>
                  <a:tcPr anchor="ctr"/>
                </a:tc>
                <a:tc>
                  <a:txBody>
                    <a:bodyPr/>
                    <a:lstStyle/>
                    <a:p>
                      <a:pPr rtl="0" fontAlgn="base"/>
                      <a:r>
                        <a:rPr lang="en-ZA" sz="1100">
                          <a:effectLst/>
                        </a:rPr>
                        <a:t>Description​​</a:t>
                      </a:r>
                      <a:endParaRPr lang="en-ZA" sz="1100" b="1">
                        <a:solidFill>
                          <a:srgbClr val="FFFFFF"/>
                        </a:solidFill>
                        <a:effectLst/>
                      </a:endParaRPr>
                    </a:p>
                  </a:txBody>
                  <a:tcPr anchor="ctr"/>
                </a:tc>
                <a:extLst>
                  <a:ext uri="{0D108BD9-81ED-4DB2-BD59-A6C34878D82A}">
                    <a16:rowId xmlns:a16="http://schemas.microsoft.com/office/drawing/2014/main" val="222623184"/>
                  </a:ext>
                </a:extLst>
              </a:tr>
              <a:tr h="221121">
                <a:tc rowSpan="9">
                  <a:txBody>
                    <a:bodyPr/>
                    <a:lstStyle/>
                    <a:p>
                      <a:pPr rtl="0" fontAlgn="base"/>
                      <a:r>
                        <a:rPr lang="en-ZA" sz="1100">
                          <a:effectLst/>
                        </a:rPr>
                        <a:t>Main Unit​​</a:t>
                      </a:r>
                    </a:p>
                  </a:txBody>
                  <a:tcPr anchor="ctr"/>
                </a:tc>
                <a:tc rowSpan="3">
                  <a:txBody>
                    <a:bodyPr/>
                    <a:lstStyle/>
                    <a:p>
                      <a:pPr rtl="0" fontAlgn="base"/>
                      <a:r>
                        <a:rPr lang="en-ZA" sz="1100">
                          <a:effectLst/>
                        </a:rPr>
                        <a:t>U0057MT​​</a:t>
                      </a:r>
                    </a:p>
                  </a:txBody>
                  <a:tcPr anchor="ctr"/>
                </a:tc>
                <a:tc rowSpan="3">
                  <a:txBody>
                    <a:bodyPr/>
                    <a:lstStyle/>
                    <a:p>
                      <a:pPr rtl="0" fontAlgn="base"/>
                      <a:r>
                        <a:rPr lang="en-ZA" sz="1100" err="1">
                          <a:effectLst/>
                        </a:rPr>
                        <a:t>MiX</a:t>
                      </a:r>
                      <a:r>
                        <a:rPr lang="en-ZA" sz="1100">
                          <a:effectLst/>
                        </a:rPr>
                        <a:t> Vision C6D-AI (EU)​​</a:t>
                      </a:r>
                    </a:p>
                  </a:txBody>
                  <a:tcPr anchor="ctr"/>
                </a:tc>
                <a:tc>
                  <a:txBody>
                    <a:bodyPr/>
                    <a:lstStyle/>
                    <a:p>
                      <a:pPr rtl="0" fontAlgn="base"/>
                      <a:r>
                        <a:rPr lang="en-ZA" sz="1100">
                          <a:effectLst/>
                        </a:rPr>
                        <a:t>C6D-AI with 4G module (EC25-EC - EMEA)​​</a:t>
                      </a:r>
                    </a:p>
                  </a:txBody>
                  <a:tcPr anchor="ctr"/>
                </a:tc>
                <a:extLst>
                  <a:ext uri="{0D108BD9-81ED-4DB2-BD59-A6C34878D82A}">
                    <a16:rowId xmlns:a16="http://schemas.microsoft.com/office/drawing/2014/main" val="3419412947"/>
                  </a:ext>
                </a:extLst>
              </a:tr>
              <a:tr h="28615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rtl="0" fontAlgn="base"/>
                      <a:r>
                        <a:rPr lang="en-ZA" sz="1100">
                          <a:effectLst/>
                        </a:rPr>
                        <a:t>High Precision GPS, Wi-Fi Module, Built-in Speaker​​</a:t>
                      </a:r>
                    </a:p>
                  </a:txBody>
                  <a:tcPr anchor="ctr"/>
                </a:tc>
                <a:extLst>
                  <a:ext uri="{0D108BD9-81ED-4DB2-BD59-A6C34878D82A}">
                    <a16:rowId xmlns:a16="http://schemas.microsoft.com/office/drawing/2014/main" val="1800279233"/>
                  </a:ext>
                </a:extLst>
              </a:tr>
              <a:tr h="22112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rtl="0" fontAlgn="base"/>
                      <a:r>
                        <a:rPr lang="en-ZA" sz="1100">
                          <a:effectLst/>
                        </a:rPr>
                        <a:t>Built-in ADAS Camera (for road view) ​​</a:t>
                      </a:r>
                    </a:p>
                  </a:txBody>
                  <a:tcPr anchor="ctr"/>
                </a:tc>
                <a:extLst>
                  <a:ext uri="{0D108BD9-81ED-4DB2-BD59-A6C34878D82A}">
                    <a16:rowId xmlns:a16="http://schemas.microsoft.com/office/drawing/2014/main" val="3913537668"/>
                  </a:ext>
                </a:extLst>
              </a:tr>
              <a:tr h="286156">
                <a:tc vMerge="1">
                  <a:txBody>
                    <a:bodyPr/>
                    <a:lstStyle/>
                    <a:p>
                      <a:endParaRPr lang="en-US"/>
                    </a:p>
                  </a:txBody>
                  <a:tcPr/>
                </a:tc>
                <a:tc rowSpan="3">
                  <a:txBody>
                    <a:bodyPr/>
                    <a:lstStyle/>
                    <a:p>
                      <a:pPr rtl="0" fontAlgn="base"/>
                      <a:r>
                        <a:rPr lang="en-ZA" sz="1100">
                          <a:effectLst/>
                        </a:rPr>
                        <a:t>U0058MT​​</a:t>
                      </a:r>
                    </a:p>
                  </a:txBody>
                  <a:tcPr anchor="ctr"/>
                </a:tc>
                <a:tc rowSpan="3">
                  <a:txBody>
                    <a:bodyPr/>
                    <a:lstStyle/>
                    <a:p>
                      <a:pPr rtl="0" fontAlgn="base"/>
                      <a:r>
                        <a:rPr lang="en-ZA" sz="1100" err="1">
                          <a:effectLst/>
                        </a:rPr>
                        <a:t>MiX</a:t>
                      </a:r>
                      <a:r>
                        <a:rPr lang="en-ZA" sz="1100">
                          <a:effectLst/>
                        </a:rPr>
                        <a:t> Vision C6D-AI (US)​​</a:t>
                      </a:r>
                    </a:p>
                  </a:txBody>
                  <a:tcPr anchor="ctr"/>
                </a:tc>
                <a:tc>
                  <a:txBody>
                    <a:bodyPr/>
                    <a:lstStyle/>
                    <a:p>
                      <a:pPr rtl="0" fontAlgn="base"/>
                      <a:r>
                        <a:rPr lang="en-ZA" sz="1100">
                          <a:effectLst/>
                        </a:rPr>
                        <a:t>C6D-AI with 4G module (EC25-AF - North America)​​</a:t>
                      </a:r>
                    </a:p>
                  </a:txBody>
                  <a:tcPr anchor="ctr"/>
                </a:tc>
                <a:extLst>
                  <a:ext uri="{0D108BD9-81ED-4DB2-BD59-A6C34878D82A}">
                    <a16:rowId xmlns:a16="http://schemas.microsoft.com/office/drawing/2014/main" val="2339318298"/>
                  </a:ext>
                </a:extLst>
              </a:tr>
              <a:tr h="28615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rtl="0" fontAlgn="base"/>
                      <a:r>
                        <a:rPr lang="en-ZA" sz="1100">
                          <a:effectLst/>
                        </a:rPr>
                        <a:t>High Precision GPS, Wi-Fi Module, Built-in Speaker​​</a:t>
                      </a:r>
                    </a:p>
                  </a:txBody>
                  <a:tcPr anchor="ctr"/>
                </a:tc>
                <a:extLst>
                  <a:ext uri="{0D108BD9-81ED-4DB2-BD59-A6C34878D82A}">
                    <a16:rowId xmlns:a16="http://schemas.microsoft.com/office/drawing/2014/main" val="2625825410"/>
                  </a:ext>
                </a:extLst>
              </a:tr>
              <a:tr h="22112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rtl="0" fontAlgn="base"/>
                      <a:r>
                        <a:rPr lang="en-ZA" sz="1100">
                          <a:effectLst/>
                        </a:rPr>
                        <a:t>Built-in ADAS Camera (for road view)​​</a:t>
                      </a:r>
                    </a:p>
                  </a:txBody>
                  <a:tcPr anchor="ctr"/>
                </a:tc>
                <a:extLst>
                  <a:ext uri="{0D108BD9-81ED-4DB2-BD59-A6C34878D82A}">
                    <a16:rowId xmlns:a16="http://schemas.microsoft.com/office/drawing/2014/main" val="2259243000"/>
                  </a:ext>
                </a:extLst>
              </a:tr>
              <a:tr h="286156">
                <a:tc vMerge="1">
                  <a:txBody>
                    <a:bodyPr/>
                    <a:lstStyle/>
                    <a:p>
                      <a:endParaRPr lang="en-US"/>
                    </a:p>
                  </a:txBody>
                  <a:tcPr/>
                </a:tc>
                <a:tc rowSpan="3">
                  <a:txBody>
                    <a:bodyPr/>
                    <a:lstStyle/>
                    <a:p>
                      <a:pPr rtl="0" fontAlgn="base"/>
                      <a:r>
                        <a:rPr lang="en-ZA" sz="1100">
                          <a:effectLst/>
                        </a:rPr>
                        <a:t>U0059MT​​</a:t>
                      </a:r>
                    </a:p>
                  </a:txBody>
                  <a:tcPr anchor="ctr"/>
                </a:tc>
                <a:tc rowSpan="3">
                  <a:txBody>
                    <a:bodyPr/>
                    <a:lstStyle/>
                    <a:p>
                      <a:pPr rtl="0" fontAlgn="base"/>
                      <a:r>
                        <a:rPr lang="en-ZA" sz="1100" err="1">
                          <a:effectLst/>
                        </a:rPr>
                        <a:t>MiX</a:t>
                      </a:r>
                      <a:r>
                        <a:rPr lang="en-ZA" sz="1100">
                          <a:effectLst/>
                        </a:rPr>
                        <a:t> Vision C6D-AI (AU/BR)​​</a:t>
                      </a:r>
                    </a:p>
                  </a:txBody>
                  <a:tcPr anchor="ctr"/>
                </a:tc>
                <a:tc>
                  <a:txBody>
                    <a:bodyPr/>
                    <a:lstStyle/>
                    <a:p>
                      <a:pPr rtl="0" fontAlgn="base"/>
                      <a:r>
                        <a:rPr lang="en-ZA" sz="1100">
                          <a:effectLst/>
                        </a:rPr>
                        <a:t>C6D-AI with 4G module (EC25-AU - Latam &amp; Australia)​​</a:t>
                      </a:r>
                    </a:p>
                  </a:txBody>
                  <a:tcPr anchor="ctr"/>
                </a:tc>
                <a:extLst>
                  <a:ext uri="{0D108BD9-81ED-4DB2-BD59-A6C34878D82A}">
                    <a16:rowId xmlns:a16="http://schemas.microsoft.com/office/drawing/2014/main" val="303639299"/>
                  </a:ext>
                </a:extLst>
              </a:tr>
              <a:tr h="28615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rtl="0" fontAlgn="base"/>
                      <a:r>
                        <a:rPr lang="en-ZA" sz="1100">
                          <a:effectLst/>
                        </a:rPr>
                        <a:t>High Precision GPS, Wi-Fi Module, Built-in Speaker​​</a:t>
                      </a:r>
                    </a:p>
                  </a:txBody>
                  <a:tcPr anchor="ctr"/>
                </a:tc>
                <a:extLst>
                  <a:ext uri="{0D108BD9-81ED-4DB2-BD59-A6C34878D82A}">
                    <a16:rowId xmlns:a16="http://schemas.microsoft.com/office/drawing/2014/main" val="563906391"/>
                  </a:ext>
                </a:extLst>
              </a:tr>
              <a:tr h="22112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rtl="0" fontAlgn="base"/>
                      <a:r>
                        <a:rPr lang="en-ZA" sz="1100">
                          <a:effectLst/>
                        </a:rPr>
                        <a:t>Built-in ADAS Camera (for road view)​​</a:t>
                      </a:r>
                    </a:p>
                  </a:txBody>
                  <a:tcPr anchor="ctr"/>
                </a:tc>
                <a:extLst>
                  <a:ext uri="{0D108BD9-81ED-4DB2-BD59-A6C34878D82A}">
                    <a16:rowId xmlns:a16="http://schemas.microsoft.com/office/drawing/2014/main" val="109134095"/>
                  </a:ext>
                </a:extLst>
              </a:tr>
              <a:tr h="286156">
                <a:tc rowSpan="3">
                  <a:txBody>
                    <a:bodyPr/>
                    <a:lstStyle/>
                    <a:p>
                      <a:pPr rtl="0" fontAlgn="base"/>
                      <a:r>
                        <a:rPr lang="en-US" sz="1100">
                          <a:effectLst/>
                        </a:rPr>
                        <a:t>SD Card Options​</a:t>
                      </a:r>
                    </a:p>
                  </a:txBody>
                  <a:tcPr anchor="ctr"/>
                </a:tc>
                <a:tc>
                  <a:txBody>
                    <a:bodyPr/>
                    <a:lstStyle/>
                    <a:p>
                      <a:pPr rtl="0" fontAlgn="base"/>
                      <a:r>
                        <a:rPr lang="en-US" sz="1100">
                          <a:effectLst/>
                        </a:rPr>
                        <a:t>A0054MT ​</a:t>
                      </a:r>
                    </a:p>
                  </a:txBody>
                  <a:tcPr anchor="ctr"/>
                </a:tc>
                <a:tc>
                  <a:txBody>
                    <a:bodyPr/>
                    <a:lstStyle/>
                    <a:p>
                      <a:pPr rtl="0" fontAlgn="base"/>
                      <a:r>
                        <a:rPr lang="en-US" sz="1100">
                          <a:effectLst/>
                        </a:rPr>
                        <a:t>64 GB SD-Card​</a:t>
                      </a:r>
                    </a:p>
                  </a:txBody>
                  <a:tcPr anchor="ctr"/>
                </a:tc>
                <a:tc>
                  <a:txBody>
                    <a:bodyPr/>
                    <a:lstStyle/>
                    <a:p>
                      <a:pPr rtl="0" fontAlgn="base"/>
                      <a:r>
                        <a:rPr lang="en-US" sz="1100">
                          <a:effectLst/>
                        </a:rPr>
                        <a:t>64GB Class 10 Industrial SD-Card (2 required per unit) ​</a:t>
                      </a:r>
                    </a:p>
                  </a:txBody>
                  <a:tcPr anchor="ctr"/>
                </a:tc>
                <a:extLst>
                  <a:ext uri="{0D108BD9-81ED-4DB2-BD59-A6C34878D82A}">
                    <a16:rowId xmlns:a16="http://schemas.microsoft.com/office/drawing/2014/main" val="763924435"/>
                  </a:ext>
                </a:extLst>
              </a:tr>
              <a:tr h="286156">
                <a:tc vMerge="1">
                  <a:txBody>
                    <a:bodyPr/>
                    <a:lstStyle/>
                    <a:p>
                      <a:endParaRPr lang="en-US"/>
                    </a:p>
                  </a:txBody>
                  <a:tcPr/>
                </a:tc>
                <a:tc>
                  <a:txBody>
                    <a:bodyPr/>
                    <a:lstStyle/>
                    <a:p>
                      <a:pPr rtl="0" fontAlgn="base"/>
                      <a:r>
                        <a:rPr lang="en-US" sz="1100">
                          <a:effectLst/>
                        </a:rPr>
                        <a:t>A0055MT ​</a:t>
                      </a:r>
                    </a:p>
                  </a:txBody>
                  <a:tcPr anchor="ctr"/>
                </a:tc>
                <a:tc>
                  <a:txBody>
                    <a:bodyPr/>
                    <a:lstStyle/>
                    <a:p>
                      <a:pPr rtl="0" fontAlgn="base"/>
                      <a:r>
                        <a:rPr lang="en-US" sz="1100">
                          <a:effectLst/>
                        </a:rPr>
                        <a:t>128 GB SD-Card</a:t>
                      </a:r>
                      <a:r>
                        <a:rPr lang="en-US" sz="1100" b="1">
                          <a:effectLst/>
                        </a:rPr>
                        <a:t>**​</a:t>
                      </a:r>
                    </a:p>
                  </a:txBody>
                  <a:tcPr anchor="ctr"/>
                </a:tc>
                <a:tc>
                  <a:txBody>
                    <a:bodyPr/>
                    <a:lstStyle/>
                    <a:p>
                      <a:pPr rtl="0" fontAlgn="base"/>
                      <a:r>
                        <a:rPr lang="en-US" sz="1100">
                          <a:effectLst/>
                        </a:rPr>
                        <a:t>128GB Class 10 Industrial SD-Card (2 required per unit) ​</a:t>
                      </a:r>
                    </a:p>
                  </a:txBody>
                  <a:tcPr anchor="ctr"/>
                </a:tc>
                <a:extLst>
                  <a:ext uri="{0D108BD9-81ED-4DB2-BD59-A6C34878D82A}">
                    <a16:rowId xmlns:a16="http://schemas.microsoft.com/office/drawing/2014/main" val="1450914347"/>
                  </a:ext>
                </a:extLst>
              </a:tr>
              <a:tr h="286156">
                <a:tc vMerge="1">
                  <a:txBody>
                    <a:bodyPr/>
                    <a:lstStyle/>
                    <a:p>
                      <a:endParaRPr lang="en-US"/>
                    </a:p>
                  </a:txBody>
                  <a:tcPr/>
                </a:tc>
                <a:tc>
                  <a:txBody>
                    <a:bodyPr/>
                    <a:lstStyle/>
                    <a:p>
                      <a:pPr rtl="0" fontAlgn="base"/>
                      <a:r>
                        <a:rPr lang="en-US" sz="1100">
                          <a:effectLst/>
                        </a:rPr>
                        <a:t>A0056MT ​</a:t>
                      </a:r>
                    </a:p>
                  </a:txBody>
                  <a:tcPr anchor="ctr"/>
                </a:tc>
                <a:tc>
                  <a:txBody>
                    <a:bodyPr/>
                    <a:lstStyle/>
                    <a:p>
                      <a:pPr rtl="0" fontAlgn="base"/>
                      <a:r>
                        <a:rPr lang="en-US" sz="1100">
                          <a:effectLst/>
                        </a:rPr>
                        <a:t>256 GB SD-Card​</a:t>
                      </a:r>
                    </a:p>
                  </a:txBody>
                  <a:tcPr anchor="ctr"/>
                </a:tc>
                <a:tc>
                  <a:txBody>
                    <a:bodyPr/>
                    <a:lstStyle/>
                    <a:p>
                      <a:pPr rtl="0" fontAlgn="base"/>
                      <a:r>
                        <a:rPr lang="en-US" sz="1100">
                          <a:effectLst/>
                        </a:rPr>
                        <a:t>256GB Class 10 Industrial SD-Card (2 required per unit) ​</a:t>
                      </a:r>
                    </a:p>
                  </a:txBody>
                  <a:tcPr anchor="ctr"/>
                </a:tc>
                <a:extLst>
                  <a:ext uri="{0D108BD9-81ED-4DB2-BD59-A6C34878D82A}">
                    <a16:rowId xmlns:a16="http://schemas.microsoft.com/office/drawing/2014/main" val="1943287986"/>
                  </a:ext>
                </a:extLst>
              </a:tr>
              <a:tr h="221121">
                <a:tc>
                  <a:txBody>
                    <a:bodyPr/>
                    <a:lstStyle/>
                    <a:p>
                      <a:pPr rtl="0" fontAlgn="base"/>
                      <a:r>
                        <a:rPr lang="en-ZA" sz="1100">
                          <a:effectLst/>
                        </a:rPr>
                        <a:t>In-Cab Camera​​</a:t>
                      </a:r>
                    </a:p>
                  </a:txBody>
                  <a:tcPr anchor="ctr"/>
                </a:tc>
                <a:tc>
                  <a:txBody>
                    <a:bodyPr/>
                    <a:lstStyle/>
                    <a:p>
                      <a:pPr rtl="0" fontAlgn="base"/>
                      <a:r>
                        <a:rPr lang="en-ZA" sz="1100">
                          <a:effectLst/>
                        </a:rPr>
                        <a:t>P0029MT​​</a:t>
                      </a:r>
                    </a:p>
                  </a:txBody>
                  <a:tcPr anchor="ctr"/>
                </a:tc>
                <a:tc>
                  <a:txBody>
                    <a:bodyPr/>
                    <a:lstStyle/>
                    <a:p>
                      <a:pPr rtl="0" fontAlgn="base"/>
                      <a:r>
                        <a:rPr lang="en-ZA" sz="1100">
                          <a:effectLst/>
                        </a:rPr>
                        <a:t>In-Cab Camera​​</a:t>
                      </a:r>
                    </a:p>
                  </a:txBody>
                  <a:tcPr anchor="ctr"/>
                </a:tc>
                <a:tc>
                  <a:txBody>
                    <a:bodyPr/>
                    <a:lstStyle/>
                    <a:p>
                      <a:pPr rtl="0" fontAlgn="base"/>
                      <a:r>
                        <a:rPr lang="en-ZA" sz="1100">
                          <a:effectLst/>
                        </a:rPr>
                        <a:t>720P SVTIP- 836C26 (in-cab monitor camera)​​</a:t>
                      </a:r>
                    </a:p>
                  </a:txBody>
                  <a:tcPr anchor="ctr"/>
                </a:tc>
                <a:extLst>
                  <a:ext uri="{0D108BD9-81ED-4DB2-BD59-A6C34878D82A}">
                    <a16:rowId xmlns:a16="http://schemas.microsoft.com/office/drawing/2014/main" val="1265162754"/>
                  </a:ext>
                </a:extLst>
              </a:tr>
              <a:tr h="377207">
                <a:tc rowSpan="2">
                  <a:txBody>
                    <a:bodyPr/>
                    <a:lstStyle/>
                    <a:p>
                      <a:pPr rtl="0" fontAlgn="base"/>
                      <a:r>
                        <a:rPr lang="en-ZA" sz="1100">
                          <a:effectLst/>
                        </a:rPr>
                        <a:t>DSM Cameras​​</a:t>
                      </a:r>
                    </a:p>
                  </a:txBody>
                  <a:tcPr anchor="ctr"/>
                </a:tc>
                <a:tc>
                  <a:txBody>
                    <a:bodyPr/>
                    <a:lstStyle/>
                    <a:p>
                      <a:pPr rtl="0" fontAlgn="base"/>
                      <a:r>
                        <a:rPr lang="en-ZA" sz="1100">
                          <a:effectLst/>
                        </a:rPr>
                        <a:t>P0026MT​​</a:t>
                      </a:r>
                    </a:p>
                  </a:txBody>
                  <a:tcPr anchor="ctr"/>
                </a:tc>
                <a:tc>
                  <a:txBody>
                    <a:bodyPr/>
                    <a:lstStyle/>
                    <a:p>
                      <a:pPr rtl="0" fontAlgn="base"/>
                      <a:r>
                        <a:rPr lang="en-ZA" sz="1100">
                          <a:effectLst/>
                        </a:rPr>
                        <a:t>DSM Dash Mount Camera​​</a:t>
                      </a:r>
                    </a:p>
                  </a:txBody>
                  <a:tcPr anchor="ctr"/>
                </a:tc>
                <a:tc>
                  <a:txBody>
                    <a:bodyPr/>
                    <a:lstStyle/>
                    <a:p>
                      <a:pPr rtl="0" fontAlgn="base"/>
                      <a:r>
                        <a:rPr lang="en-ZA" sz="1100">
                          <a:effectLst/>
                        </a:rPr>
                        <a:t>960P SVT-DSM-L (Dash Mount DSM Camera)​​</a:t>
                      </a:r>
                    </a:p>
                  </a:txBody>
                  <a:tcPr anchor="ctr"/>
                </a:tc>
                <a:extLst>
                  <a:ext uri="{0D108BD9-81ED-4DB2-BD59-A6C34878D82A}">
                    <a16:rowId xmlns:a16="http://schemas.microsoft.com/office/drawing/2014/main" val="3044880680"/>
                  </a:ext>
                </a:extLst>
              </a:tr>
              <a:tr h="377207">
                <a:tc vMerge="1">
                  <a:txBody>
                    <a:bodyPr/>
                    <a:lstStyle/>
                    <a:p>
                      <a:endParaRPr lang="en-US"/>
                    </a:p>
                  </a:txBody>
                  <a:tcPr/>
                </a:tc>
                <a:tc>
                  <a:txBody>
                    <a:bodyPr/>
                    <a:lstStyle/>
                    <a:p>
                      <a:pPr rtl="0" fontAlgn="base"/>
                      <a:r>
                        <a:rPr lang="en-ZA" sz="1100">
                          <a:effectLst/>
                        </a:rPr>
                        <a:t>P0027MT​​</a:t>
                      </a:r>
                    </a:p>
                  </a:txBody>
                  <a:tcPr anchor="ctr"/>
                </a:tc>
                <a:tc>
                  <a:txBody>
                    <a:bodyPr/>
                    <a:lstStyle/>
                    <a:p>
                      <a:pPr rtl="0" fontAlgn="base"/>
                      <a:r>
                        <a:rPr lang="en-ZA" sz="1100">
                          <a:effectLst/>
                        </a:rPr>
                        <a:t>DSM A-Pillar Mount Camera​​</a:t>
                      </a:r>
                    </a:p>
                  </a:txBody>
                  <a:tcPr anchor="ctr"/>
                </a:tc>
                <a:tc>
                  <a:txBody>
                    <a:bodyPr/>
                    <a:lstStyle/>
                    <a:p>
                      <a:pPr rtl="0" fontAlgn="base"/>
                      <a:r>
                        <a:rPr lang="en-ZA" sz="1100">
                          <a:effectLst/>
                        </a:rPr>
                        <a:t>960P SVT-CL29M (A-Pillar Mount DSM Camera)​​</a:t>
                      </a:r>
                    </a:p>
                  </a:txBody>
                  <a:tcPr anchor="ctr"/>
                </a:tc>
                <a:extLst>
                  <a:ext uri="{0D108BD9-81ED-4DB2-BD59-A6C34878D82A}">
                    <a16:rowId xmlns:a16="http://schemas.microsoft.com/office/drawing/2014/main" val="2292025699"/>
                  </a:ext>
                </a:extLst>
              </a:tr>
              <a:tr h="377207">
                <a:tc>
                  <a:txBody>
                    <a:bodyPr/>
                    <a:lstStyle/>
                    <a:p>
                      <a:pPr rtl="0" fontAlgn="base"/>
                      <a:r>
                        <a:rPr lang="en-ZA" sz="1100">
                          <a:effectLst/>
                        </a:rPr>
                        <a:t>R-Watch​​</a:t>
                      </a:r>
                    </a:p>
                  </a:txBody>
                  <a:tcPr anchor="ctr"/>
                </a:tc>
                <a:tc>
                  <a:txBody>
                    <a:bodyPr/>
                    <a:lstStyle/>
                    <a:p>
                      <a:pPr rtl="0" fontAlgn="base"/>
                      <a:r>
                        <a:rPr lang="en-ZA" sz="1100">
                          <a:effectLst/>
                        </a:rPr>
                        <a:t>P0028MT​​</a:t>
                      </a:r>
                    </a:p>
                  </a:txBody>
                  <a:tcPr anchor="ctr"/>
                </a:tc>
                <a:tc>
                  <a:txBody>
                    <a:bodyPr/>
                    <a:lstStyle/>
                    <a:p>
                      <a:pPr rtl="0" fontAlgn="base"/>
                      <a:r>
                        <a:rPr lang="en-ZA" sz="1100">
                          <a:effectLst/>
                        </a:rPr>
                        <a:t>R-Watch​​</a:t>
                      </a:r>
                    </a:p>
                  </a:txBody>
                  <a:tcPr anchor="ctr"/>
                </a:tc>
                <a:tc>
                  <a:txBody>
                    <a:bodyPr/>
                    <a:lstStyle/>
                    <a:p>
                      <a:pPr rtl="0" fontAlgn="base"/>
                      <a:r>
                        <a:rPr lang="en-ZA" sz="1100">
                          <a:effectLst/>
                        </a:rPr>
                        <a:t>R-Watch is a small colour display providing visual alerts to the driver ​​</a:t>
                      </a:r>
                    </a:p>
                  </a:txBody>
                  <a:tcPr anchor="ctr"/>
                </a:tc>
                <a:extLst>
                  <a:ext uri="{0D108BD9-81ED-4DB2-BD59-A6C34878D82A}">
                    <a16:rowId xmlns:a16="http://schemas.microsoft.com/office/drawing/2014/main" val="2815193028"/>
                  </a:ext>
                </a:extLst>
              </a:tr>
            </a:tbl>
          </a:graphicData>
        </a:graphic>
      </p:graphicFrame>
    </p:spTree>
    <p:extLst>
      <p:ext uri="{BB962C8B-B14F-4D97-AF65-F5344CB8AC3E}">
        <p14:creationId xmlns:p14="http://schemas.microsoft.com/office/powerpoint/2010/main" val="2318187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49</a:t>
            </a:fld>
            <a:endParaRPr lang="en-ZA" dirty="0"/>
          </a:p>
        </p:txBody>
      </p:sp>
      <p:sp>
        <p:nvSpPr>
          <p:cNvPr id="3" name="Text Placeholder 2"/>
          <p:cNvSpPr>
            <a:spLocks noGrp="1"/>
          </p:cNvSpPr>
          <p:nvPr>
            <p:ph type="body" sz="quarter" idx="10"/>
          </p:nvPr>
        </p:nvSpPr>
        <p:spPr/>
        <p:txBody>
          <a:bodyPr/>
          <a:lstStyle/>
          <a:p>
            <a:r>
              <a:rPr lang="en-ZA"/>
              <a:t>Data Usage Estimates</a:t>
            </a:r>
          </a:p>
        </p:txBody>
      </p:sp>
      <p:sp>
        <p:nvSpPr>
          <p:cNvPr id="4" name="Content Placeholder 3"/>
          <p:cNvSpPr>
            <a:spLocks noGrp="1"/>
          </p:cNvSpPr>
          <p:nvPr>
            <p:ph sz="quarter" idx="11"/>
          </p:nvPr>
        </p:nvSpPr>
        <p:spPr/>
        <p:txBody>
          <a:bodyPr vert="horz" lIns="91440" tIns="45720" rIns="91440" bIns="45720" rtlCol="0" anchor="t">
            <a:normAutofit/>
          </a:bodyPr>
          <a:lstStyle/>
          <a:p>
            <a:r>
              <a:rPr lang="en-ZA">
                <a:latin typeface="Arial"/>
                <a:cs typeface="Arial"/>
              </a:rPr>
              <a:t>The </a:t>
            </a:r>
            <a:r>
              <a:rPr lang="en-ZA" err="1">
                <a:latin typeface="Arial"/>
                <a:cs typeface="Arial"/>
              </a:rPr>
              <a:t>MiX</a:t>
            </a:r>
            <a:r>
              <a:rPr lang="en-ZA">
                <a:latin typeface="Arial"/>
                <a:cs typeface="Arial"/>
              </a:rPr>
              <a:t> Vision AI makes use of Main Stream or Sub Stream video files. The Sub Stream is used for events and the Custom clips.</a:t>
            </a:r>
            <a:endParaRPr lang="en-ZA"/>
          </a:p>
          <a:p>
            <a:endParaRPr lang="en-ZA">
              <a:latin typeface="Arial"/>
              <a:cs typeface="Arial"/>
            </a:endParaRPr>
          </a:p>
          <a:p>
            <a:r>
              <a:rPr lang="en-ZA">
                <a:latin typeface="Arial"/>
                <a:cs typeface="Arial"/>
              </a:rPr>
              <a:t>Event Video and Custom Clip will download </a:t>
            </a:r>
            <a:r>
              <a:rPr lang="en-ZA" err="1">
                <a:latin typeface="Arial"/>
                <a:cs typeface="Arial"/>
              </a:rPr>
              <a:t>InCab</a:t>
            </a:r>
            <a:r>
              <a:rPr lang="en-ZA">
                <a:latin typeface="Arial"/>
                <a:cs typeface="Arial"/>
              </a:rPr>
              <a:t> and Road Camera. This will result in 2 files per action.</a:t>
            </a:r>
            <a:endParaRPr lang="en-ZA"/>
          </a:p>
          <a:p>
            <a:endParaRPr lang="en-ZA">
              <a:latin typeface="Arial"/>
              <a:cs typeface="Arial"/>
            </a:endParaRPr>
          </a:p>
          <a:p>
            <a:r>
              <a:rPr lang="en-ZA">
                <a:latin typeface="Arial"/>
                <a:cs typeface="Arial"/>
              </a:rPr>
              <a:t>Video size is based on transfer rate of 4.9MB/min or 83KB/sec for each camera.</a:t>
            </a:r>
            <a:endParaRPr lang="en-ZA"/>
          </a:p>
          <a:p>
            <a:endParaRPr lang="en-ZA">
              <a:latin typeface="Arial"/>
              <a:cs typeface="Arial"/>
            </a:endParaRPr>
          </a:p>
          <a:p>
            <a:r>
              <a:rPr lang="en-ZA">
                <a:latin typeface="Arial"/>
                <a:cs typeface="Arial"/>
              </a:rPr>
              <a:t>Expected data usage is 494MB per month for 8 second duration videos and 12 events per day.</a:t>
            </a:r>
            <a:endParaRPr lang="en-ZA"/>
          </a:p>
          <a:p>
            <a:endParaRPr lang="en-ZA">
              <a:latin typeface="Arial"/>
              <a:cs typeface="Arial"/>
            </a:endParaRPr>
          </a:p>
          <a:p>
            <a:r>
              <a:rPr lang="en-ZA">
                <a:latin typeface="Arial"/>
                <a:cs typeface="Arial"/>
              </a:rPr>
              <a:t>Live Streaming estimated at 4.9MB/min with standard settings on Sub-stream.</a:t>
            </a:r>
            <a:endParaRPr lang="en-ZA"/>
          </a:p>
          <a:p>
            <a:pPr marL="0" indent="0">
              <a:buNone/>
            </a:pPr>
            <a:endParaRPr lang="en-ZA">
              <a:solidFill>
                <a:srgbClr val="3B3838"/>
              </a:solidFill>
            </a:endParaRPr>
          </a:p>
          <a:p>
            <a:pPr marL="0" indent="0">
              <a:buNone/>
            </a:pPr>
            <a:endParaRPr lang="en-ZA"/>
          </a:p>
        </p:txBody>
      </p:sp>
    </p:spTree>
    <p:extLst>
      <p:ext uri="{BB962C8B-B14F-4D97-AF65-F5344CB8AC3E}">
        <p14:creationId xmlns:p14="http://schemas.microsoft.com/office/powerpoint/2010/main" val="420956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6147" y="312821"/>
            <a:ext cx="7757831" cy="350366"/>
          </a:xfrm>
        </p:spPr>
        <p:txBody>
          <a:bodyPr vert="horz" lIns="91440" tIns="45720" rIns="91440" bIns="45720" rtlCol="0" anchor="t">
            <a:noAutofit/>
          </a:bodyPr>
          <a:lstStyle/>
          <a:p>
            <a:r>
              <a:rPr lang="en-US" sz="2800">
                <a:latin typeface="Century Gothic"/>
              </a:rPr>
              <a:t>How will </a:t>
            </a:r>
            <a:r>
              <a:rPr lang="en-US" sz="2800" err="1">
                <a:latin typeface="Century Gothic"/>
              </a:rPr>
              <a:t>MiX</a:t>
            </a:r>
            <a:r>
              <a:rPr lang="en-US" sz="2800">
                <a:latin typeface="Century Gothic"/>
              </a:rPr>
              <a:t> Vision AI benefit drivers?</a:t>
            </a:r>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5</a:t>
            </a:fld>
            <a:endParaRPr lang="en-ZA" dirty="0"/>
          </a:p>
        </p:txBody>
      </p:sp>
      <p:sp>
        <p:nvSpPr>
          <p:cNvPr id="5" name="Text Placeholder 2">
            <a:extLst>
              <a:ext uri="{FF2B5EF4-FFF2-40B4-BE49-F238E27FC236}">
                <a16:creationId xmlns:a16="http://schemas.microsoft.com/office/drawing/2014/main" id="{E9955CF9-39EC-A54F-BB1B-BBE7B6F75130}"/>
              </a:ext>
            </a:extLst>
          </p:cNvPr>
          <p:cNvSpPr txBox="1">
            <a:spLocks/>
          </p:cNvSpPr>
          <p:nvPr/>
        </p:nvSpPr>
        <p:spPr>
          <a:xfrm>
            <a:off x="616147" y="1834013"/>
            <a:ext cx="5507926" cy="34119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pPr>
            <a:r>
              <a:rPr lang="en-ZA" sz="1800"/>
              <a:t>More contextual information related to driving performance</a:t>
            </a:r>
            <a:endParaRPr lang="en-US"/>
          </a:p>
          <a:p>
            <a:pPr marL="285750" indent="-285750">
              <a:buClr>
                <a:schemeClr val="accent1"/>
              </a:buClr>
            </a:pPr>
            <a:r>
              <a:rPr lang="en-ZA" sz="1800"/>
              <a:t>Feel engaged in the performance coaching process</a:t>
            </a:r>
          </a:p>
          <a:p>
            <a:pPr marL="285750" indent="-285750">
              <a:buClr>
                <a:schemeClr val="accent1"/>
              </a:buClr>
            </a:pPr>
            <a:r>
              <a:rPr lang="en-ZA" sz="1800"/>
              <a:t>Become a better driver</a:t>
            </a:r>
          </a:p>
          <a:p>
            <a:pPr marL="285750" indent="-285750">
              <a:buClr>
                <a:schemeClr val="accent1"/>
              </a:buClr>
            </a:pPr>
            <a:r>
              <a:rPr lang="en-ZA" sz="1800"/>
              <a:t>Feel supported by company when it comes to blame for incidents</a:t>
            </a:r>
          </a:p>
        </p:txBody>
      </p:sp>
      <p:pic>
        <p:nvPicPr>
          <p:cNvPr id="7" name="Picture 6"/>
          <p:cNvPicPr>
            <a:picLocks noChangeAspect="1"/>
          </p:cNvPicPr>
          <p:nvPr/>
        </p:nvPicPr>
        <p:blipFill>
          <a:blip r:embed="rId3"/>
          <a:stretch>
            <a:fillRect/>
          </a:stretch>
        </p:blipFill>
        <p:spPr>
          <a:xfrm>
            <a:off x="6272418" y="1864151"/>
            <a:ext cx="5326024" cy="3718501"/>
          </a:xfrm>
          <a:prstGeom prst="rect">
            <a:avLst/>
          </a:prstGeom>
          <a:effectLst>
            <a:softEdge rad="63500"/>
          </a:effectLst>
        </p:spPr>
      </p:pic>
    </p:spTree>
    <p:extLst>
      <p:ext uri="{BB962C8B-B14F-4D97-AF65-F5344CB8AC3E}">
        <p14:creationId xmlns:p14="http://schemas.microsoft.com/office/powerpoint/2010/main" val="3095969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50</a:t>
            </a:fld>
            <a:endParaRPr lang="en-ZA" dirty="0"/>
          </a:p>
        </p:txBody>
      </p:sp>
      <p:sp>
        <p:nvSpPr>
          <p:cNvPr id="3" name="Text Placeholder 2"/>
          <p:cNvSpPr>
            <a:spLocks noGrp="1"/>
          </p:cNvSpPr>
          <p:nvPr>
            <p:ph type="body" sz="quarter" idx="10"/>
          </p:nvPr>
        </p:nvSpPr>
        <p:spPr/>
        <p:txBody>
          <a:bodyPr/>
          <a:lstStyle/>
          <a:p>
            <a:r>
              <a:rPr lang="en-ZA"/>
              <a:t>Regional Certifications</a:t>
            </a:r>
          </a:p>
        </p:txBody>
      </p:sp>
      <p:sp>
        <p:nvSpPr>
          <p:cNvPr id="4" name="Content Placeholder 3"/>
          <p:cNvSpPr>
            <a:spLocks noGrp="1"/>
          </p:cNvSpPr>
          <p:nvPr>
            <p:ph sz="quarter" idx="11"/>
          </p:nvPr>
        </p:nvSpPr>
        <p:spPr/>
        <p:txBody>
          <a:bodyPr/>
          <a:lstStyle/>
          <a:p>
            <a:pPr marL="0" indent="0">
              <a:buNone/>
            </a:pPr>
            <a:r>
              <a:rPr lang="en-ZA">
                <a:solidFill>
                  <a:schemeClr val="tx1"/>
                </a:solidFill>
              </a:rPr>
              <a:t>All documents are </a:t>
            </a:r>
            <a:r>
              <a:rPr lang="en-ZA">
                <a:solidFill>
                  <a:schemeClr val="tx1"/>
                </a:solidFill>
                <a:hlinkClick r:id="rId2"/>
              </a:rPr>
              <a:t>MLC</a:t>
            </a:r>
            <a:r>
              <a:rPr lang="en-ZA">
                <a:solidFill>
                  <a:schemeClr val="tx1"/>
                </a:solidFill>
              </a:rPr>
              <a:t> portal.</a:t>
            </a:r>
          </a:p>
          <a:p>
            <a:r>
              <a:rPr lang="en-ZA">
                <a:hlinkClick r:id="rId3"/>
              </a:rPr>
              <a:t>CE</a:t>
            </a:r>
            <a:endParaRPr lang="en-ZA"/>
          </a:p>
          <a:p>
            <a:r>
              <a:rPr lang="en-ZA">
                <a:hlinkClick r:id="rId4"/>
              </a:rPr>
              <a:t>ICASA</a:t>
            </a:r>
            <a:endParaRPr lang="en-ZA"/>
          </a:p>
          <a:p>
            <a:r>
              <a:rPr lang="en-ZA">
                <a:hlinkClick r:id="rId5"/>
              </a:rPr>
              <a:t>FCC</a:t>
            </a:r>
            <a:endParaRPr lang="en-ZA"/>
          </a:p>
          <a:p>
            <a:r>
              <a:rPr lang="en-ZA">
                <a:hlinkClick r:id="rId6"/>
              </a:rPr>
              <a:t>AT&amp;T</a:t>
            </a:r>
            <a:endParaRPr lang="en-ZA"/>
          </a:p>
          <a:p>
            <a:endParaRPr lang="en-ZA"/>
          </a:p>
          <a:p>
            <a:pPr marL="0" indent="0">
              <a:buNone/>
            </a:pPr>
            <a:r>
              <a:rPr lang="en-ZA"/>
              <a:t>Other required certification needs to be actioned by regional office.</a:t>
            </a:r>
          </a:p>
        </p:txBody>
      </p:sp>
    </p:spTree>
    <p:extLst>
      <p:ext uri="{BB962C8B-B14F-4D97-AF65-F5344CB8AC3E}">
        <p14:creationId xmlns:p14="http://schemas.microsoft.com/office/powerpoint/2010/main" val="2126944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51</a:t>
            </a:fld>
            <a:endParaRPr lang="en-ZA" dirty="0"/>
          </a:p>
        </p:txBody>
      </p:sp>
      <p:sp>
        <p:nvSpPr>
          <p:cNvPr id="3" name="Text Placeholder 2"/>
          <p:cNvSpPr>
            <a:spLocks noGrp="1"/>
          </p:cNvSpPr>
          <p:nvPr>
            <p:ph type="body" sz="quarter" idx="10"/>
          </p:nvPr>
        </p:nvSpPr>
        <p:spPr/>
        <p:txBody>
          <a:bodyPr vert="horz" lIns="91440" tIns="45720" rIns="91440" bIns="45720" rtlCol="0" anchor="t">
            <a:noAutofit/>
          </a:bodyPr>
          <a:lstStyle/>
          <a:p>
            <a:r>
              <a:rPr lang="en-ZA" sz="2400">
                <a:latin typeface="Century Gothic"/>
              </a:rPr>
              <a:t>FAQ</a:t>
            </a:r>
          </a:p>
        </p:txBody>
      </p:sp>
      <p:sp>
        <p:nvSpPr>
          <p:cNvPr id="4" name="Content Placeholder 3"/>
          <p:cNvSpPr>
            <a:spLocks noGrp="1"/>
          </p:cNvSpPr>
          <p:nvPr>
            <p:ph sz="quarter" idx="11"/>
          </p:nvPr>
        </p:nvSpPr>
        <p:spPr>
          <a:xfrm>
            <a:off x="425264" y="1255256"/>
            <a:ext cx="11653081" cy="5027800"/>
          </a:xfrm>
        </p:spPr>
        <p:txBody>
          <a:bodyPr vert="horz" lIns="91440" tIns="45720" rIns="91440" bIns="45720" rtlCol="0" anchor="t">
            <a:noAutofit/>
          </a:bodyPr>
          <a:lstStyle/>
          <a:p>
            <a:pPr marL="0" indent="0">
              <a:buNone/>
            </a:pPr>
            <a:r>
              <a:rPr lang="en-ZA" sz="1800" b="1">
                <a:latin typeface="Arial"/>
                <a:cs typeface="Arial"/>
              </a:rPr>
              <a:t>How long does it take to load the videos to the UI</a:t>
            </a:r>
          </a:p>
          <a:p>
            <a:pPr>
              <a:buNone/>
            </a:pPr>
            <a:r>
              <a:rPr lang="en-ZA" sz="1800">
                <a:latin typeface="Arial"/>
                <a:cs typeface="Arial"/>
              </a:rPr>
              <a:t>Between 5 and 15min after Trip end of OBC events. The </a:t>
            </a:r>
            <a:r>
              <a:rPr lang="en-ZA" sz="1800" err="1">
                <a:latin typeface="Arial"/>
                <a:cs typeface="Arial"/>
              </a:rPr>
              <a:t>Streamax</a:t>
            </a:r>
            <a:r>
              <a:rPr lang="en-ZA" sz="1800">
                <a:latin typeface="Arial"/>
                <a:cs typeface="Arial"/>
              </a:rPr>
              <a:t> unit is configured with a delay to stay on for 15 minutes after ignition is switched off to allow for the download of videos.</a:t>
            </a:r>
            <a:endParaRPr lang="en-ZA"/>
          </a:p>
          <a:p>
            <a:pPr marL="0" indent="0">
              <a:buNone/>
            </a:pPr>
            <a:endParaRPr lang="en-ZA" sz="1800">
              <a:latin typeface="Arial"/>
              <a:cs typeface="Arial"/>
            </a:endParaRPr>
          </a:p>
          <a:p>
            <a:pPr marL="0" indent="0">
              <a:buNone/>
            </a:pPr>
            <a:r>
              <a:rPr lang="en-ZA" sz="1800" b="1">
                <a:latin typeface="Arial"/>
                <a:cs typeface="Arial"/>
              </a:rPr>
              <a:t>How long are the videos available on UI</a:t>
            </a:r>
          </a:p>
          <a:p>
            <a:pPr marL="0" indent="0">
              <a:buNone/>
            </a:pPr>
            <a:r>
              <a:rPr lang="en-ZA" sz="1800">
                <a:latin typeface="Arial"/>
                <a:cs typeface="Arial"/>
              </a:rPr>
              <a:t>We do not have an expiry currently on our server (S3), but we will have to introduce it in the near future to save costs. We may decide to delete videos 1 year and older but currently no limitations in place. </a:t>
            </a:r>
            <a:endParaRPr lang="en-ZA" sz="1800"/>
          </a:p>
          <a:p>
            <a:pPr marL="0" indent="0">
              <a:buNone/>
            </a:pPr>
            <a:endParaRPr lang="en-ZA" sz="1800">
              <a:latin typeface="Arial"/>
              <a:cs typeface="Arial"/>
            </a:endParaRPr>
          </a:p>
          <a:p>
            <a:pPr marL="0" indent="0">
              <a:buNone/>
            </a:pPr>
            <a:r>
              <a:rPr lang="en-ZA" sz="1800" b="1">
                <a:latin typeface="Arial"/>
                <a:cs typeface="Arial"/>
              </a:rPr>
              <a:t>What is the size of the videos</a:t>
            </a:r>
            <a:endParaRPr lang="en-ZA" sz="1800" b="1"/>
          </a:p>
          <a:p>
            <a:pPr>
              <a:buNone/>
            </a:pPr>
            <a:r>
              <a:rPr lang="en-ZA" sz="1800">
                <a:latin typeface="Arial"/>
                <a:cs typeface="Arial"/>
              </a:rPr>
              <a:t>4.9MB/min or 83KB/sec for each camera. A Single event of 8 seconds for 2 cameras is about 1.3MB for SD footage. HD footage estimate is 40MB/min for Road and 20MB/min for </a:t>
            </a:r>
            <a:r>
              <a:rPr lang="en-ZA" sz="1800" err="1">
                <a:latin typeface="Arial"/>
                <a:cs typeface="Arial"/>
              </a:rPr>
              <a:t>InCab</a:t>
            </a:r>
            <a:r>
              <a:rPr lang="en-ZA" sz="1800">
                <a:latin typeface="Arial"/>
                <a:cs typeface="Arial"/>
              </a:rPr>
              <a:t> camera.</a:t>
            </a:r>
            <a:endParaRPr lang="en-ZA"/>
          </a:p>
          <a:p>
            <a:pPr marL="0" indent="0">
              <a:buNone/>
            </a:pPr>
            <a:endParaRPr lang="en-ZA" sz="1800"/>
          </a:p>
          <a:p>
            <a:pPr marL="0" indent="0">
              <a:buNone/>
            </a:pPr>
            <a:r>
              <a:rPr lang="en-ZA" sz="1800" b="1">
                <a:latin typeface="Arial"/>
                <a:cs typeface="Arial"/>
              </a:rPr>
              <a:t>Every time you want to view a video where is it getting the video from</a:t>
            </a:r>
            <a:endParaRPr lang="en-ZA" sz="1800" b="1"/>
          </a:p>
          <a:p>
            <a:pPr>
              <a:buNone/>
            </a:pPr>
            <a:r>
              <a:rPr lang="en-ZA" sz="1800">
                <a:latin typeface="Arial"/>
                <a:cs typeface="Arial"/>
              </a:rPr>
              <a:t>Same as </a:t>
            </a:r>
            <a:r>
              <a:rPr lang="en-ZA" sz="1800" err="1">
                <a:latin typeface="Arial"/>
                <a:cs typeface="Arial"/>
              </a:rPr>
              <a:t>MiX</a:t>
            </a:r>
            <a:r>
              <a:rPr lang="en-ZA" sz="1800">
                <a:latin typeface="Arial"/>
                <a:cs typeface="Arial"/>
              </a:rPr>
              <a:t> Vision, videos are stored on our S3 server.</a:t>
            </a:r>
            <a:endParaRPr lang="en-ZA" sz="1800"/>
          </a:p>
          <a:p>
            <a:pPr marL="0" indent="0">
              <a:buNone/>
            </a:pPr>
            <a:endParaRPr lang="en-ZA">
              <a:latin typeface="Arial"/>
              <a:cs typeface="Arial"/>
            </a:endParaRPr>
          </a:p>
          <a:p>
            <a:endParaRPr lang="en-ZA">
              <a:latin typeface="Arial"/>
              <a:cs typeface="Arial"/>
            </a:endParaRPr>
          </a:p>
          <a:p>
            <a:endParaRPr lang="en-ZA">
              <a:latin typeface="Arial"/>
              <a:cs typeface="Arial"/>
            </a:endParaRPr>
          </a:p>
          <a:p>
            <a:endParaRPr lang="en-ZA">
              <a:latin typeface="Arial"/>
              <a:cs typeface="Arial"/>
            </a:endParaRPr>
          </a:p>
          <a:p>
            <a:endParaRPr lang="en-ZA"/>
          </a:p>
          <a:p>
            <a:endParaRPr lang="en-ZA"/>
          </a:p>
        </p:txBody>
      </p:sp>
    </p:spTree>
    <p:extLst>
      <p:ext uri="{BB962C8B-B14F-4D97-AF65-F5344CB8AC3E}">
        <p14:creationId xmlns:p14="http://schemas.microsoft.com/office/powerpoint/2010/main" val="3724399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52</a:t>
            </a:fld>
            <a:endParaRPr lang="en-ZA" dirty="0"/>
          </a:p>
        </p:txBody>
      </p:sp>
      <p:sp>
        <p:nvSpPr>
          <p:cNvPr id="3" name="Text Placeholder 2"/>
          <p:cNvSpPr>
            <a:spLocks noGrp="1"/>
          </p:cNvSpPr>
          <p:nvPr>
            <p:ph type="body" sz="quarter" idx="10"/>
          </p:nvPr>
        </p:nvSpPr>
        <p:spPr>
          <a:xfrm>
            <a:off x="411432" y="259189"/>
            <a:ext cx="6570436" cy="362277"/>
          </a:xfrm>
        </p:spPr>
        <p:txBody>
          <a:bodyPr vert="horz" lIns="91440" tIns="45720" rIns="91440" bIns="45720" rtlCol="0" anchor="t">
            <a:noAutofit/>
          </a:bodyPr>
          <a:lstStyle/>
          <a:p>
            <a:r>
              <a:rPr lang="en-ZA" sz="2400">
                <a:latin typeface="Century Gothic"/>
              </a:rPr>
              <a:t>FAQ</a:t>
            </a:r>
          </a:p>
        </p:txBody>
      </p:sp>
      <p:sp>
        <p:nvSpPr>
          <p:cNvPr id="4" name="Content Placeholder 3"/>
          <p:cNvSpPr>
            <a:spLocks noGrp="1"/>
          </p:cNvSpPr>
          <p:nvPr>
            <p:ph sz="quarter" idx="11"/>
          </p:nvPr>
        </p:nvSpPr>
        <p:spPr>
          <a:xfrm>
            <a:off x="527621" y="572868"/>
            <a:ext cx="11653081" cy="5721561"/>
          </a:xfrm>
        </p:spPr>
        <p:txBody>
          <a:bodyPr vert="horz" lIns="91440" tIns="45720" rIns="91440" bIns="45720" rtlCol="0" anchor="t">
            <a:noAutofit/>
          </a:bodyPr>
          <a:lstStyle/>
          <a:p>
            <a:pPr marL="0" indent="0">
              <a:buNone/>
            </a:pPr>
            <a:endParaRPr lang="en-ZA">
              <a:latin typeface="Arial"/>
              <a:cs typeface="Arial"/>
            </a:endParaRPr>
          </a:p>
          <a:p>
            <a:pPr marL="0" indent="0">
              <a:buNone/>
            </a:pPr>
            <a:r>
              <a:rPr lang="en-ZA" sz="1800" b="1">
                <a:latin typeface="Arial"/>
                <a:cs typeface="Arial"/>
              </a:rPr>
              <a:t>Are the videos stored on a server and for how long</a:t>
            </a:r>
            <a:endParaRPr lang="en-ZA" sz="1800" b="1"/>
          </a:p>
          <a:p>
            <a:pPr>
              <a:buNone/>
            </a:pPr>
            <a:r>
              <a:rPr lang="en-ZA" sz="1800">
                <a:latin typeface="Arial"/>
                <a:cs typeface="Arial"/>
              </a:rPr>
              <a:t>As soon as we download the video into our server (S3), we delete it immediately from the </a:t>
            </a:r>
            <a:r>
              <a:rPr lang="en-ZA" sz="1800" err="1">
                <a:latin typeface="Arial"/>
                <a:cs typeface="Arial"/>
              </a:rPr>
              <a:t>Streamax</a:t>
            </a:r>
            <a:r>
              <a:rPr lang="en-ZA" sz="1800">
                <a:latin typeface="Arial"/>
                <a:cs typeface="Arial"/>
              </a:rPr>
              <a:t> S17 server</a:t>
            </a:r>
            <a:endParaRPr lang="en-ZA" sz="1800"/>
          </a:p>
          <a:p>
            <a:pPr>
              <a:buNone/>
            </a:pPr>
            <a:r>
              <a:rPr lang="en-ZA" sz="1800">
                <a:latin typeface="Arial"/>
                <a:cs typeface="Arial"/>
              </a:rPr>
              <a:t>and it is then available </a:t>
            </a:r>
            <a:r>
              <a:rPr lang="en-ZA" sz="1800" err="1">
                <a:latin typeface="Arial"/>
                <a:cs typeface="Arial"/>
              </a:rPr>
              <a:t>indefinatly</a:t>
            </a:r>
            <a:r>
              <a:rPr lang="en-ZA" sz="1800">
                <a:latin typeface="Arial"/>
                <a:cs typeface="Arial"/>
              </a:rPr>
              <a:t> now.</a:t>
            </a:r>
            <a:endParaRPr lang="en-ZA" sz="1800"/>
          </a:p>
          <a:p>
            <a:pPr marL="0" indent="0">
              <a:buNone/>
            </a:pPr>
            <a:endParaRPr lang="en-ZA" sz="1800" b="1">
              <a:latin typeface="Arial"/>
              <a:cs typeface="Arial"/>
            </a:endParaRPr>
          </a:p>
          <a:p>
            <a:pPr marL="0" indent="0">
              <a:buNone/>
            </a:pPr>
            <a:r>
              <a:rPr lang="en-ZA" sz="1800" b="1">
                <a:latin typeface="Arial"/>
                <a:cs typeface="Arial"/>
              </a:rPr>
              <a:t>What will the technicians be using to do calibrations</a:t>
            </a:r>
            <a:endParaRPr lang="en-ZA" sz="1800" b="1"/>
          </a:p>
          <a:p>
            <a:pPr>
              <a:buNone/>
            </a:pPr>
            <a:r>
              <a:rPr lang="en-ZA" sz="1800">
                <a:latin typeface="Arial"/>
                <a:cs typeface="Arial"/>
              </a:rPr>
              <a:t>They will be using the "</a:t>
            </a:r>
            <a:r>
              <a:rPr lang="en-ZA" sz="1800" err="1">
                <a:latin typeface="Arial"/>
                <a:cs typeface="Arial"/>
              </a:rPr>
              <a:t>Veyes</a:t>
            </a:r>
            <a:r>
              <a:rPr lang="en-ZA" sz="1800">
                <a:latin typeface="Arial"/>
                <a:cs typeface="Arial"/>
              </a:rPr>
              <a:t>" app from </a:t>
            </a:r>
            <a:r>
              <a:rPr lang="en-ZA" sz="1800" err="1">
                <a:latin typeface="Arial"/>
                <a:cs typeface="Arial"/>
              </a:rPr>
              <a:t>Streamax</a:t>
            </a:r>
            <a:r>
              <a:rPr lang="en-ZA" sz="1800">
                <a:latin typeface="Arial"/>
                <a:cs typeface="Arial"/>
              </a:rPr>
              <a:t> in order to calibrate the unit. We will eventually integrate with</a:t>
            </a:r>
            <a:endParaRPr lang="en-ZA" sz="1800"/>
          </a:p>
          <a:p>
            <a:pPr>
              <a:buNone/>
            </a:pPr>
            <a:r>
              <a:rPr lang="en-ZA" sz="1800">
                <a:latin typeface="Arial"/>
                <a:cs typeface="Arial"/>
              </a:rPr>
              <a:t>SDK into </a:t>
            </a:r>
            <a:r>
              <a:rPr lang="en-ZA" sz="1800" err="1">
                <a:latin typeface="Arial"/>
                <a:cs typeface="Arial"/>
              </a:rPr>
              <a:t>Techtool</a:t>
            </a:r>
            <a:endParaRPr lang="en-ZA" sz="1800"/>
          </a:p>
          <a:p>
            <a:pPr marL="0" indent="0">
              <a:buNone/>
            </a:pPr>
            <a:endParaRPr lang="en-ZA" sz="1800" b="1">
              <a:latin typeface="Arial"/>
              <a:cs typeface="Arial"/>
            </a:endParaRPr>
          </a:p>
          <a:p>
            <a:pPr marL="0" indent="0">
              <a:buNone/>
            </a:pPr>
            <a:r>
              <a:rPr lang="en-ZA" sz="1800" b="1">
                <a:latin typeface="Arial"/>
                <a:cs typeface="Arial"/>
              </a:rPr>
              <a:t>Does the </a:t>
            </a:r>
            <a:r>
              <a:rPr lang="en-ZA" sz="1800" b="1" err="1">
                <a:latin typeface="Arial"/>
                <a:cs typeface="Arial"/>
              </a:rPr>
              <a:t>Streamax</a:t>
            </a:r>
            <a:r>
              <a:rPr lang="en-ZA" sz="1800" b="1">
                <a:latin typeface="Arial"/>
                <a:cs typeface="Arial"/>
              </a:rPr>
              <a:t> need the ignition wire powered up in order to load the videos to the server</a:t>
            </a:r>
            <a:endParaRPr lang="en-ZA" sz="1800" b="1"/>
          </a:p>
          <a:p>
            <a:pPr marL="0" indent="0">
              <a:buNone/>
            </a:pPr>
            <a:r>
              <a:rPr lang="en-ZA" sz="1800">
                <a:latin typeface="Arial"/>
                <a:cs typeface="Arial"/>
              </a:rPr>
              <a:t>Yes</a:t>
            </a:r>
          </a:p>
          <a:p>
            <a:pPr marL="0" indent="0">
              <a:buNone/>
            </a:pPr>
            <a:endParaRPr lang="en-ZA" sz="1800">
              <a:latin typeface="Arial"/>
              <a:cs typeface="Arial"/>
            </a:endParaRPr>
          </a:p>
          <a:p>
            <a:pPr marL="0" indent="0">
              <a:buNone/>
            </a:pPr>
            <a:r>
              <a:rPr lang="en-ZA" sz="1800" b="1">
                <a:latin typeface="Arial"/>
                <a:cs typeface="Arial"/>
              </a:rPr>
              <a:t>Is private APN supported</a:t>
            </a:r>
          </a:p>
          <a:p>
            <a:pPr marL="0" indent="0">
              <a:buNone/>
            </a:pPr>
            <a:r>
              <a:rPr lang="en-ZA" sz="1800">
                <a:latin typeface="Arial"/>
                <a:cs typeface="Arial"/>
              </a:rPr>
              <a:t>Not in first release</a:t>
            </a:r>
            <a:endParaRPr lang="en-ZA" sz="1800"/>
          </a:p>
          <a:p>
            <a:pPr marL="0" indent="0">
              <a:buNone/>
            </a:pPr>
            <a:endParaRPr lang="en-ZA" sz="1800">
              <a:latin typeface="Arial"/>
              <a:cs typeface="Arial"/>
            </a:endParaRPr>
          </a:p>
          <a:p>
            <a:pPr marL="0" indent="0">
              <a:buNone/>
            </a:pPr>
            <a:endParaRPr lang="en-ZA" sz="1600">
              <a:latin typeface="Arial"/>
              <a:cs typeface="Arial"/>
            </a:endParaRPr>
          </a:p>
          <a:p>
            <a:pPr marL="0" indent="0">
              <a:buNone/>
            </a:pPr>
            <a:endParaRPr lang="en-ZA" sz="1600">
              <a:latin typeface="Arial"/>
              <a:cs typeface="Arial"/>
            </a:endParaRPr>
          </a:p>
          <a:p>
            <a:endParaRPr lang="en-ZA" sz="1600"/>
          </a:p>
          <a:p>
            <a:endParaRPr lang="en-ZA" sz="1600"/>
          </a:p>
          <a:p>
            <a:endParaRPr lang="en-ZA" sz="1600"/>
          </a:p>
          <a:p>
            <a:endParaRPr lang="en-ZA" sz="1600"/>
          </a:p>
          <a:p>
            <a:endParaRPr lang="en-ZA" sz="1600"/>
          </a:p>
        </p:txBody>
      </p:sp>
    </p:spTree>
    <p:extLst>
      <p:ext uri="{BB962C8B-B14F-4D97-AF65-F5344CB8AC3E}">
        <p14:creationId xmlns:p14="http://schemas.microsoft.com/office/powerpoint/2010/main" val="360683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53</a:t>
            </a:fld>
            <a:endParaRPr lang="en-ZA" dirty="0"/>
          </a:p>
        </p:txBody>
      </p:sp>
      <p:sp>
        <p:nvSpPr>
          <p:cNvPr id="3" name="Text Placeholder 2"/>
          <p:cNvSpPr>
            <a:spLocks noGrp="1"/>
          </p:cNvSpPr>
          <p:nvPr>
            <p:ph type="body" sz="quarter" idx="10"/>
          </p:nvPr>
        </p:nvSpPr>
        <p:spPr/>
        <p:txBody>
          <a:bodyPr vert="horz" lIns="91440" tIns="45720" rIns="91440" bIns="45720" rtlCol="0" anchor="t">
            <a:noAutofit/>
          </a:bodyPr>
          <a:lstStyle/>
          <a:p>
            <a:r>
              <a:rPr lang="en-ZA" sz="2400">
                <a:latin typeface="Century Gothic"/>
              </a:rPr>
              <a:t>FAQ</a:t>
            </a:r>
          </a:p>
        </p:txBody>
      </p:sp>
      <p:sp>
        <p:nvSpPr>
          <p:cNvPr id="4" name="Content Placeholder 3"/>
          <p:cNvSpPr>
            <a:spLocks noGrp="1"/>
          </p:cNvSpPr>
          <p:nvPr>
            <p:ph sz="quarter" idx="11"/>
          </p:nvPr>
        </p:nvSpPr>
        <p:spPr>
          <a:xfrm>
            <a:off x="425264" y="936808"/>
            <a:ext cx="11653081" cy="5721561"/>
          </a:xfrm>
        </p:spPr>
        <p:txBody>
          <a:bodyPr vert="horz" lIns="91440" tIns="45720" rIns="91440" bIns="45720" rtlCol="0" anchor="t">
            <a:normAutofit/>
          </a:bodyPr>
          <a:lstStyle/>
          <a:p>
            <a:pPr marL="0" indent="0">
              <a:buNone/>
            </a:pPr>
            <a:endParaRPr lang="en-ZA">
              <a:latin typeface="Arial"/>
              <a:cs typeface="Arial"/>
            </a:endParaRPr>
          </a:p>
          <a:p>
            <a:pPr marL="0" indent="0">
              <a:buNone/>
            </a:pPr>
            <a:endParaRPr lang="en-ZA" b="1"/>
          </a:p>
          <a:p>
            <a:pPr marL="0" indent="0">
              <a:buNone/>
            </a:pPr>
            <a:endParaRPr lang="en-ZA">
              <a:latin typeface="Arial"/>
              <a:cs typeface="Arial"/>
            </a:endParaRPr>
          </a:p>
          <a:p>
            <a:pPr marL="0" indent="0">
              <a:buNone/>
            </a:pPr>
            <a:endParaRPr lang="en-ZA">
              <a:latin typeface="Arial"/>
              <a:cs typeface="Arial"/>
            </a:endParaRPr>
          </a:p>
          <a:p>
            <a:endParaRPr lang="en-ZA"/>
          </a:p>
          <a:p>
            <a:endParaRPr lang="en-ZA"/>
          </a:p>
          <a:p>
            <a:endParaRPr lang="en-ZA"/>
          </a:p>
          <a:p>
            <a:endParaRPr lang="en-ZA"/>
          </a:p>
          <a:p>
            <a:endParaRPr lang="en-ZA"/>
          </a:p>
        </p:txBody>
      </p:sp>
      <p:sp>
        <p:nvSpPr>
          <p:cNvPr id="5" name="TextBox 4">
            <a:extLst>
              <a:ext uri="{FF2B5EF4-FFF2-40B4-BE49-F238E27FC236}">
                <a16:creationId xmlns:a16="http://schemas.microsoft.com/office/drawing/2014/main" id="{EEC5327B-3389-4468-881C-D0FA6FFE4C59}"/>
              </a:ext>
            </a:extLst>
          </p:cNvPr>
          <p:cNvSpPr txBox="1"/>
          <p:nvPr/>
        </p:nvSpPr>
        <p:spPr>
          <a:xfrm>
            <a:off x="357116" y="1312460"/>
            <a:ext cx="1154600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a:latin typeface="Arial"/>
                <a:cs typeface="Arial"/>
              </a:rPr>
              <a:t>R Watch: Can it include or will include in the future other events notifications such as (Over speeding, Harsh Acceleration, Harsh Cornering ) – Maybe even able to add some customised events ?</a:t>
            </a:r>
          </a:p>
          <a:p>
            <a:r>
              <a:rPr lang="en-AU">
                <a:latin typeface="Arial"/>
                <a:cs typeface="Arial"/>
              </a:rPr>
              <a:t>No, as it has no knowledge of these OBC events as there is no connection between the two units in the vehicle.  The feedback from OBC-triggered events can only be alerted to the driver using the buzzer of the OBC at present. </a:t>
            </a:r>
          </a:p>
          <a:p>
            <a:endParaRPr lang="en-AU">
              <a:latin typeface="Arial"/>
              <a:cs typeface="Arial"/>
            </a:endParaRPr>
          </a:p>
          <a:p>
            <a:r>
              <a:rPr lang="en-AU" b="1">
                <a:latin typeface="Arial"/>
                <a:ea typeface="+mn-lt"/>
                <a:cs typeface="+mn-lt"/>
              </a:rPr>
              <a:t>Like the </a:t>
            </a:r>
            <a:r>
              <a:rPr lang="en-AU" b="1" err="1">
                <a:latin typeface="Arial"/>
                <a:ea typeface="+mn-lt"/>
                <a:cs typeface="+mn-lt"/>
              </a:rPr>
              <a:t>MiX</a:t>
            </a:r>
            <a:r>
              <a:rPr lang="en-AU" b="1">
                <a:latin typeface="Arial"/>
                <a:ea typeface="+mn-lt"/>
                <a:cs typeface="+mn-lt"/>
              </a:rPr>
              <a:t> Vision used to record footage and allows the supervisors to review any footage within the last 72 hours or more depending on the memory capacity. Will this feature still be available and still through </a:t>
            </a:r>
            <a:r>
              <a:rPr lang="en-AU" b="1" err="1">
                <a:latin typeface="Arial"/>
                <a:ea typeface="+mn-lt"/>
                <a:cs typeface="+mn-lt"/>
              </a:rPr>
              <a:t>MiX</a:t>
            </a:r>
            <a:r>
              <a:rPr lang="en-AU" b="1">
                <a:latin typeface="Arial"/>
                <a:ea typeface="+mn-lt"/>
                <a:cs typeface="+mn-lt"/>
              </a:rPr>
              <a:t> Fleet Manager ? </a:t>
            </a:r>
            <a:endParaRPr lang="en-AU" b="1">
              <a:latin typeface="Arial"/>
              <a:cs typeface="Arial"/>
            </a:endParaRPr>
          </a:p>
          <a:p>
            <a:r>
              <a:rPr lang="en-AU">
                <a:latin typeface="Arial"/>
                <a:cs typeface="Arial"/>
              </a:rPr>
              <a:t>Yes, it is available. Fo 128GB SD card you can access </a:t>
            </a:r>
            <a:r>
              <a:rPr lang="en-AU" err="1">
                <a:latin typeface="Arial"/>
                <a:cs typeface="Arial"/>
              </a:rPr>
              <a:t>Substream</a:t>
            </a:r>
            <a:r>
              <a:rPr lang="en-AU">
                <a:latin typeface="Arial"/>
                <a:cs typeface="Arial"/>
              </a:rPr>
              <a:t> video files for about 90hrs ignition time. Main Stream (HD) is about 20hrs.</a:t>
            </a:r>
          </a:p>
          <a:p>
            <a:endParaRPr lang="en-AU">
              <a:latin typeface="Arial"/>
              <a:cs typeface="Arial"/>
            </a:endParaRPr>
          </a:p>
          <a:p>
            <a:endParaRPr lang="en-AU">
              <a:latin typeface="Arial"/>
              <a:ea typeface="+mn-lt"/>
              <a:cs typeface="+mn-lt"/>
            </a:endParaRPr>
          </a:p>
          <a:p>
            <a:r>
              <a:rPr lang="en-AU" b="1">
                <a:latin typeface="Arial"/>
                <a:ea typeface="+mn-lt"/>
                <a:cs typeface="+mn-lt"/>
              </a:rPr>
              <a:t>Must the vehicle to be online and communicating ?</a:t>
            </a:r>
            <a:endParaRPr lang="en-AU" b="1">
              <a:latin typeface="Arial"/>
              <a:cs typeface="Arial"/>
            </a:endParaRPr>
          </a:p>
          <a:p>
            <a:r>
              <a:rPr lang="en-AU">
                <a:latin typeface="Arial"/>
                <a:ea typeface="+mn-lt"/>
                <a:cs typeface="+mn-lt"/>
              </a:rPr>
              <a:t>The </a:t>
            </a:r>
            <a:r>
              <a:rPr lang="en-AU" err="1">
                <a:latin typeface="Arial"/>
                <a:ea typeface="+mn-lt"/>
                <a:cs typeface="+mn-lt"/>
              </a:rPr>
              <a:t>MiX</a:t>
            </a:r>
            <a:r>
              <a:rPr lang="en-AU">
                <a:latin typeface="Arial"/>
                <a:ea typeface="+mn-lt"/>
                <a:cs typeface="+mn-lt"/>
              </a:rPr>
              <a:t> Vision AI unit needs to be ON in order to get the video. So if user request a specific video and device is not online, the request will go in a queue and retry later.</a:t>
            </a:r>
            <a:endParaRPr lang="en-AU">
              <a:latin typeface="Arial"/>
              <a:cs typeface="Arial"/>
            </a:endParaRPr>
          </a:p>
        </p:txBody>
      </p:sp>
    </p:spTree>
    <p:extLst>
      <p:ext uri="{BB962C8B-B14F-4D97-AF65-F5344CB8AC3E}">
        <p14:creationId xmlns:p14="http://schemas.microsoft.com/office/powerpoint/2010/main" val="2914098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54</a:t>
            </a:fld>
            <a:endParaRPr lang="en-ZA" dirty="0"/>
          </a:p>
        </p:txBody>
      </p:sp>
      <p:sp>
        <p:nvSpPr>
          <p:cNvPr id="3" name="Text Placeholder 2"/>
          <p:cNvSpPr>
            <a:spLocks noGrp="1"/>
          </p:cNvSpPr>
          <p:nvPr>
            <p:ph type="body" sz="quarter" idx="10"/>
          </p:nvPr>
        </p:nvSpPr>
        <p:spPr/>
        <p:txBody>
          <a:bodyPr vert="horz" lIns="91440" tIns="45720" rIns="91440" bIns="45720" rtlCol="0" anchor="t">
            <a:noAutofit/>
          </a:bodyPr>
          <a:lstStyle/>
          <a:p>
            <a:r>
              <a:rPr lang="en-ZA" sz="2400">
                <a:latin typeface="Century Gothic"/>
              </a:rPr>
              <a:t>FAQ</a:t>
            </a:r>
          </a:p>
        </p:txBody>
      </p:sp>
      <p:sp>
        <p:nvSpPr>
          <p:cNvPr id="4" name="Content Placeholder 3"/>
          <p:cNvSpPr>
            <a:spLocks noGrp="1"/>
          </p:cNvSpPr>
          <p:nvPr>
            <p:ph sz="quarter" idx="11"/>
          </p:nvPr>
        </p:nvSpPr>
        <p:spPr>
          <a:xfrm>
            <a:off x="425264" y="936808"/>
            <a:ext cx="11653081" cy="5721561"/>
          </a:xfrm>
        </p:spPr>
        <p:txBody>
          <a:bodyPr vert="horz" lIns="91440" tIns="45720" rIns="91440" bIns="45720" rtlCol="0" anchor="t">
            <a:normAutofit/>
          </a:bodyPr>
          <a:lstStyle/>
          <a:p>
            <a:pPr marL="0" indent="0">
              <a:buNone/>
            </a:pPr>
            <a:endParaRPr lang="en-ZA">
              <a:latin typeface="Arial"/>
              <a:cs typeface="Arial"/>
            </a:endParaRPr>
          </a:p>
          <a:p>
            <a:pPr marL="0" indent="0">
              <a:buNone/>
            </a:pPr>
            <a:endParaRPr lang="en-ZA" b="1"/>
          </a:p>
          <a:p>
            <a:pPr marL="0" indent="0">
              <a:buNone/>
            </a:pPr>
            <a:endParaRPr lang="en-ZA">
              <a:latin typeface="Arial"/>
              <a:cs typeface="Arial"/>
            </a:endParaRPr>
          </a:p>
          <a:p>
            <a:pPr marL="0" indent="0">
              <a:buNone/>
            </a:pPr>
            <a:endParaRPr lang="en-ZA">
              <a:latin typeface="Arial"/>
              <a:cs typeface="Arial"/>
            </a:endParaRPr>
          </a:p>
          <a:p>
            <a:endParaRPr lang="en-ZA"/>
          </a:p>
          <a:p>
            <a:endParaRPr lang="en-ZA"/>
          </a:p>
          <a:p>
            <a:endParaRPr lang="en-ZA"/>
          </a:p>
          <a:p>
            <a:endParaRPr lang="en-ZA"/>
          </a:p>
          <a:p>
            <a:endParaRPr lang="en-ZA"/>
          </a:p>
        </p:txBody>
      </p:sp>
      <p:sp>
        <p:nvSpPr>
          <p:cNvPr id="5" name="TextBox 4">
            <a:extLst>
              <a:ext uri="{FF2B5EF4-FFF2-40B4-BE49-F238E27FC236}">
                <a16:creationId xmlns:a16="http://schemas.microsoft.com/office/drawing/2014/main" id="{EEC5327B-3389-4468-881C-D0FA6FFE4C59}"/>
              </a:ext>
            </a:extLst>
          </p:cNvPr>
          <p:cNvSpPr txBox="1"/>
          <p:nvPr/>
        </p:nvSpPr>
        <p:spPr>
          <a:xfrm>
            <a:off x="357116" y="1312460"/>
            <a:ext cx="1154600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AU" b="1">
              <a:latin typeface="Arial"/>
              <a:cs typeface="Arial"/>
            </a:endParaRPr>
          </a:p>
          <a:p>
            <a:r>
              <a:rPr lang="en-AU" b="1">
                <a:latin typeface="Arial"/>
                <a:ea typeface="+mn-lt"/>
                <a:cs typeface="+mn-lt"/>
              </a:rPr>
              <a:t>What are the limits of the clips – Will it be the same as </a:t>
            </a:r>
            <a:r>
              <a:rPr lang="en-AU" b="1" err="1">
                <a:latin typeface="Arial"/>
                <a:ea typeface="+mn-lt"/>
                <a:cs typeface="+mn-lt"/>
              </a:rPr>
              <a:t>MiX</a:t>
            </a:r>
            <a:r>
              <a:rPr lang="en-AU" b="1">
                <a:latin typeface="Arial"/>
                <a:ea typeface="+mn-lt"/>
                <a:cs typeface="+mn-lt"/>
              </a:rPr>
              <a:t> Vision i.e. a 2 minutes?</a:t>
            </a:r>
            <a:endParaRPr lang="en-AU" b="1">
              <a:latin typeface="Arial"/>
              <a:cs typeface="Arial"/>
            </a:endParaRPr>
          </a:p>
          <a:p>
            <a:r>
              <a:rPr lang="en-AU">
                <a:latin typeface="Arial"/>
                <a:ea typeface="+mn-lt"/>
                <a:cs typeface="+mn-lt"/>
              </a:rPr>
              <a:t>Event based video clips are 8 seconds and Tacho (custom clips) 2min 30 sec. Same as current </a:t>
            </a:r>
            <a:r>
              <a:rPr lang="en-AU" err="1">
                <a:latin typeface="Arial"/>
                <a:ea typeface="+mn-lt"/>
                <a:cs typeface="+mn-lt"/>
              </a:rPr>
              <a:t>MiX</a:t>
            </a:r>
            <a:r>
              <a:rPr lang="en-AU">
                <a:latin typeface="Arial"/>
                <a:ea typeface="+mn-lt"/>
                <a:cs typeface="+mn-lt"/>
              </a:rPr>
              <a:t> Vision</a:t>
            </a:r>
            <a:endParaRPr lang="en-AU">
              <a:latin typeface="Arial"/>
              <a:ea typeface="+mn-lt"/>
              <a:cs typeface="Arial"/>
            </a:endParaRPr>
          </a:p>
          <a:p>
            <a:endParaRPr lang="en-AU">
              <a:latin typeface="Arial"/>
              <a:ea typeface="+mn-lt"/>
              <a:cs typeface="+mn-lt"/>
            </a:endParaRPr>
          </a:p>
          <a:p>
            <a:r>
              <a:rPr lang="en-AU" b="1">
                <a:latin typeface="Arial"/>
                <a:ea typeface="+mn-lt"/>
                <a:cs typeface="+mn-lt"/>
              </a:rPr>
              <a:t>Will the footage will requested be in HD or possibility to choose resolution output ?</a:t>
            </a:r>
            <a:endParaRPr lang="en-AU" b="1">
              <a:latin typeface="Arial"/>
              <a:cs typeface="Arial"/>
            </a:endParaRPr>
          </a:p>
          <a:p>
            <a:r>
              <a:rPr lang="en-AU">
                <a:latin typeface="Arial"/>
                <a:ea typeface="+mn-lt"/>
                <a:cs typeface="+mn-lt"/>
              </a:rPr>
              <a:t>All clips (custom and evidence) are currently in SD. Request HD videos to be added on subsequent release </a:t>
            </a:r>
          </a:p>
          <a:p>
            <a:endParaRPr lang="en-AU">
              <a:latin typeface="Arial"/>
              <a:cs typeface="Arial"/>
            </a:endParaRPr>
          </a:p>
          <a:p>
            <a:r>
              <a:rPr lang="en-AU" b="1">
                <a:latin typeface="Arial"/>
                <a:ea typeface="+mn-lt"/>
                <a:cs typeface="+mn-lt"/>
              </a:rPr>
              <a:t>Any enhancements in these footage (developments or any technology improvements )</a:t>
            </a:r>
            <a:endParaRPr lang="en-AU" b="1">
              <a:latin typeface="Arial"/>
              <a:cs typeface="Arial"/>
            </a:endParaRPr>
          </a:p>
          <a:p>
            <a:r>
              <a:rPr lang="en-AU">
                <a:latin typeface="Arial"/>
                <a:ea typeface="+mn-lt"/>
                <a:cs typeface="+mn-lt"/>
              </a:rPr>
              <a:t>Currently the Video Encode standard on the units is set to H264. The supplier is working on H265 which will allow for higher Encoding, resulting in better compression to save data cost. </a:t>
            </a:r>
            <a:endParaRPr lang="en-AU">
              <a:latin typeface="Arial"/>
              <a:cs typeface="Arial"/>
            </a:endParaRPr>
          </a:p>
          <a:p>
            <a:r>
              <a:rPr lang="en-ZA">
                <a:latin typeface="Arial"/>
                <a:ea typeface="+mn-lt"/>
                <a:cs typeface="+mn-lt"/>
              </a:rPr>
              <a:t> </a:t>
            </a:r>
            <a:r>
              <a:rPr lang="en-AU">
                <a:latin typeface="Arial"/>
                <a:ea typeface="+mn-lt"/>
                <a:cs typeface="+mn-lt"/>
              </a:rPr>
              <a:t> </a:t>
            </a:r>
            <a:endParaRPr lang="en-AU">
              <a:latin typeface="Arial"/>
              <a:cs typeface="Arial"/>
            </a:endParaRPr>
          </a:p>
          <a:p>
            <a:r>
              <a:rPr lang="en-AU">
                <a:latin typeface="Arial"/>
                <a:ea typeface="+mn-lt"/>
                <a:cs typeface="+mn-lt"/>
              </a:rPr>
              <a:t>  </a:t>
            </a:r>
            <a:endParaRPr lang="en-AU">
              <a:latin typeface="Arial"/>
              <a:cs typeface="Arial"/>
            </a:endParaRPr>
          </a:p>
          <a:p>
            <a:endParaRPr lang="en-AU">
              <a:latin typeface="Arial"/>
              <a:cs typeface="Arial"/>
            </a:endParaRPr>
          </a:p>
          <a:p>
            <a:endParaRPr lang="en-AU" b="1">
              <a:latin typeface="Arial"/>
              <a:cs typeface="Arial"/>
            </a:endParaRPr>
          </a:p>
          <a:p>
            <a:endParaRPr lang="en-AU" b="1">
              <a:latin typeface="Arial"/>
              <a:cs typeface="Arial"/>
            </a:endParaRPr>
          </a:p>
          <a:p>
            <a:endParaRPr lang="en-AU">
              <a:latin typeface="Arial"/>
              <a:cs typeface="Arial"/>
            </a:endParaRPr>
          </a:p>
          <a:p>
            <a:endParaRPr lang="en-AU">
              <a:latin typeface="Arial"/>
              <a:cs typeface="Arial"/>
            </a:endParaRPr>
          </a:p>
          <a:p>
            <a:endParaRPr lang="en-AU">
              <a:latin typeface="Arial"/>
              <a:cs typeface="Arial"/>
            </a:endParaRPr>
          </a:p>
          <a:p>
            <a:endParaRPr lang="en-AU">
              <a:latin typeface="Arial"/>
              <a:cs typeface="Arial"/>
            </a:endParaRPr>
          </a:p>
          <a:p>
            <a:endParaRPr lang="en-AU">
              <a:latin typeface="Arial"/>
              <a:cs typeface="Arial"/>
            </a:endParaRPr>
          </a:p>
          <a:p>
            <a:endParaRPr lang="en-AU">
              <a:latin typeface="Arial"/>
              <a:cs typeface="Arial"/>
            </a:endParaRPr>
          </a:p>
        </p:txBody>
      </p:sp>
    </p:spTree>
    <p:extLst>
      <p:ext uri="{BB962C8B-B14F-4D97-AF65-F5344CB8AC3E}">
        <p14:creationId xmlns:p14="http://schemas.microsoft.com/office/powerpoint/2010/main" val="2176843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CFC94-9D5A-4325-B877-3A8043C4E439}"/>
              </a:ext>
            </a:extLst>
          </p:cNvPr>
          <p:cNvSpPr>
            <a:spLocks noGrp="1"/>
          </p:cNvSpPr>
          <p:nvPr>
            <p:ph type="sldNum" sz="quarter" idx="14"/>
          </p:nvPr>
        </p:nvSpPr>
        <p:spPr/>
        <p:txBody>
          <a:bodyPr/>
          <a:lstStyle/>
          <a:p>
            <a:fld id="{D877E8CB-321D-4868-A0FA-C2A676D23869}" type="slidenum">
              <a:rPr lang="en-ZA" dirty="0" smtClean="0"/>
              <a:pPr/>
              <a:t>55</a:t>
            </a:fld>
            <a:endParaRPr lang="en-ZA" dirty="0"/>
          </a:p>
        </p:txBody>
      </p:sp>
      <p:sp>
        <p:nvSpPr>
          <p:cNvPr id="3" name="Text Placeholder 2">
            <a:extLst>
              <a:ext uri="{FF2B5EF4-FFF2-40B4-BE49-F238E27FC236}">
                <a16:creationId xmlns:a16="http://schemas.microsoft.com/office/drawing/2014/main" id="{5801C425-17C5-4A61-B201-75A284F301B4}"/>
              </a:ext>
            </a:extLst>
          </p:cNvPr>
          <p:cNvSpPr>
            <a:spLocks noGrp="1"/>
          </p:cNvSpPr>
          <p:nvPr>
            <p:ph type="body" sz="quarter" idx="10"/>
          </p:nvPr>
        </p:nvSpPr>
        <p:spPr>
          <a:xfrm>
            <a:off x="616148" y="577637"/>
            <a:ext cx="7401016" cy="429127"/>
          </a:xfrm>
        </p:spPr>
        <p:txBody>
          <a:bodyPr vert="horz" lIns="91440" tIns="45720" rIns="91440" bIns="45720" rtlCol="0" anchor="t">
            <a:noAutofit/>
          </a:bodyPr>
          <a:lstStyle/>
          <a:p>
            <a:r>
              <a:rPr lang="en-ZA" sz="2400">
                <a:latin typeface="Century Gothic"/>
              </a:rPr>
              <a:t>Documentation</a:t>
            </a:r>
            <a:endParaRPr lang="en-ZA" sz="2400">
              <a:solidFill>
                <a:srgbClr val="FF0000"/>
              </a:solidFill>
              <a:latin typeface="Century Gothic"/>
            </a:endParaRPr>
          </a:p>
        </p:txBody>
      </p:sp>
      <p:sp>
        <p:nvSpPr>
          <p:cNvPr id="4" name="Content Placeholder 3">
            <a:extLst>
              <a:ext uri="{FF2B5EF4-FFF2-40B4-BE49-F238E27FC236}">
                <a16:creationId xmlns:a16="http://schemas.microsoft.com/office/drawing/2014/main" id="{9B0D2349-78EC-4615-B739-38EE831D59E4}"/>
              </a:ext>
            </a:extLst>
          </p:cNvPr>
          <p:cNvSpPr>
            <a:spLocks noGrp="1"/>
          </p:cNvSpPr>
          <p:nvPr>
            <p:ph sz="quarter" idx="11"/>
          </p:nvPr>
        </p:nvSpPr>
        <p:spPr>
          <a:xfrm>
            <a:off x="254667" y="1424371"/>
            <a:ext cx="11937333" cy="5027269"/>
          </a:xfrm>
        </p:spPr>
        <p:txBody>
          <a:bodyPr/>
          <a:lstStyle/>
          <a:p>
            <a:r>
              <a:rPr lang="en-US"/>
              <a:t>The following documentation and resources are available on the </a:t>
            </a:r>
            <a:r>
              <a:rPr lang="en-US">
                <a:hlinkClick r:id="rId2"/>
              </a:rPr>
              <a:t>MiX Learning Centre</a:t>
            </a:r>
            <a:r>
              <a:rPr lang="en-US"/>
              <a:t>:</a:t>
            </a:r>
          </a:p>
          <a:p>
            <a:endParaRPr lang="en-US"/>
          </a:p>
          <a:p>
            <a:r>
              <a:rPr lang="en-US"/>
              <a:t>Product Fact Sheet (PFS)</a:t>
            </a:r>
          </a:p>
          <a:p>
            <a:r>
              <a:rPr lang="en-US"/>
              <a:t>Installation Manual</a:t>
            </a:r>
          </a:p>
          <a:p>
            <a:r>
              <a:rPr lang="en-US"/>
              <a:t>Cables and Connectors</a:t>
            </a:r>
          </a:p>
          <a:p>
            <a:r>
              <a:rPr lang="en-US"/>
              <a:t>Certification and  Environmental Test Results</a:t>
            </a:r>
          </a:p>
          <a:p>
            <a:endParaRPr lang="en-ZA"/>
          </a:p>
        </p:txBody>
      </p:sp>
    </p:spTree>
    <p:extLst>
      <p:ext uri="{BB962C8B-B14F-4D97-AF65-F5344CB8AC3E}">
        <p14:creationId xmlns:p14="http://schemas.microsoft.com/office/powerpoint/2010/main" val="2350745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605E9-5A75-440F-AD4A-8B681DA05483}"/>
              </a:ext>
            </a:extLst>
          </p:cNvPr>
          <p:cNvSpPr>
            <a:spLocks noGrp="1"/>
          </p:cNvSpPr>
          <p:nvPr>
            <p:ph type="sldNum" sz="quarter" idx="14"/>
          </p:nvPr>
        </p:nvSpPr>
        <p:spPr/>
        <p:txBody>
          <a:bodyPr/>
          <a:lstStyle/>
          <a:p>
            <a:fld id="{D877E8CB-321D-4868-A0FA-C2A676D23869}" type="slidenum">
              <a:rPr lang="en-ZA" dirty="0" smtClean="0"/>
              <a:pPr/>
              <a:t>56</a:t>
            </a:fld>
            <a:endParaRPr lang="en-ZA"/>
          </a:p>
        </p:txBody>
      </p:sp>
      <p:sp>
        <p:nvSpPr>
          <p:cNvPr id="6" name="TextBox 5"/>
          <p:cNvSpPr txBox="1"/>
          <p:nvPr/>
        </p:nvSpPr>
        <p:spPr>
          <a:xfrm>
            <a:off x="4859383" y="2743199"/>
            <a:ext cx="2223686" cy="584775"/>
          </a:xfrm>
          <a:prstGeom prst="rect">
            <a:avLst/>
          </a:prstGeom>
          <a:noFill/>
        </p:spPr>
        <p:txBody>
          <a:bodyPr wrap="none" rtlCol="0">
            <a:spAutoFit/>
          </a:bodyPr>
          <a:lstStyle/>
          <a:p>
            <a:r>
              <a:rPr lang="en-ZA" sz="3200"/>
              <a:t>Thank You</a:t>
            </a:r>
          </a:p>
        </p:txBody>
      </p:sp>
    </p:spTree>
    <p:extLst>
      <p:ext uri="{BB962C8B-B14F-4D97-AF65-F5344CB8AC3E}">
        <p14:creationId xmlns:p14="http://schemas.microsoft.com/office/powerpoint/2010/main" val="2943611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98430" y="1956497"/>
            <a:ext cx="1978325" cy="637178"/>
          </a:xfrm>
          <a:prstGeom prst="roundRect">
            <a:avLst/>
          </a:prstGeom>
          <a:solidFill>
            <a:srgbClr val="DA2128"/>
          </a:solidFill>
          <a:ln>
            <a:solidFill>
              <a:srgbClr val="DA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Slide Number Placeholder 1"/>
          <p:cNvSpPr>
            <a:spLocks noGrp="1"/>
          </p:cNvSpPr>
          <p:nvPr>
            <p:ph type="sldNum" sz="quarter" idx="14"/>
          </p:nvPr>
        </p:nvSpPr>
        <p:spPr/>
        <p:txBody>
          <a:bodyPr/>
          <a:lstStyle/>
          <a:p>
            <a:fld id="{D877E8CB-321D-4868-A0FA-C2A676D23869}" type="slidenum">
              <a:rPr lang="en-ZA" dirty="0" smtClean="0"/>
              <a:pPr/>
              <a:t>6</a:t>
            </a:fld>
            <a:endParaRPr lang="en-ZA" dirty="0"/>
          </a:p>
        </p:txBody>
      </p:sp>
      <p:sp>
        <p:nvSpPr>
          <p:cNvPr id="3" name="Text Placeholder 2"/>
          <p:cNvSpPr>
            <a:spLocks noGrp="1"/>
          </p:cNvSpPr>
          <p:nvPr>
            <p:ph type="body" sz="quarter" idx="10"/>
          </p:nvPr>
        </p:nvSpPr>
        <p:spPr/>
        <p:txBody>
          <a:bodyPr/>
          <a:lstStyle/>
          <a:p>
            <a:r>
              <a:rPr lang="en-US" sz="2800"/>
              <a:t>Driver Performance Management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373" y="1230702"/>
            <a:ext cx="11866395" cy="5443063"/>
          </a:xfrm>
          <a:prstGeom prst="rect">
            <a:avLst/>
          </a:prstGeom>
        </p:spPr>
      </p:pic>
      <p:sp>
        <p:nvSpPr>
          <p:cNvPr id="4" name="Rounded Rectangle 3"/>
          <p:cNvSpPr/>
          <p:nvPr/>
        </p:nvSpPr>
        <p:spPr>
          <a:xfrm>
            <a:off x="3990474" y="1956497"/>
            <a:ext cx="1765677" cy="2219341"/>
          </a:xfrm>
          <a:prstGeom prst="roundRect">
            <a:avLst>
              <a:gd name="adj" fmla="val 3480"/>
            </a:avLst>
          </a:prstGeom>
          <a:noFill/>
          <a:ln w="28575">
            <a:solidFill>
              <a:srgbClr val="DA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1204755" y="2008900"/>
            <a:ext cx="1765676" cy="584775"/>
          </a:xfrm>
          <a:prstGeom prst="rect">
            <a:avLst/>
          </a:prstGeom>
          <a:solidFill>
            <a:srgbClr val="DA2128"/>
          </a:solidFill>
          <a:ln>
            <a:solidFill>
              <a:srgbClr val="DA2128"/>
            </a:solidFill>
          </a:ln>
        </p:spPr>
        <p:txBody>
          <a:bodyPr wrap="none" rtlCol="0">
            <a:spAutoFit/>
          </a:bodyPr>
          <a:lstStyle/>
          <a:p>
            <a:r>
              <a:rPr lang="en-ZA" sz="1600" b="1">
                <a:solidFill>
                  <a:schemeClr val="bg1"/>
                </a:solidFill>
              </a:rPr>
              <a:t>Event-based video</a:t>
            </a:r>
          </a:p>
          <a:p>
            <a:pPr algn="ctr"/>
            <a:r>
              <a:rPr lang="en-ZA" sz="1600" b="1">
                <a:solidFill>
                  <a:schemeClr val="bg1"/>
                </a:solidFill>
              </a:rPr>
              <a:t>(Video end of trip)</a:t>
            </a:r>
          </a:p>
        </p:txBody>
      </p:sp>
      <p:cxnSp>
        <p:nvCxnSpPr>
          <p:cNvPr id="9" name="Straight Arrow Connector 8"/>
          <p:cNvCxnSpPr/>
          <p:nvPr/>
        </p:nvCxnSpPr>
        <p:spPr>
          <a:xfrm>
            <a:off x="3076755" y="2219864"/>
            <a:ext cx="816633" cy="0"/>
          </a:xfrm>
          <a:prstGeom prst="straightConnector1">
            <a:avLst/>
          </a:prstGeom>
          <a:ln w="38100">
            <a:solidFill>
              <a:srgbClr val="DA2128"/>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4400" y="5288450"/>
            <a:ext cx="2162355" cy="584775"/>
          </a:xfrm>
          <a:prstGeom prst="rect">
            <a:avLst/>
          </a:prstGeom>
          <a:solidFill>
            <a:srgbClr val="DA2128"/>
          </a:solidFill>
          <a:ln>
            <a:solidFill>
              <a:srgbClr val="DA2128"/>
            </a:solidFill>
          </a:ln>
        </p:spPr>
        <p:txBody>
          <a:bodyPr wrap="square" rtlCol="0">
            <a:spAutoFit/>
          </a:bodyPr>
          <a:lstStyle/>
          <a:p>
            <a:pPr algn="ctr"/>
            <a:r>
              <a:rPr lang="en-ZA" sz="1600" b="1">
                <a:solidFill>
                  <a:schemeClr val="bg1"/>
                </a:solidFill>
              </a:rPr>
              <a:t>AI/ADAS event video</a:t>
            </a:r>
          </a:p>
          <a:p>
            <a:pPr algn="ctr"/>
            <a:r>
              <a:rPr lang="en-ZA" sz="1600" b="1">
                <a:solidFill>
                  <a:schemeClr val="bg1"/>
                </a:solidFill>
              </a:rPr>
              <a:t>(Video in trip)</a:t>
            </a:r>
          </a:p>
        </p:txBody>
      </p:sp>
    </p:spTree>
    <p:extLst>
      <p:ext uri="{BB962C8B-B14F-4D97-AF65-F5344CB8AC3E}">
        <p14:creationId xmlns:p14="http://schemas.microsoft.com/office/powerpoint/2010/main" val="453499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7</a:t>
            </a:fld>
            <a:endParaRPr lang="en-ZA" dirty="0"/>
          </a:p>
        </p:txBody>
      </p:sp>
      <p:sp>
        <p:nvSpPr>
          <p:cNvPr id="3" name="Text Placeholder 2"/>
          <p:cNvSpPr>
            <a:spLocks noGrp="1"/>
          </p:cNvSpPr>
          <p:nvPr>
            <p:ph type="body" sz="quarter" idx="10"/>
          </p:nvPr>
        </p:nvSpPr>
        <p:spPr/>
        <p:txBody>
          <a:bodyPr/>
          <a:lstStyle/>
          <a:p>
            <a:r>
              <a:rPr lang="en-US" sz="2800"/>
              <a:t>Flexible Driver Scoring</a:t>
            </a:r>
          </a:p>
        </p:txBody>
      </p:sp>
      <p:sp>
        <p:nvSpPr>
          <p:cNvPr id="5" name="Text Placeholder 2">
            <a:extLst>
              <a:ext uri="{FF2B5EF4-FFF2-40B4-BE49-F238E27FC236}">
                <a16:creationId xmlns:a16="http://schemas.microsoft.com/office/drawing/2014/main" id="{E9955CF9-39EC-A54F-BB1B-BBE7B6F75130}"/>
              </a:ext>
            </a:extLst>
          </p:cNvPr>
          <p:cNvSpPr txBox="1">
            <a:spLocks/>
          </p:cNvSpPr>
          <p:nvPr/>
        </p:nvSpPr>
        <p:spPr>
          <a:xfrm>
            <a:off x="742315" y="2644979"/>
            <a:ext cx="3769468" cy="1809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b="1">
                <a:solidFill>
                  <a:schemeClr val="accent5"/>
                </a:solidFill>
              </a:rPr>
              <a:t>OBC-detected events</a:t>
            </a:r>
          </a:p>
          <a:p>
            <a:endParaRPr lang="en-ZA" b="1">
              <a:solidFill>
                <a:schemeClr val="accent1"/>
              </a:solidFill>
            </a:endParaRPr>
          </a:p>
          <a:p>
            <a:pPr marL="285750" indent="-285750">
              <a:buClr>
                <a:schemeClr val="accent2"/>
              </a:buClr>
            </a:pPr>
            <a:r>
              <a:rPr lang="en-ZA" sz="1600"/>
              <a:t>Harsh braking</a:t>
            </a:r>
          </a:p>
          <a:p>
            <a:pPr marL="285750" indent="-285750">
              <a:buClr>
                <a:schemeClr val="accent2"/>
              </a:buClr>
            </a:pPr>
            <a:r>
              <a:rPr lang="en-ZA" sz="1600"/>
              <a:t>Harsh acceleration</a:t>
            </a:r>
          </a:p>
          <a:p>
            <a:pPr marL="285750" indent="-285750">
              <a:buClr>
                <a:schemeClr val="accent2"/>
              </a:buClr>
            </a:pPr>
            <a:r>
              <a:rPr lang="en-ZA" sz="1600"/>
              <a:t>Speeding</a:t>
            </a:r>
          </a:p>
        </p:txBody>
      </p:sp>
      <p:sp>
        <p:nvSpPr>
          <p:cNvPr id="6" name="Text Placeholder 2">
            <a:extLst>
              <a:ext uri="{FF2B5EF4-FFF2-40B4-BE49-F238E27FC236}">
                <a16:creationId xmlns:a16="http://schemas.microsoft.com/office/drawing/2014/main" id="{E9955CF9-39EC-A54F-BB1B-BBE7B6F75130}"/>
              </a:ext>
            </a:extLst>
          </p:cNvPr>
          <p:cNvSpPr txBox="1">
            <a:spLocks/>
          </p:cNvSpPr>
          <p:nvPr/>
        </p:nvSpPr>
        <p:spPr>
          <a:xfrm>
            <a:off x="7541831" y="2359915"/>
            <a:ext cx="3769468" cy="39306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ZA" sz="1800" b="0" i="0" kern="1200" smtClean="0">
                <a:solidFill>
                  <a:schemeClr val="tx1"/>
                </a:solidFill>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b="1">
                <a:solidFill>
                  <a:srgbClr val="5A3F99"/>
                </a:solidFill>
              </a:rPr>
              <a:t>OBC-detected events</a:t>
            </a:r>
          </a:p>
          <a:p>
            <a:pPr marL="285750" indent="-285750">
              <a:buClr>
                <a:schemeClr val="accent2"/>
              </a:buClr>
              <a:buFont typeface="Arial" panose="020B0604020202020204" pitchFamily="34" charset="0"/>
              <a:buChar char="•"/>
            </a:pPr>
            <a:r>
              <a:rPr lang="en-ZA" sz="1600" b="0">
                <a:latin typeface="Arial" panose="020B0604020202020204" pitchFamily="34" charset="0"/>
                <a:cs typeface="Arial" panose="020B0604020202020204" pitchFamily="34" charset="0"/>
              </a:rPr>
              <a:t>Harsh braking</a:t>
            </a:r>
          </a:p>
          <a:p>
            <a:pPr marL="285750" indent="-285750">
              <a:buClr>
                <a:schemeClr val="accent2"/>
              </a:buClr>
              <a:buFont typeface="Arial" panose="020B0604020202020204" pitchFamily="34" charset="0"/>
              <a:buChar char="•"/>
            </a:pPr>
            <a:r>
              <a:rPr lang="en-ZA" sz="1600" b="0">
                <a:latin typeface="Arial" panose="020B0604020202020204" pitchFamily="34" charset="0"/>
                <a:cs typeface="Arial" panose="020B0604020202020204" pitchFamily="34" charset="0"/>
              </a:rPr>
              <a:t>Harsh acceleration</a:t>
            </a:r>
          </a:p>
          <a:p>
            <a:pPr marL="285750" indent="-285750">
              <a:buClr>
                <a:schemeClr val="accent2"/>
              </a:buClr>
              <a:buFont typeface="Arial" panose="020B0604020202020204" pitchFamily="34" charset="0"/>
              <a:buChar char="•"/>
            </a:pPr>
            <a:r>
              <a:rPr lang="en-ZA" sz="1600" b="0">
                <a:latin typeface="Arial" panose="020B0604020202020204" pitchFamily="34" charset="0"/>
                <a:cs typeface="Arial" panose="020B0604020202020204" pitchFamily="34" charset="0"/>
              </a:rPr>
              <a:t>Speeding</a:t>
            </a:r>
            <a:endParaRPr lang="en-ZA" sz="800" b="0">
              <a:latin typeface="Arial" panose="020B0604020202020204" pitchFamily="34" charset="0"/>
              <a:cs typeface="Arial" panose="020B0604020202020204" pitchFamily="34" charset="0"/>
            </a:endParaRPr>
          </a:p>
          <a:p>
            <a:r>
              <a:rPr lang="en-ZA" dirty="0"/>
              <a:t>	</a:t>
            </a:r>
            <a:r>
              <a:rPr lang="en-ZA" sz="3600" dirty="0"/>
              <a:t>    </a:t>
            </a:r>
            <a:r>
              <a:rPr lang="en-ZA" sz="3600" dirty="0">
                <a:solidFill>
                  <a:schemeClr val="accent1"/>
                </a:solidFill>
              </a:rPr>
              <a:t>+</a:t>
            </a:r>
          </a:p>
          <a:p>
            <a:r>
              <a:rPr lang="en-ZA" b="1">
                <a:solidFill>
                  <a:srgbClr val="5A3F99"/>
                </a:solidFill>
              </a:rPr>
              <a:t>Machine vision-detected events</a:t>
            </a:r>
          </a:p>
          <a:p>
            <a:pPr marL="285750" indent="-285750">
              <a:buClr>
                <a:schemeClr val="accent2"/>
              </a:buClr>
              <a:buFont typeface="Arial" panose="020B0604020202020204" pitchFamily="34" charset="0"/>
              <a:buChar char="•"/>
            </a:pPr>
            <a:r>
              <a:rPr lang="en-ZA" sz="1600">
                <a:latin typeface="Arial"/>
                <a:cs typeface="Arial"/>
              </a:rPr>
              <a:t>Fatigue</a:t>
            </a:r>
          </a:p>
          <a:p>
            <a:pPr marL="285750" indent="-285750">
              <a:buClr>
                <a:schemeClr val="accent2"/>
              </a:buClr>
              <a:buFont typeface="Arial" panose="020B0604020202020204" pitchFamily="34" charset="0"/>
              <a:buChar char="•"/>
            </a:pPr>
            <a:r>
              <a:rPr lang="en-ZA" sz="1600">
                <a:latin typeface="Arial"/>
                <a:cs typeface="Arial"/>
              </a:rPr>
              <a:t>Phone use</a:t>
            </a:r>
          </a:p>
          <a:p>
            <a:pPr marL="285750" indent="-285750">
              <a:buClr>
                <a:schemeClr val="accent2"/>
              </a:buClr>
              <a:buFont typeface="Arial" panose="020B0604020202020204" pitchFamily="34" charset="0"/>
              <a:buChar char="•"/>
            </a:pPr>
            <a:r>
              <a:rPr lang="en-ZA" sz="1600">
                <a:latin typeface="Arial"/>
                <a:cs typeface="Arial"/>
              </a:rPr>
              <a:t>Distraction</a:t>
            </a:r>
          </a:p>
          <a:p>
            <a:pPr marL="285750" indent="-285750">
              <a:buClr>
                <a:schemeClr val="accent2"/>
              </a:buClr>
              <a:buFont typeface="Arial" panose="020B0604020202020204" pitchFamily="34" charset="0"/>
              <a:buChar char="•"/>
            </a:pPr>
            <a:r>
              <a:rPr lang="en-ZA" sz="1600">
                <a:latin typeface="Arial"/>
                <a:cs typeface="Arial"/>
              </a:rPr>
              <a:t>Seat belt</a:t>
            </a:r>
          </a:p>
          <a:p>
            <a:pPr marL="285750" indent="-285750">
              <a:buFont typeface="Arial" panose="020B0604020202020204" pitchFamily="34" charset="0"/>
              <a:buChar char="•"/>
            </a:pPr>
            <a:endParaRPr lang="en-ZA"/>
          </a:p>
          <a:p>
            <a:pPr lvl="1"/>
            <a:endParaRPr lang="en-ZA" sz="1600" b="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ZA" sz="1600" b="0">
              <a:latin typeface="Arial" panose="020B0604020202020204" pitchFamily="34" charset="0"/>
              <a:cs typeface="Arial" panose="020B0604020202020204" pitchFamily="34" charset="0"/>
            </a:endParaRPr>
          </a:p>
        </p:txBody>
      </p:sp>
      <p:sp>
        <p:nvSpPr>
          <p:cNvPr id="7" name="Right Arrow 6"/>
          <p:cNvSpPr/>
          <p:nvPr/>
        </p:nvSpPr>
        <p:spPr>
          <a:xfrm>
            <a:off x="4093545" y="1643912"/>
            <a:ext cx="3081007" cy="717997"/>
          </a:xfrm>
          <a:prstGeom prst="rightArrow">
            <a:avLst/>
          </a:prstGeom>
          <a:solidFill>
            <a:schemeClr val="bg2">
              <a:lumMod val="25000"/>
            </a:schemeClr>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60573" y="1754499"/>
            <a:ext cx="3165694" cy="475243"/>
          </a:xfrm>
          <a:prstGeom prst="roundRect">
            <a:avLst/>
          </a:prstGeom>
          <a:solidFill>
            <a:schemeClr val="accent5"/>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Current Driver Scorecard</a:t>
            </a:r>
          </a:p>
        </p:txBody>
      </p:sp>
      <p:sp>
        <p:nvSpPr>
          <p:cNvPr id="9" name="Rounded Rectangle 8"/>
          <p:cNvSpPr/>
          <p:nvPr/>
        </p:nvSpPr>
        <p:spPr>
          <a:xfrm>
            <a:off x="7541831" y="1754499"/>
            <a:ext cx="4061194" cy="475243"/>
          </a:xfrm>
          <a:prstGeom prst="roundRect">
            <a:avLst/>
          </a:prstGeom>
          <a:solidFill>
            <a:srgbClr val="5A3F99"/>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Flexible Driver Scorecard</a:t>
            </a:r>
          </a:p>
        </p:txBody>
      </p:sp>
      <p:sp>
        <p:nvSpPr>
          <p:cNvPr id="11" name="TextBox 10"/>
          <p:cNvSpPr txBox="1"/>
          <p:nvPr/>
        </p:nvSpPr>
        <p:spPr>
          <a:xfrm>
            <a:off x="9448171" y="4776184"/>
            <a:ext cx="2611315" cy="830997"/>
          </a:xfrm>
          <a:prstGeom prst="rect">
            <a:avLst/>
          </a:prstGeom>
          <a:noFill/>
        </p:spPr>
        <p:txBody>
          <a:bodyPr wrap="square" lIns="91440" tIns="45720" rIns="91440" bIns="45720" rtlCol="0" anchor="t">
            <a:spAutoFit/>
          </a:bodyPr>
          <a:lstStyle/>
          <a:p>
            <a:pPr marL="285750" indent="-285750">
              <a:buClr>
                <a:schemeClr val="accent2"/>
              </a:buClr>
              <a:buFont typeface="Arial" panose="020B0604020202020204" pitchFamily="34" charset="0"/>
              <a:buChar char="•"/>
            </a:pPr>
            <a:r>
              <a:rPr lang="en-US" sz="1600">
                <a:latin typeface="Arial"/>
                <a:cs typeface="Arial"/>
              </a:rPr>
              <a:t>Lane departure</a:t>
            </a:r>
          </a:p>
          <a:p>
            <a:pPr marL="285750" indent="-285750">
              <a:buClr>
                <a:schemeClr val="accent2"/>
              </a:buClr>
              <a:buFont typeface="Arial" panose="020B0604020202020204" pitchFamily="34" charset="0"/>
              <a:buChar char="•"/>
            </a:pPr>
            <a:r>
              <a:rPr lang="en-US" sz="1600">
                <a:latin typeface="Arial"/>
                <a:cs typeface="Arial"/>
              </a:rPr>
              <a:t>Forward collision</a:t>
            </a:r>
          </a:p>
          <a:p>
            <a:pPr marL="285750" indent="-285750">
              <a:buClr>
                <a:schemeClr val="accent2"/>
              </a:buClr>
              <a:buFont typeface="Arial" panose="020B0604020202020204" pitchFamily="34" charset="0"/>
              <a:buChar char="•"/>
            </a:pPr>
            <a:r>
              <a:rPr lang="en-US" sz="1600">
                <a:latin typeface="Arial"/>
                <a:cs typeface="Arial"/>
              </a:rPr>
              <a:t>Following distance</a:t>
            </a:r>
          </a:p>
        </p:txBody>
      </p:sp>
      <p:cxnSp>
        <p:nvCxnSpPr>
          <p:cNvPr id="12" name="Straight Connector 11"/>
          <p:cNvCxnSpPr/>
          <p:nvPr/>
        </p:nvCxnSpPr>
        <p:spPr>
          <a:xfrm>
            <a:off x="7323125" y="2477757"/>
            <a:ext cx="0" cy="13036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56558" y="5243166"/>
            <a:ext cx="3047862" cy="584775"/>
          </a:xfrm>
          <a:prstGeom prst="rect">
            <a:avLst/>
          </a:prstGeom>
          <a:noFill/>
        </p:spPr>
        <p:txBody>
          <a:bodyPr wrap="square" rtlCol="0">
            <a:spAutoFit/>
          </a:bodyPr>
          <a:lstStyle/>
          <a:p>
            <a:pPr algn="ctr"/>
            <a:r>
              <a:rPr lang="en-US" sz="1600" b="1">
                <a:solidFill>
                  <a:srgbClr val="FF0000"/>
                </a:solidFill>
                <a:latin typeface="Arial" panose="020B0604020202020204" pitchFamily="34" charset="0"/>
                <a:cs typeface="Arial" panose="020B0604020202020204" pitchFamily="34" charset="0"/>
              </a:rPr>
              <a:t>Measure of risky driving behavior</a:t>
            </a:r>
          </a:p>
        </p:txBody>
      </p:sp>
      <p:cxnSp>
        <p:nvCxnSpPr>
          <p:cNvPr id="14" name="Straight Connector 13"/>
          <p:cNvCxnSpPr/>
          <p:nvPr/>
        </p:nvCxnSpPr>
        <p:spPr>
          <a:xfrm>
            <a:off x="7323125" y="4838519"/>
            <a:ext cx="0" cy="13036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72700" y="2777146"/>
            <a:ext cx="2899910" cy="584775"/>
          </a:xfrm>
          <a:prstGeom prst="rect">
            <a:avLst/>
          </a:prstGeom>
          <a:noFill/>
        </p:spPr>
        <p:txBody>
          <a:bodyPr wrap="square" rtlCol="0">
            <a:spAutoFit/>
          </a:bodyPr>
          <a:lstStyle/>
          <a:p>
            <a:pPr algn="ctr"/>
            <a:r>
              <a:rPr lang="en-US" sz="1600" b="1">
                <a:solidFill>
                  <a:srgbClr val="FF0000"/>
                </a:solidFill>
                <a:latin typeface="Arial" panose="020B0604020202020204" pitchFamily="34" charset="0"/>
                <a:cs typeface="Arial" panose="020B0604020202020204" pitchFamily="34" charset="0"/>
              </a:rPr>
              <a:t>Measure of driving performance</a:t>
            </a:r>
          </a:p>
        </p:txBody>
      </p:sp>
    </p:spTree>
    <p:extLst>
      <p:ext uri="{BB962C8B-B14F-4D97-AF65-F5344CB8AC3E}">
        <p14:creationId xmlns:p14="http://schemas.microsoft.com/office/powerpoint/2010/main" val="29655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D877E8CB-321D-4868-A0FA-C2A676D23869}" type="slidenum">
              <a:rPr lang="en-ZA" dirty="0" smtClean="0"/>
              <a:pPr/>
              <a:t>8</a:t>
            </a:fld>
            <a:endParaRPr lang="en-ZA" dirty="0"/>
          </a:p>
        </p:txBody>
      </p:sp>
      <p:sp>
        <p:nvSpPr>
          <p:cNvPr id="4" name="Text Placeholder 3"/>
          <p:cNvSpPr>
            <a:spLocks noGrp="1"/>
          </p:cNvSpPr>
          <p:nvPr>
            <p:ph type="body" sz="quarter" idx="15"/>
          </p:nvPr>
        </p:nvSpPr>
        <p:spPr/>
        <p:txBody>
          <a:bodyPr vert="horz" lIns="91440" tIns="45720" rIns="91440" bIns="45720" rtlCol="0" anchor="t">
            <a:noAutofit/>
          </a:bodyPr>
          <a:lstStyle/>
          <a:p>
            <a:r>
              <a:rPr lang="en-US" sz="2800" dirty="0" err="1">
                <a:latin typeface="Century Gothic"/>
              </a:rPr>
              <a:t>MiX</a:t>
            </a:r>
            <a:r>
              <a:rPr lang="en-US" sz="2800" dirty="0">
                <a:latin typeface="Century Gothic"/>
              </a:rPr>
              <a:t> Vision AI</a:t>
            </a:r>
          </a:p>
        </p:txBody>
      </p:sp>
      <p:sp>
        <p:nvSpPr>
          <p:cNvPr id="5" name="Text Placeholder 4"/>
          <p:cNvSpPr>
            <a:spLocks noGrp="1"/>
          </p:cNvSpPr>
          <p:nvPr>
            <p:ph type="body" sz="quarter" idx="16"/>
          </p:nvPr>
        </p:nvSpPr>
        <p:spPr>
          <a:xfrm>
            <a:off x="868811" y="976876"/>
            <a:ext cx="11174799" cy="362278"/>
          </a:xfrm>
        </p:spPr>
        <p:txBody>
          <a:bodyPr/>
          <a:lstStyle/>
          <a:p>
            <a:r>
              <a:rPr lang="en-US" dirty="0"/>
              <a:t>Detect, Alert &amp; Provide Insights on in-cab activities in </a:t>
            </a:r>
            <a:r>
              <a:rPr lang="en-US" dirty="0" err="1"/>
              <a:t>MiX</a:t>
            </a:r>
            <a:r>
              <a:rPr lang="en-US" dirty="0"/>
              <a:t> Fleet Manager &amp; </a:t>
            </a:r>
            <a:r>
              <a:rPr lang="en-US" dirty="0" err="1"/>
              <a:t>MyMiX</a:t>
            </a:r>
            <a:endParaRPr lang="en-US" dirty="0"/>
          </a:p>
        </p:txBody>
      </p:sp>
      <p:sp>
        <p:nvSpPr>
          <p:cNvPr id="20" name="TextBox 19">
            <a:extLst>
              <a:ext uri="{FF2B5EF4-FFF2-40B4-BE49-F238E27FC236}">
                <a16:creationId xmlns:a16="http://schemas.microsoft.com/office/drawing/2014/main" id="{FA654427-3E5E-744B-AA48-1BEF6AF40EF8}"/>
              </a:ext>
            </a:extLst>
          </p:cNvPr>
          <p:cNvSpPr txBox="1"/>
          <p:nvPr/>
        </p:nvSpPr>
        <p:spPr>
          <a:xfrm>
            <a:off x="6873795" y="5725012"/>
            <a:ext cx="184731" cy="369332"/>
          </a:xfrm>
          <a:prstGeom prst="rect">
            <a:avLst/>
          </a:prstGeom>
          <a:noFill/>
        </p:spPr>
        <p:txBody>
          <a:bodyPr wrap="none" rtlCol="0">
            <a:spAutoFit/>
          </a:bodyPr>
          <a:lstStyle/>
          <a:p>
            <a:endParaRPr lang="en-US">
              <a:latin typeface="Century Gothic" panose="020B0502020202020204" pitchFamily="34" charset="0"/>
            </a:endParaRPr>
          </a:p>
        </p:txBody>
      </p:sp>
      <p:sp>
        <p:nvSpPr>
          <p:cNvPr id="21" name="TextBox 20">
            <a:extLst>
              <a:ext uri="{FF2B5EF4-FFF2-40B4-BE49-F238E27FC236}">
                <a16:creationId xmlns:a16="http://schemas.microsoft.com/office/drawing/2014/main" id="{B1EC5257-49DE-2646-9D48-C6C6864A8A6B}"/>
              </a:ext>
            </a:extLst>
          </p:cNvPr>
          <p:cNvSpPr txBox="1"/>
          <p:nvPr/>
        </p:nvSpPr>
        <p:spPr>
          <a:xfrm>
            <a:off x="6891984" y="6278568"/>
            <a:ext cx="184731" cy="369332"/>
          </a:xfrm>
          <a:prstGeom prst="rect">
            <a:avLst/>
          </a:prstGeom>
          <a:noFill/>
        </p:spPr>
        <p:txBody>
          <a:bodyPr wrap="none" rtlCol="0">
            <a:spAutoFit/>
          </a:bodyPr>
          <a:lstStyle/>
          <a:p>
            <a:endParaRPr lang="en-US">
              <a:latin typeface="Century Gothic" panose="020B0502020202020204" pitchFamily="34" charset="0"/>
            </a:endParaRPr>
          </a:p>
        </p:txBody>
      </p:sp>
      <p:sp>
        <p:nvSpPr>
          <p:cNvPr id="22" name="文本框 14">
            <a:extLst>
              <a:ext uri="{FF2B5EF4-FFF2-40B4-BE49-F238E27FC236}">
                <a16:creationId xmlns:a16="http://schemas.microsoft.com/office/drawing/2014/main" id="{357FF604-0A34-8A41-81CC-6170AF9580D2}"/>
              </a:ext>
            </a:extLst>
          </p:cNvPr>
          <p:cNvSpPr txBox="1">
            <a:spLocks noChangeArrowheads="1"/>
          </p:cNvSpPr>
          <p:nvPr/>
        </p:nvSpPr>
        <p:spPr bwMode="auto">
          <a:xfrm>
            <a:off x="4167074" y="5115413"/>
            <a:ext cx="923290"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Narrow" panose="020B0606020202030204" pitchFamily="34" charset="0"/>
                <a:ea typeface="微软雅黑" panose="020B0503020204020204" charset="-122"/>
              </a:defRPr>
            </a:lvl1pPr>
            <a:lvl2pPr>
              <a:defRPr sz="2800">
                <a:solidFill>
                  <a:schemeClr val="tx1"/>
                </a:solidFill>
                <a:latin typeface="Arial Narrow" panose="020B0606020202030204" pitchFamily="34" charset="0"/>
                <a:ea typeface="微软雅黑" panose="020B0503020204020204" charset="-122"/>
              </a:defRPr>
            </a:lvl2pPr>
            <a:lvl3pPr>
              <a:defRPr sz="2400">
                <a:solidFill>
                  <a:schemeClr val="tx1"/>
                </a:solidFill>
                <a:latin typeface="Arial Narrow" panose="020B0606020202030204" pitchFamily="34" charset="0"/>
                <a:ea typeface="微软雅黑" panose="020B0503020204020204" charset="-122"/>
              </a:defRPr>
            </a:lvl3pPr>
            <a:lvl4pPr>
              <a:defRPr sz="2000">
                <a:solidFill>
                  <a:schemeClr val="tx1"/>
                </a:solidFill>
                <a:latin typeface="Arial Narrow" panose="020B0606020202030204" pitchFamily="34" charset="0"/>
                <a:ea typeface="微软雅黑" panose="020B0503020204020204" charset="-122"/>
              </a:defRPr>
            </a:lvl4pPr>
            <a:lvl5pPr>
              <a:defRPr sz="2000">
                <a:solidFill>
                  <a:schemeClr val="tx1"/>
                </a:solidFill>
                <a:latin typeface="Arial Narrow" panose="020B06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9pPr>
          </a:lstStyle>
          <a:p>
            <a:r>
              <a:rPr lang="en-US" altLang="zh-CN" sz="1600" dirty="0">
                <a:solidFill>
                  <a:schemeClr val="bg1"/>
                </a:solidFill>
                <a:latin typeface="Century Gothic" panose="020B0502020202020204" pitchFamily="34" charset="0"/>
              </a:rPr>
              <a:t>C6D AI</a:t>
            </a:r>
          </a:p>
        </p:txBody>
      </p:sp>
      <p:grpSp>
        <p:nvGrpSpPr>
          <p:cNvPr id="23" name="Group 22">
            <a:extLst>
              <a:ext uri="{FF2B5EF4-FFF2-40B4-BE49-F238E27FC236}">
                <a16:creationId xmlns:a16="http://schemas.microsoft.com/office/drawing/2014/main" id="{A6BB3767-6512-7946-9464-2692386035A2}"/>
              </a:ext>
            </a:extLst>
          </p:cNvPr>
          <p:cNvGrpSpPr/>
          <p:nvPr/>
        </p:nvGrpSpPr>
        <p:grpSpPr>
          <a:xfrm>
            <a:off x="542290" y="2202911"/>
            <a:ext cx="5076843" cy="3430247"/>
            <a:chOff x="2601534" y="2624455"/>
            <a:chExt cx="2717800" cy="1609090"/>
          </a:xfrm>
        </p:grpSpPr>
        <p:sp>
          <p:nvSpPr>
            <p:cNvPr id="24" name="椭圆 26">
              <a:extLst>
                <a:ext uri="{FF2B5EF4-FFF2-40B4-BE49-F238E27FC236}">
                  <a16:creationId xmlns:a16="http://schemas.microsoft.com/office/drawing/2014/main" id="{5F943C06-3C4E-CD42-9BE3-3D660737A57B}"/>
                </a:ext>
              </a:extLst>
            </p:cNvPr>
            <p:cNvSpPr/>
            <p:nvPr/>
          </p:nvSpPr>
          <p:spPr>
            <a:xfrm>
              <a:off x="2601534" y="2624455"/>
              <a:ext cx="2717800" cy="1609090"/>
            </a:xfrm>
            <a:prstGeom prst="ellipse">
              <a:avLst/>
            </a:prstGeom>
            <a:solidFill>
              <a:schemeClr val="accent1">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Century Gothic" panose="020B0502020202020204" pitchFamily="34" charset="0"/>
              </a:endParaRPr>
            </a:p>
          </p:txBody>
        </p:sp>
        <p:pic>
          <p:nvPicPr>
            <p:cNvPr id="25" name="Picture 35">
              <a:extLst>
                <a:ext uri="{FF2B5EF4-FFF2-40B4-BE49-F238E27FC236}">
                  <a16:creationId xmlns:a16="http://schemas.microsoft.com/office/drawing/2014/main" id="{BDE51633-29C9-6C46-9E9D-F3A640BD04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61909" y="3135812"/>
              <a:ext cx="1256030" cy="690245"/>
            </a:xfrm>
            <a:prstGeom prst="rect">
              <a:avLst/>
            </a:prstGeom>
          </p:spPr>
        </p:pic>
        <p:pic>
          <p:nvPicPr>
            <p:cNvPr id="26" name="图片 15" descr="1">
              <a:extLst>
                <a:ext uri="{FF2B5EF4-FFF2-40B4-BE49-F238E27FC236}">
                  <a16:creationId xmlns:a16="http://schemas.microsoft.com/office/drawing/2014/main" id="{2C53ABFB-83A5-F246-8DAA-D694A20645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2394" y="3076122"/>
              <a:ext cx="347345" cy="828675"/>
            </a:xfrm>
            <a:prstGeom prst="rect">
              <a:avLst/>
            </a:prstGeom>
          </p:spPr>
        </p:pic>
      </p:grpSp>
      <p:sp>
        <p:nvSpPr>
          <p:cNvPr id="27" name="Text Placeholder 6">
            <a:extLst>
              <a:ext uri="{FF2B5EF4-FFF2-40B4-BE49-F238E27FC236}">
                <a16:creationId xmlns:a16="http://schemas.microsoft.com/office/drawing/2014/main" id="{E50EB46F-55B1-D146-945D-2964936B9736}"/>
              </a:ext>
            </a:extLst>
          </p:cNvPr>
          <p:cNvSpPr txBox="1">
            <a:spLocks/>
          </p:cNvSpPr>
          <p:nvPr/>
        </p:nvSpPr>
        <p:spPr>
          <a:xfrm>
            <a:off x="5979246" y="1847411"/>
            <a:ext cx="6302868" cy="46631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400"/>
              </a:spcBef>
              <a:buClr>
                <a:srgbClr val="41A336"/>
              </a:buClr>
              <a:buFont typeface="Wingdings" charset="2"/>
              <a:buChar char="ü"/>
            </a:pPr>
            <a:r>
              <a:rPr lang="en-US" sz="1800" dirty="0">
                <a:latin typeface="Arial"/>
                <a:cs typeface="Arial"/>
              </a:rPr>
              <a:t>Forward-facing </a:t>
            </a:r>
            <a:r>
              <a:rPr lang="en-US" sz="1800" u="sng" dirty="0">
                <a:latin typeface="Arial"/>
                <a:cs typeface="Arial"/>
              </a:rPr>
              <a:t>ADAS</a:t>
            </a:r>
            <a:r>
              <a:rPr lang="en-US" sz="1800" dirty="0">
                <a:latin typeface="Arial"/>
                <a:cs typeface="Arial"/>
              </a:rPr>
              <a:t> camera: Max 1080P @ 20FPS</a:t>
            </a:r>
            <a:endParaRPr lang="en-US" sz="1800">
              <a:solidFill>
                <a:srgbClr val="FF0000"/>
              </a:solidFill>
              <a:latin typeface="Arial" panose="020B0604020202020204" pitchFamily="34" charset="0"/>
              <a:cs typeface="Arial" panose="020B0604020202020204" pitchFamily="34" charset="0"/>
            </a:endParaRPr>
          </a:p>
          <a:p>
            <a:pPr lvl="1">
              <a:lnSpc>
                <a:spcPct val="100000"/>
              </a:lnSpc>
              <a:spcBef>
                <a:spcPts val="400"/>
              </a:spcBef>
              <a:buClr>
                <a:schemeClr val="accent4"/>
              </a:buClr>
              <a:buFont typeface="Wingdings" charset="2"/>
              <a:buChar char="ü"/>
            </a:pPr>
            <a:r>
              <a:rPr lang="en-US" sz="1600" dirty="0">
                <a:latin typeface="Arial"/>
                <a:cs typeface="Arial"/>
              </a:rPr>
              <a:t>Lane departure warning</a:t>
            </a:r>
          </a:p>
          <a:p>
            <a:pPr lvl="1">
              <a:lnSpc>
                <a:spcPct val="100000"/>
              </a:lnSpc>
              <a:spcBef>
                <a:spcPts val="400"/>
              </a:spcBef>
              <a:buClr>
                <a:schemeClr val="accent4"/>
              </a:buClr>
              <a:buFont typeface="Wingdings" charset="2"/>
              <a:buChar char="ü"/>
            </a:pPr>
            <a:r>
              <a:rPr lang="en-US" sz="1600" dirty="0">
                <a:latin typeface="Arial"/>
                <a:cs typeface="Arial"/>
              </a:rPr>
              <a:t>Forward collision warning</a:t>
            </a:r>
          </a:p>
          <a:p>
            <a:pPr lvl="1">
              <a:lnSpc>
                <a:spcPct val="100000"/>
              </a:lnSpc>
              <a:spcBef>
                <a:spcPts val="400"/>
              </a:spcBef>
              <a:buClr>
                <a:schemeClr val="accent4"/>
              </a:buClr>
              <a:buFont typeface="Wingdings" charset="2"/>
              <a:buChar char="ü"/>
            </a:pPr>
            <a:r>
              <a:rPr lang="en-US" sz="1600" dirty="0">
                <a:latin typeface="Arial"/>
                <a:cs typeface="Arial"/>
              </a:rPr>
              <a:t>Following distance warning</a:t>
            </a:r>
          </a:p>
          <a:p>
            <a:pPr>
              <a:lnSpc>
                <a:spcPct val="100000"/>
              </a:lnSpc>
              <a:spcBef>
                <a:spcPts val="400"/>
              </a:spcBef>
              <a:buClr>
                <a:srgbClr val="41A336"/>
              </a:buClr>
              <a:buFont typeface="Wingdings" charset="2"/>
              <a:buChar char="ü"/>
            </a:pPr>
            <a:r>
              <a:rPr lang="en-US" sz="1800" dirty="0">
                <a:latin typeface="Arial"/>
                <a:cs typeface="Arial"/>
              </a:rPr>
              <a:t>Driver-facing </a:t>
            </a:r>
            <a:r>
              <a:rPr lang="en-US" sz="1800" u="sng" dirty="0">
                <a:latin typeface="Arial"/>
                <a:cs typeface="Arial"/>
              </a:rPr>
              <a:t>DSM</a:t>
            </a:r>
            <a:r>
              <a:rPr lang="en-US" sz="1800" dirty="0">
                <a:latin typeface="Arial"/>
                <a:cs typeface="Arial"/>
              </a:rPr>
              <a:t> camera: Max 960P @ 20FPS</a:t>
            </a:r>
            <a:endParaRPr lang="en-US" sz="1800">
              <a:solidFill>
                <a:srgbClr val="FF0000"/>
              </a:solidFill>
              <a:latin typeface="Arial"/>
              <a:cs typeface="Arial"/>
            </a:endParaRPr>
          </a:p>
          <a:p>
            <a:pPr lvl="1">
              <a:lnSpc>
                <a:spcPct val="100000"/>
              </a:lnSpc>
              <a:spcBef>
                <a:spcPts val="400"/>
              </a:spcBef>
              <a:buClr>
                <a:schemeClr val="accent4"/>
              </a:buClr>
              <a:buFont typeface="Wingdings" charset="2"/>
              <a:buChar char="ü"/>
            </a:pPr>
            <a:r>
              <a:rPr lang="en-US" sz="1600" dirty="0">
                <a:latin typeface="Arial"/>
                <a:cs typeface="Arial"/>
              </a:rPr>
              <a:t>Fatigue warning</a:t>
            </a:r>
          </a:p>
          <a:p>
            <a:pPr lvl="1">
              <a:lnSpc>
                <a:spcPct val="100000"/>
              </a:lnSpc>
              <a:spcBef>
                <a:spcPts val="400"/>
              </a:spcBef>
              <a:buClr>
                <a:schemeClr val="accent4"/>
              </a:buClr>
              <a:buFont typeface="Wingdings" charset="2"/>
              <a:buChar char="ü"/>
            </a:pPr>
            <a:r>
              <a:rPr lang="en-US" sz="1600" dirty="0">
                <a:latin typeface="Arial"/>
                <a:cs typeface="Arial"/>
              </a:rPr>
              <a:t>Phone use warning</a:t>
            </a:r>
          </a:p>
          <a:p>
            <a:pPr lvl="1">
              <a:lnSpc>
                <a:spcPct val="100000"/>
              </a:lnSpc>
              <a:spcBef>
                <a:spcPts val="400"/>
              </a:spcBef>
              <a:buClr>
                <a:schemeClr val="accent4"/>
              </a:buClr>
              <a:buFont typeface="Wingdings" charset="2"/>
              <a:buChar char="ü"/>
            </a:pPr>
            <a:r>
              <a:rPr lang="en-US" sz="1600" dirty="0">
                <a:latin typeface="Arial"/>
                <a:cs typeface="Arial"/>
              </a:rPr>
              <a:t>Distraction warning</a:t>
            </a:r>
          </a:p>
          <a:p>
            <a:pPr lvl="1">
              <a:lnSpc>
                <a:spcPct val="100000"/>
              </a:lnSpc>
              <a:spcBef>
                <a:spcPts val="400"/>
              </a:spcBef>
              <a:buClr>
                <a:schemeClr val="accent4"/>
              </a:buClr>
              <a:buFont typeface="Wingdings" charset="2"/>
              <a:buChar char="ü"/>
            </a:pPr>
            <a:r>
              <a:rPr lang="en-US" sz="1600" dirty="0">
                <a:latin typeface="Arial"/>
                <a:cs typeface="Arial"/>
              </a:rPr>
              <a:t>Seat belt warning</a:t>
            </a:r>
          </a:p>
          <a:p>
            <a:pPr>
              <a:lnSpc>
                <a:spcPct val="100000"/>
              </a:lnSpc>
              <a:spcBef>
                <a:spcPts val="400"/>
              </a:spcBef>
              <a:buClr>
                <a:srgbClr val="41A336"/>
              </a:buClr>
              <a:buFont typeface="Wingdings" charset="2"/>
              <a:buChar char="ü"/>
            </a:pPr>
            <a:r>
              <a:rPr lang="en-US" sz="1800" dirty="0">
                <a:latin typeface="Arial"/>
                <a:cs typeface="Arial"/>
              </a:rPr>
              <a:t>OBC-triggered events with road and in-cab video</a:t>
            </a:r>
          </a:p>
          <a:p>
            <a:pPr lvl="1">
              <a:lnSpc>
                <a:spcPct val="100000"/>
              </a:lnSpc>
              <a:spcBef>
                <a:spcPts val="400"/>
              </a:spcBef>
              <a:buClr>
                <a:schemeClr val="accent4"/>
              </a:buClr>
              <a:buFont typeface="Wingdings" charset="2"/>
              <a:buChar char="ü"/>
            </a:pPr>
            <a:r>
              <a:rPr lang="en-US" sz="1600" dirty="0">
                <a:latin typeface="Arial"/>
                <a:cs typeface="Arial"/>
              </a:rPr>
              <a:t>Harsh braking</a:t>
            </a:r>
          </a:p>
          <a:p>
            <a:pPr lvl="1">
              <a:lnSpc>
                <a:spcPct val="100000"/>
              </a:lnSpc>
              <a:spcBef>
                <a:spcPts val="400"/>
              </a:spcBef>
              <a:buClr>
                <a:schemeClr val="accent4"/>
              </a:buClr>
              <a:buFont typeface="Wingdings" charset="2"/>
              <a:buChar char="ü"/>
            </a:pPr>
            <a:r>
              <a:rPr lang="en-US" sz="1600" dirty="0">
                <a:latin typeface="Arial"/>
                <a:cs typeface="Arial"/>
              </a:rPr>
              <a:t>Harsh acceleration</a:t>
            </a:r>
          </a:p>
          <a:p>
            <a:pPr lvl="1">
              <a:lnSpc>
                <a:spcPct val="100000"/>
              </a:lnSpc>
              <a:spcBef>
                <a:spcPts val="400"/>
              </a:spcBef>
              <a:buClr>
                <a:schemeClr val="accent4"/>
              </a:buClr>
              <a:buFont typeface="Wingdings" charset="2"/>
              <a:buChar char="ü"/>
            </a:pPr>
            <a:r>
              <a:rPr lang="en-US" sz="1600" dirty="0">
                <a:latin typeface="Arial"/>
                <a:cs typeface="Arial"/>
              </a:rPr>
              <a:t>Speeding</a:t>
            </a:r>
          </a:p>
          <a:p>
            <a:pPr lvl="1">
              <a:lnSpc>
                <a:spcPct val="100000"/>
              </a:lnSpc>
              <a:spcBef>
                <a:spcPts val="400"/>
              </a:spcBef>
              <a:buClr>
                <a:schemeClr val="accent4"/>
              </a:buClr>
              <a:buFont typeface="Wingdings" charset="2"/>
              <a:buChar char="ü"/>
            </a:pPr>
            <a:r>
              <a:rPr lang="en-US" sz="1600" dirty="0">
                <a:latin typeface="Arial"/>
                <a:cs typeface="Arial"/>
              </a:rPr>
              <a:t>Impact detection</a:t>
            </a:r>
          </a:p>
          <a:p>
            <a:pPr lvl="1">
              <a:lnSpc>
                <a:spcPct val="100000"/>
              </a:lnSpc>
              <a:spcBef>
                <a:spcPts val="400"/>
              </a:spcBef>
              <a:buClr>
                <a:schemeClr val="accent4"/>
              </a:buClr>
              <a:buFont typeface="Wingdings" charset="2"/>
              <a:buChar char="ü"/>
            </a:pPr>
            <a:r>
              <a:rPr lang="en-US" sz="1600" dirty="0">
                <a:latin typeface="Arial" panose="020B0604020202020204" pitchFamily="34" charset="0"/>
                <a:cs typeface="Arial" panose="020B0604020202020204" pitchFamily="34" charset="0"/>
              </a:rPr>
              <a:t>Rollover detection</a:t>
            </a:r>
          </a:p>
          <a:p>
            <a:pPr lvl="1">
              <a:lnSpc>
                <a:spcPct val="100000"/>
              </a:lnSpc>
              <a:spcBef>
                <a:spcPts val="400"/>
              </a:spcBef>
              <a:buClr>
                <a:srgbClr val="41A336"/>
              </a:buClr>
              <a:buFont typeface="Wingdings" charset="2"/>
              <a:buChar char="ü"/>
            </a:pPr>
            <a:endParaRPr lang="en-US" sz="1400">
              <a:latin typeface="Arial" panose="020B0604020202020204" pitchFamily="34" charset="0"/>
              <a:cs typeface="Arial" panose="020B0604020202020204" pitchFamily="34" charset="0"/>
            </a:endParaRPr>
          </a:p>
          <a:p>
            <a:pPr lvl="1">
              <a:lnSpc>
                <a:spcPct val="100000"/>
              </a:lnSpc>
              <a:spcBef>
                <a:spcPts val="400"/>
              </a:spcBef>
              <a:buClr>
                <a:srgbClr val="41A336"/>
              </a:buClr>
              <a:buFont typeface="Wingdings" charset="2"/>
              <a:buChar char="ü"/>
            </a:pPr>
            <a:endParaRPr lang="en-US" sz="1400">
              <a:latin typeface="Arial" panose="020B0604020202020204" pitchFamily="34" charset="0"/>
              <a:cs typeface="Arial" panose="020B0604020202020204" pitchFamily="34" charset="0"/>
            </a:endParaRPr>
          </a:p>
          <a:p>
            <a:pPr marL="457200" lvl="1" indent="0">
              <a:buFont typeface="Arial"/>
              <a:buNone/>
            </a:pPr>
            <a:endParaRPr lang="en-US">
              <a:latin typeface="Arial" panose="020B0604020202020204" pitchFamily="34" charset="0"/>
              <a:cs typeface="Arial" panose="020B0604020202020204" pitchFamily="34" charset="0"/>
            </a:endParaRPr>
          </a:p>
        </p:txBody>
      </p:sp>
      <p:cxnSp>
        <p:nvCxnSpPr>
          <p:cNvPr id="28" name="Straight Connector 27"/>
          <p:cNvCxnSpPr/>
          <p:nvPr/>
        </p:nvCxnSpPr>
        <p:spPr>
          <a:xfrm>
            <a:off x="9921946" y="2276310"/>
            <a:ext cx="0" cy="741210"/>
          </a:xfrm>
          <a:prstGeom prst="line">
            <a:avLst/>
          </a:prstGeom>
          <a:ln w="38100">
            <a:solidFill>
              <a:srgbClr val="213468"/>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0023546" y="2493026"/>
            <a:ext cx="1682496" cy="307777"/>
          </a:xfrm>
          <a:prstGeom prst="rect">
            <a:avLst/>
          </a:prstGeom>
          <a:noFill/>
        </p:spPr>
        <p:txBody>
          <a:bodyPr wrap="square" rtlCol="0">
            <a:spAutoFit/>
          </a:bodyPr>
          <a:lstStyle/>
          <a:p>
            <a:r>
              <a:rPr lang="en-US" sz="1400" dirty="0"/>
              <a:t>Machine vision</a:t>
            </a:r>
          </a:p>
        </p:txBody>
      </p:sp>
      <p:cxnSp>
        <p:nvCxnSpPr>
          <p:cNvPr id="30" name="Straight Connector 29"/>
          <p:cNvCxnSpPr/>
          <p:nvPr/>
        </p:nvCxnSpPr>
        <p:spPr>
          <a:xfrm>
            <a:off x="9921946" y="3516846"/>
            <a:ext cx="0" cy="963714"/>
          </a:xfrm>
          <a:prstGeom prst="line">
            <a:avLst/>
          </a:prstGeom>
          <a:ln w="38100">
            <a:solidFill>
              <a:srgbClr val="213468"/>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023546" y="3818905"/>
            <a:ext cx="1682496" cy="307777"/>
          </a:xfrm>
          <a:prstGeom prst="rect">
            <a:avLst/>
          </a:prstGeom>
          <a:noFill/>
        </p:spPr>
        <p:txBody>
          <a:bodyPr wrap="square" rtlCol="0">
            <a:spAutoFit/>
          </a:bodyPr>
          <a:lstStyle/>
          <a:p>
            <a:r>
              <a:rPr lang="en-US" sz="1400" dirty="0"/>
              <a:t>Machine vision</a:t>
            </a:r>
          </a:p>
        </p:txBody>
      </p:sp>
      <p:sp>
        <p:nvSpPr>
          <p:cNvPr id="32" name="TextBox 31"/>
          <p:cNvSpPr txBox="1"/>
          <p:nvPr/>
        </p:nvSpPr>
        <p:spPr>
          <a:xfrm>
            <a:off x="302308" y="5633159"/>
            <a:ext cx="555680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All events have in-cab, real-time driver coaching feedback via the camera display screen or the OBC buzzer</a:t>
            </a:r>
          </a:p>
        </p:txBody>
      </p:sp>
      <p:pic>
        <p:nvPicPr>
          <p:cNvPr id="33" name="Picture 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581" y="4516646"/>
            <a:ext cx="885825" cy="885825"/>
          </a:xfrm>
          <a:prstGeom prst="rect">
            <a:avLst/>
          </a:prstGeom>
          <a:noFill/>
          <a:ln>
            <a:noFill/>
          </a:ln>
        </p:spPr>
      </p:pic>
      <p:sp>
        <p:nvSpPr>
          <p:cNvPr id="34" name="Rounded Rectangle 33"/>
          <p:cNvSpPr/>
          <p:nvPr/>
        </p:nvSpPr>
        <p:spPr>
          <a:xfrm>
            <a:off x="1360092" y="2061095"/>
            <a:ext cx="3301707" cy="854990"/>
          </a:xfrm>
          <a:prstGeom prst="roundRect">
            <a:avLst/>
          </a:prstGeom>
          <a:solidFill>
            <a:schemeClr val="tx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6">
            <a:extLst>
              <a:ext uri="{FF2B5EF4-FFF2-40B4-BE49-F238E27FC236}">
                <a16:creationId xmlns:a16="http://schemas.microsoft.com/office/drawing/2014/main" id="{084C0D2D-1729-0646-BC47-990D09A4A431}"/>
              </a:ext>
            </a:extLst>
          </p:cNvPr>
          <p:cNvSpPr txBox="1">
            <a:spLocks/>
          </p:cNvSpPr>
          <p:nvPr/>
        </p:nvSpPr>
        <p:spPr>
          <a:xfrm>
            <a:off x="1685799" y="2323593"/>
            <a:ext cx="2650292" cy="37369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eaLnBrk="0" fontAlgn="base" hangingPunct="0">
              <a:buNone/>
            </a:pPr>
            <a:r>
              <a:rPr lang="en-US" sz="1900" b="1" dirty="0" err="1">
                <a:solidFill>
                  <a:schemeClr val="bg1"/>
                </a:solidFill>
                <a:latin typeface="Arial"/>
                <a:cs typeface="Arial"/>
              </a:rPr>
              <a:t>MiX</a:t>
            </a:r>
            <a:r>
              <a:rPr lang="en-US" sz="1900" b="1" dirty="0">
                <a:solidFill>
                  <a:schemeClr val="bg1"/>
                </a:solidFill>
                <a:latin typeface="Arial"/>
                <a:cs typeface="Arial"/>
              </a:rPr>
              <a:t> Vision AI</a:t>
            </a:r>
          </a:p>
          <a:p>
            <a:pPr marL="457200" lvl="1" indent="0" algn="ctr">
              <a:buFont typeface="Arial"/>
              <a:buNone/>
            </a:pPr>
            <a:endParaRPr lang="en-US" b="1">
              <a:solidFill>
                <a:schemeClr val="bg1"/>
              </a:solidFill>
              <a:latin typeface="Arial" panose="020B0604020202020204" pitchFamily="34" charset="0"/>
              <a:cs typeface="Arial" panose="020B0604020202020204" pitchFamily="34" charset="0"/>
            </a:endParaRPr>
          </a:p>
        </p:txBody>
      </p:sp>
      <p:pic>
        <p:nvPicPr>
          <p:cNvPr id="36" name="图片 419" descr="图片2"/>
          <p:cNvPicPr/>
          <p:nvPr/>
        </p:nvPicPr>
        <p:blipFill>
          <a:blip r:embed="rId6">
            <a:extLst>
              <a:ext uri="{28A0092B-C50C-407E-A947-70E740481C1C}">
                <a14:useLocalDpi xmlns:a14="http://schemas.microsoft.com/office/drawing/2010/main" val="0"/>
              </a:ext>
            </a:extLst>
          </a:blip>
          <a:srcRect/>
          <a:stretch>
            <a:fillRect/>
          </a:stretch>
        </p:blipFill>
        <p:spPr bwMode="auto">
          <a:xfrm>
            <a:off x="2784983" y="4600138"/>
            <a:ext cx="1051007" cy="900650"/>
          </a:xfrm>
          <a:prstGeom prst="rect">
            <a:avLst/>
          </a:prstGeom>
          <a:noFill/>
          <a:ln>
            <a:noFill/>
          </a:ln>
        </p:spPr>
      </p:pic>
    </p:spTree>
    <p:extLst>
      <p:ext uri="{BB962C8B-B14F-4D97-AF65-F5344CB8AC3E}">
        <p14:creationId xmlns:p14="http://schemas.microsoft.com/office/powerpoint/2010/main" val="870101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vert="horz" lIns="91440" tIns="45720" rIns="91440" bIns="45720" rtlCol="0" anchor="t">
            <a:noAutofit/>
          </a:bodyPr>
          <a:lstStyle/>
          <a:p>
            <a:r>
              <a:rPr lang="en-US" sz="2800" dirty="0" err="1">
                <a:latin typeface="Century Gothic"/>
              </a:rPr>
              <a:t>MiX</a:t>
            </a:r>
            <a:r>
              <a:rPr lang="en-US" sz="2800" dirty="0">
                <a:latin typeface="Century Gothic"/>
              </a:rPr>
              <a:t> Vision AI: Parts Overview</a:t>
            </a:r>
          </a:p>
        </p:txBody>
      </p:sp>
      <p:sp>
        <p:nvSpPr>
          <p:cNvPr id="4" name="Slide Number Placeholder 3"/>
          <p:cNvSpPr>
            <a:spLocks noGrp="1"/>
          </p:cNvSpPr>
          <p:nvPr>
            <p:ph type="sldNum" sz="quarter" idx="14"/>
          </p:nvPr>
        </p:nvSpPr>
        <p:spPr/>
        <p:txBody>
          <a:bodyPr/>
          <a:lstStyle/>
          <a:p>
            <a:fld id="{D877E8CB-321D-4868-A0FA-C2A676D23869}" type="slidenum">
              <a:rPr lang="en-ZA" dirty="0" smtClean="0"/>
              <a:pPr/>
              <a:t>9</a:t>
            </a:fld>
            <a:endParaRPr lang="en-ZA" dirty="0"/>
          </a:p>
        </p:txBody>
      </p:sp>
      <p:pic>
        <p:nvPicPr>
          <p:cNvPr id="5" name="图片 351"/>
          <p:cNvPicPr/>
          <p:nvPr/>
        </p:nvPicPr>
        <p:blipFill>
          <a:blip r:embed="rId2">
            <a:extLst>
              <a:ext uri="{28A0092B-C50C-407E-A947-70E740481C1C}">
                <a14:useLocalDpi xmlns:a14="http://schemas.microsoft.com/office/drawing/2010/main" val="0"/>
              </a:ext>
            </a:extLst>
          </a:blip>
          <a:srcRect/>
          <a:stretch>
            <a:fillRect/>
          </a:stretch>
        </p:blipFill>
        <p:spPr bwMode="auto">
          <a:xfrm>
            <a:off x="7270941" y="2343822"/>
            <a:ext cx="1396690" cy="1231900"/>
          </a:xfrm>
          <a:prstGeom prst="rect">
            <a:avLst/>
          </a:prstGeom>
          <a:noFill/>
          <a:ln>
            <a:noFill/>
          </a:ln>
        </p:spPr>
      </p:pic>
      <p:pic>
        <p:nvPicPr>
          <p:cNvPr id="6" name="图片 419" descr="图片2"/>
          <p:cNvPicPr/>
          <p:nvPr/>
        </p:nvPicPr>
        <p:blipFill>
          <a:blip r:embed="rId3">
            <a:extLst>
              <a:ext uri="{28A0092B-C50C-407E-A947-70E740481C1C}">
                <a14:useLocalDpi xmlns:a14="http://schemas.microsoft.com/office/drawing/2010/main" val="0"/>
              </a:ext>
            </a:extLst>
          </a:blip>
          <a:srcRect/>
          <a:stretch>
            <a:fillRect/>
          </a:stretch>
        </p:blipFill>
        <p:spPr bwMode="auto">
          <a:xfrm>
            <a:off x="3741523" y="2343822"/>
            <a:ext cx="1692335" cy="1529649"/>
          </a:xfrm>
          <a:prstGeom prst="rect">
            <a:avLst/>
          </a:prstGeom>
          <a:noFill/>
          <a:ln>
            <a:noFill/>
          </a:ln>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0107" y="2439697"/>
            <a:ext cx="1441802" cy="1337897"/>
          </a:xfrm>
          <a:prstGeom prst="rect">
            <a:avLst/>
          </a:prstGeom>
          <a:noFill/>
          <a:ln>
            <a:noFill/>
          </a:ln>
        </p:spPr>
      </p:pic>
      <p:pic>
        <p:nvPicPr>
          <p:cNvPr id="8" name="Picture 35">
            <a:extLst>
              <a:ext uri="{FF2B5EF4-FFF2-40B4-BE49-F238E27FC236}">
                <a16:creationId xmlns:a16="http://schemas.microsoft.com/office/drawing/2014/main" id="{2EA50480-0A1A-8C41-8375-5D89FABEF9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423" y="2539603"/>
            <a:ext cx="2443644" cy="1261067"/>
          </a:xfrm>
          <a:prstGeom prst="rect">
            <a:avLst/>
          </a:prstGeom>
        </p:spPr>
      </p:pic>
      <p:pic>
        <p:nvPicPr>
          <p:cNvPr id="9" name="Picture 8"/>
          <p:cNvPicPr>
            <a:picLocks noChangeAspect="1"/>
          </p:cNvPicPr>
          <p:nvPr/>
        </p:nvPicPr>
        <p:blipFill>
          <a:blip r:embed="rId6"/>
          <a:stretch>
            <a:fillRect/>
          </a:stretch>
        </p:blipFill>
        <p:spPr>
          <a:xfrm>
            <a:off x="6423307" y="2260692"/>
            <a:ext cx="667303" cy="1489314"/>
          </a:xfrm>
          <a:prstGeom prst="rect">
            <a:avLst/>
          </a:prstGeom>
        </p:spPr>
      </p:pic>
      <p:sp>
        <p:nvSpPr>
          <p:cNvPr id="10" name="TextBox 9"/>
          <p:cNvSpPr txBox="1"/>
          <p:nvPr/>
        </p:nvSpPr>
        <p:spPr>
          <a:xfrm>
            <a:off x="6194859" y="3750006"/>
            <a:ext cx="1344270" cy="246221"/>
          </a:xfrm>
          <a:prstGeom prst="rect">
            <a:avLst/>
          </a:prstGeom>
          <a:noFill/>
        </p:spPr>
        <p:txBody>
          <a:bodyPr wrap="square" rtlCol="0">
            <a:spAutoFit/>
          </a:bodyPr>
          <a:lstStyle/>
          <a:p>
            <a:r>
              <a:rPr lang="en-ZA" sz="1000" dirty="0"/>
              <a:t>A-Pillar Mount</a:t>
            </a:r>
          </a:p>
        </p:txBody>
      </p:sp>
      <p:sp>
        <p:nvSpPr>
          <p:cNvPr id="11" name="TextBox 10"/>
          <p:cNvSpPr txBox="1"/>
          <p:nvPr/>
        </p:nvSpPr>
        <p:spPr>
          <a:xfrm>
            <a:off x="7500407" y="3746313"/>
            <a:ext cx="1190263" cy="249914"/>
          </a:xfrm>
          <a:prstGeom prst="rect">
            <a:avLst/>
          </a:prstGeom>
          <a:noFill/>
        </p:spPr>
        <p:txBody>
          <a:bodyPr wrap="square" rtlCol="0">
            <a:spAutoFit/>
          </a:bodyPr>
          <a:lstStyle/>
          <a:p>
            <a:r>
              <a:rPr lang="en-ZA" sz="1000" dirty="0"/>
              <a:t>Dash Mount</a:t>
            </a:r>
          </a:p>
        </p:txBody>
      </p:sp>
      <p:sp>
        <p:nvSpPr>
          <p:cNvPr id="16" name="TextBox 15"/>
          <p:cNvSpPr txBox="1"/>
          <p:nvPr/>
        </p:nvSpPr>
        <p:spPr>
          <a:xfrm>
            <a:off x="3369433" y="4208823"/>
            <a:ext cx="2704211" cy="1415772"/>
          </a:xfrm>
          <a:prstGeom prst="rect">
            <a:avLst/>
          </a:prstGeom>
          <a:noFill/>
        </p:spPr>
        <p:txBody>
          <a:bodyPr wrap="square" lIns="91440" tIns="45720" rIns="91440" bIns="45720" rtlCol="0" anchor="t">
            <a:spAutoFit/>
          </a:bodyPr>
          <a:lstStyle/>
          <a:p>
            <a:r>
              <a:rPr lang="en-ZA" sz="1400" b="1" u="sng" dirty="0">
                <a:latin typeface="Arial"/>
                <a:cs typeface="Arial"/>
              </a:rPr>
              <a:t>Function:</a:t>
            </a:r>
            <a:r>
              <a:rPr lang="en-ZA" sz="1400" dirty="0">
                <a:latin typeface="Arial"/>
                <a:cs typeface="Arial"/>
              </a:rPr>
              <a:t> In-cab view</a:t>
            </a:r>
          </a:p>
          <a:p>
            <a:endParaRPr lang="en-ZA" sz="1200">
              <a:latin typeface="Arial" panose="020B0604020202020204" pitchFamily="34" charset="0"/>
              <a:cs typeface="Arial" panose="020B0604020202020204" pitchFamily="34" charset="0"/>
            </a:endParaRPr>
          </a:p>
          <a:p>
            <a:r>
              <a:rPr lang="en-ZA" sz="1200" dirty="0">
                <a:latin typeface="Arial"/>
                <a:cs typeface="Arial"/>
              </a:rPr>
              <a:t>This camera provides a view from inside the vehicle. </a:t>
            </a:r>
          </a:p>
          <a:p>
            <a:r>
              <a:rPr lang="en-ZA" sz="1200" dirty="0">
                <a:latin typeface="Arial" panose="020B0604020202020204" pitchFamily="34" charset="0"/>
                <a:cs typeface="Arial" panose="020B0604020202020204" pitchFamily="34" charset="0"/>
              </a:rPr>
              <a:t>Contains mic for audio recording. No AI capability on this camera, just a static camera</a:t>
            </a:r>
          </a:p>
        </p:txBody>
      </p:sp>
      <p:sp>
        <p:nvSpPr>
          <p:cNvPr id="17" name="TextBox 16"/>
          <p:cNvSpPr txBox="1"/>
          <p:nvPr/>
        </p:nvSpPr>
        <p:spPr>
          <a:xfrm>
            <a:off x="6179231" y="4159615"/>
            <a:ext cx="2565331" cy="1600438"/>
          </a:xfrm>
          <a:prstGeom prst="rect">
            <a:avLst/>
          </a:prstGeom>
          <a:noFill/>
        </p:spPr>
        <p:txBody>
          <a:bodyPr wrap="square" lIns="91440" tIns="45720" rIns="91440" bIns="45720" rtlCol="0" anchor="t">
            <a:spAutoFit/>
          </a:bodyPr>
          <a:lstStyle/>
          <a:p>
            <a:r>
              <a:rPr lang="en-ZA" sz="1400" b="1" u="sng" dirty="0">
                <a:latin typeface="Arial"/>
                <a:cs typeface="Arial"/>
              </a:rPr>
              <a:t>Function:</a:t>
            </a:r>
            <a:r>
              <a:rPr lang="en-ZA" sz="1400" dirty="0">
                <a:latin typeface="Arial"/>
                <a:cs typeface="Arial"/>
              </a:rPr>
              <a:t> Driver Fatigue</a:t>
            </a:r>
          </a:p>
          <a:p>
            <a:endParaRPr lang="en-ZA" sz="1200">
              <a:latin typeface="Arial" panose="020B0604020202020204" pitchFamily="34" charset="0"/>
              <a:cs typeface="Arial" panose="020B0604020202020204" pitchFamily="34" charset="0"/>
            </a:endParaRPr>
          </a:p>
          <a:p>
            <a:r>
              <a:rPr lang="en-ZA" sz="1200" dirty="0">
                <a:latin typeface="Arial"/>
                <a:cs typeface="Arial"/>
              </a:rPr>
              <a:t>The DSM camera is used for Driver Fatigue detection (AI events).</a:t>
            </a:r>
          </a:p>
          <a:p>
            <a:r>
              <a:rPr lang="en-ZA" sz="1200" dirty="0">
                <a:latin typeface="Arial" panose="020B0604020202020204" pitchFamily="34" charset="0"/>
                <a:cs typeface="Arial" panose="020B0604020202020204" pitchFamily="34" charset="0"/>
              </a:rPr>
              <a:t>Two variants are available to order, both have mic.</a:t>
            </a:r>
          </a:p>
          <a:p>
            <a:r>
              <a:rPr lang="en-ZA" sz="1200" dirty="0">
                <a:latin typeface="Arial" panose="020B0604020202020204" pitchFamily="34" charset="0"/>
                <a:cs typeface="Arial" panose="020B0604020202020204" pitchFamily="34" charset="0"/>
              </a:rPr>
              <a:t>Dash Mount and A-Pillar</a:t>
            </a:r>
          </a:p>
        </p:txBody>
      </p:sp>
      <p:sp>
        <p:nvSpPr>
          <p:cNvPr id="18" name="TextBox 17"/>
          <p:cNvSpPr txBox="1"/>
          <p:nvPr/>
        </p:nvSpPr>
        <p:spPr>
          <a:xfrm>
            <a:off x="8987238" y="4149261"/>
            <a:ext cx="2615822" cy="1046440"/>
          </a:xfrm>
          <a:prstGeom prst="rect">
            <a:avLst/>
          </a:prstGeom>
          <a:noFill/>
        </p:spPr>
        <p:txBody>
          <a:bodyPr wrap="square" lIns="91440" tIns="45720" rIns="91440" bIns="45720" rtlCol="0" anchor="t">
            <a:spAutoFit/>
          </a:bodyPr>
          <a:lstStyle/>
          <a:p>
            <a:r>
              <a:rPr lang="en-ZA" sz="1400" b="1" u="sng" dirty="0">
                <a:latin typeface="Arial" panose="020B0604020202020204" pitchFamily="34" charset="0"/>
                <a:cs typeface="Arial" panose="020B0604020202020204" pitchFamily="34" charset="0"/>
              </a:rPr>
              <a:t>Function:</a:t>
            </a:r>
            <a:r>
              <a:rPr lang="en-ZA" sz="1400" dirty="0">
                <a:latin typeface="Arial" panose="020B0604020202020204" pitchFamily="34" charset="0"/>
                <a:cs typeface="Arial" panose="020B0604020202020204" pitchFamily="34" charset="0"/>
              </a:rPr>
              <a:t> Visual Feedback</a:t>
            </a:r>
          </a:p>
          <a:p>
            <a:endParaRPr lang="en-ZA" sz="1200">
              <a:latin typeface="Arial" panose="020B0604020202020204" pitchFamily="34" charset="0"/>
              <a:cs typeface="Arial" panose="020B0604020202020204" pitchFamily="34" charset="0"/>
            </a:endParaRPr>
          </a:p>
          <a:p>
            <a:r>
              <a:rPr lang="en-ZA" sz="1200" dirty="0">
                <a:latin typeface="Arial"/>
                <a:cs typeface="Arial"/>
              </a:rPr>
              <a:t>The In-cab coach provides a visual feedback for the driver on the event triggers (ADAS/AI).</a:t>
            </a:r>
          </a:p>
        </p:txBody>
      </p:sp>
      <p:sp>
        <p:nvSpPr>
          <p:cNvPr id="19" name="TextBox 18"/>
          <p:cNvSpPr txBox="1"/>
          <p:nvPr/>
        </p:nvSpPr>
        <p:spPr>
          <a:xfrm>
            <a:off x="472637" y="4236559"/>
            <a:ext cx="2594586" cy="1446550"/>
          </a:xfrm>
          <a:prstGeom prst="rect">
            <a:avLst/>
          </a:prstGeom>
          <a:noFill/>
        </p:spPr>
        <p:txBody>
          <a:bodyPr wrap="square" lIns="91440" tIns="45720" rIns="91440" bIns="45720" rtlCol="0" anchor="t">
            <a:spAutoFit/>
          </a:bodyPr>
          <a:lstStyle/>
          <a:p>
            <a:r>
              <a:rPr lang="en-ZA" sz="1400" b="1" u="sng" dirty="0">
                <a:latin typeface="Arial"/>
                <a:cs typeface="Arial"/>
              </a:rPr>
              <a:t>Function:</a:t>
            </a:r>
            <a:r>
              <a:rPr lang="en-ZA" sz="1400" dirty="0">
                <a:latin typeface="Arial"/>
                <a:cs typeface="Arial"/>
              </a:rPr>
              <a:t> ADAS/Road Facing</a:t>
            </a:r>
          </a:p>
          <a:p>
            <a:endParaRPr lang="en-ZA" sz="1400">
              <a:latin typeface="Arial" panose="020B0604020202020204" pitchFamily="34" charset="0"/>
              <a:cs typeface="Arial" panose="020B0604020202020204" pitchFamily="34" charset="0"/>
            </a:endParaRPr>
          </a:p>
          <a:p>
            <a:r>
              <a:rPr lang="en-ZA" sz="1200" dirty="0">
                <a:latin typeface="Arial"/>
                <a:cs typeface="Arial"/>
              </a:rPr>
              <a:t>This is the main unit which contains the Cat4 LTE modem and Road Facing camera for ADAS events.</a:t>
            </a:r>
          </a:p>
          <a:p>
            <a:r>
              <a:rPr lang="en-ZA" sz="1200" dirty="0">
                <a:latin typeface="Arial"/>
                <a:cs typeface="Arial"/>
              </a:rPr>
              <a:t>This unit contains mic and speaker. Speaker is used for audible alerts.</a:t>
            </a:r>
          </a:p>
        </p:txBody>
      </p:sp>
      <p:sp>
        <p:nvSpPr>
          <p:cNvPr id="20" name="Rectangle 19"/>
          <p:cNvSpPr/>
          <p:nvPr/>
        </p:nvSpPr>
        <p:spPr>
          <a:xfrm>
            <a:off x="409074" y="2068030"/>
            <a:ext cx="2873363" cy="3843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p:cNvSpPr/>
          <p:nvPr/>
        </p:nvSpPr>
        <p:spPr>
          <a:xfrm>
            <a:off x="3215416" y="2068030"/>
            <a:ext cx="2873363" cy="3843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p:cNvSpPr/>
          <p:nvPr/>
        </p:nvSpPr>
        <p:spPr>
          <a:xfrm>
            <a:off x="6025216" y="2068030"/>
            <a:ext cx="2873363" cy="3843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p:cNvSpPr/>
          <p:nvPr/>
        </p:nvSpPr>
        <p:spPr>
          <a:xfrm>
            <a:off x="8831558" y="2068030"/>
            <a:ext cx="2873363" cy="3843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p:cNvSpPr/>
          <p:nvPr/>
        </p:nvSpPr>
        <p:spPr>
          <a:xfrm flipV="1">
            <a:off x="409075" y="1466757"/>
            <a:ext cx="2806342" cy="59343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ectangle 24"/>
          <p:cNvSpPr/>
          <p:nvPr/>
        </p:nvSpPr>
        <p:spPr>
          <a:xfrm flipV="1">
            <a:off x="3282437" y="1466757"/>
            <a:ext cx="2742780" cy="59343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ectangle 25"/>
          <p:cNvSpPr/>
          <p:nvPr/>
        </p:nvSpPr>
        <p:spPr>
          <a:xfrm flipV="1">
            <a:off x="6088779" y="1466757"/>
            <a:ext cx="2742780" cy="593434"/>
          </a:xfrm>
          <a:prstGeom prst="rect">
            <a:avLst/>
          </a:prstGeom>
          <a:solidFill>
            <a:srgbClr val="5A3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Rectangle 26"/>
          <p:cNvSpPr/>
          <p:nvPr/>
        </p:nvSpPr>
        <p:spPr>
          <a:xfrm flipV="1">
            <a:off x="8895121" y="1466757"/>
            <a:ext cx="2809800" cy="593434"/>
          </a:xfrm>
          <a:prstGeom prst="rect">
            <a:avLst/>
          </a:prstGeom>
          <a:solidFill>
            <a:srgbClr val="DA21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p:cNvSpPr txBox="1"/>
          <p:nvPr/>
        </p:nvSpPr>
        <p:spPr>
          <a:xfrm>
            <a:off x="538149" y="1569844"/>
            <a:ext cx="2740718" cy="369332"/>
          </a:xfrm>
          <a:prstGeom prst="rect">
            <a:avLst/>
          </a:prstGeom>
          <a:noFill/>
        </p:spPr>
        <p:txBody>
          <a:bodyPr wrap="square" lIns="91440" tIns="45720" rIns="91440" bIns="45720" rtlCol="0" anchor="t">
            <a:spAutoFit/>
          </a:bodyPr>
          <a:lstStyle/>
          <a:p>
            <a:r>
              <a:rPr lang="en-ZA" b="1" dirty="0">
                <a:solidFill>
                  <a:schemeClr val="bg1"/>
                </a:solidFill>
              </a:rPr>
              <a:t>Road-facing Camera</a:t>
            </a:r>
          </a:p>
        </p:txBody>
      </p:sp>
      <p:sp>
        <p:nvSpPr>
          <p:cNvPr id="13" name="TextBox 12"/>
          <p:cNvSpPr txBox="1"/>
          <p:nvPr/>
        </p:nvSpPr>
        <p:spPr>
          <a:xfrm>
            <a:off x="3673398" y="1562207"/>
            <a:ext cx="1957397" cy="369332"/>
          </a:xfrm>
          <a:prstGeom prst="rect">
            <a:avLst/>
          </a:prstGeom>
          <a:noFill/>
        </p:spPr>
        <p:txBody>
          <a:bodyPr wrap="square" lIns="91440" tIns="45720" rIns="91440" bIns="45720" rtlCol="0" anchor="t">
            <a:spAutoFit/>
          </a:bodyPr>
          <a:lstStyle/>
          <a:p>
            <a:r>
              <a:rPr lang="en-ZA" b="1" dirty="0">
                <a:solidFill>
                  <a:schemeClr val="bg1"/>
                </a:solidFill>
              </a:rPr>
              <a:t>In-cab Camera  *</a:t>
            </a:r>
          </a:p>
        </p:txBody>
      </p:sp>
      <p:sp>
        <p:nvSpPr>
          <p:cNvPr id="14" name="TextBox 13"/>
          <p:cNvSpPr txBox="1"/>
          <p:nvPr/>
        </p:nvSpPr>
        <p:spPr>
          <a:xfrm>
            <a:off x="6573316" y="1593335"/>
            <a:ext cx="1734572" cy="369332"/>
          </a:xfrm>
          <a:prstGeom prst="rect">
            <a:avLst/>
          </a:prstGeom>
          <a:noFill/>
        </p:spPr>
        <p:txBody>
          <a:bodyPr wrap="square" lIns="91440" tIns="45720" rIns="91440" bIns="45720" rtlCol="0" anchor="t">
            <a:spAutoFit/>
          </a:bodyPr>
          <a:lstStyle/>
          <a:p>
            <a:r>
              <a:rPr lang="en-ZA" b="1" dirty="0">
                <a:solidFill>
                  <a:schemeClr val="bg1"/>
                </a:solidFill>
              </a:rPr>
              <a:t>Driver Camera *</a:t>
            </a:r>
          </a:p>
        </p:txBody>
      </p:sp>
      <p:sp>
        <p:nvSpPr>
          <p:cNvPr id="15" name="TextBox 14"/>
          <p:cNvSpPr txBox="1"/>
          <p:nvPr/>
        </p:nvSpPr>
        <p:spPr>
          <a:xfrm>
            <a:off x="9314768" y="1574239"/>
            <a:ext cx="2182394" cy="369332"/>
          </a:xfrm>
          <a:prstGeom prst="rect">
            <a:avLst/>
          </a:prstGeom>
          <a:noFill/>
        </p:spPr>
        <p:txBody>
          <a:bodyPr wrap="square" lIns="91440" tIns="45720" rIns="91440" bIns="45720" rtlCol="0" anchor="t">
            <a:spAutoFit/>
          </a:bodyPr>
          <a:lstStyle/>
          <a:p>
            <a:r>
              <a:rPr lang="en-ZA" b="1" dirty="0">
                <a:solidFill>
                  <a:schemeClr val="bg1"/>
                </a:solidFill>
                <a:ea typeface="+mn-lt"/>
                <a:cs typeface="+mn-lt"/>
              </a:rPr>
              <a:t>AI Driving Coach</a:t>
            </a:r>
            <a:r>
              <a:rPr lang="en-ZA" b="1"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316563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MiX Telematics_Colours">
      <a:dk1>
        <a:srgbClr val="3A3838"/>
      </a:dk1>
      <a:lt1>
        <a:sysClr val="window" lastClr="FFFFFF"/>
      </a:lt1>
      <a:dk2>
        <a:srgbClr val="3A3838"/>
      </a:dk2>
      <a:lt2>
        <a:srgbClr val="E7E6E6"/>
      </a:lt2>
      <a:accent1>
        <a:srgbClr val="42B832"/>
      </a:accent1>
      <a:accent2>
        <a:srgbClr val="F37021"/>
      </a:accent2>
      <a:accent3>
        <a:srgbClr val="213368"/>
      </a:accent3>
      <a:accent4>
        <a:srgbClr val="008FC5"/>
      </a:accent4>
      <a:accent5>
        <a:srgbClr val="60C5BA"/>
      </a:accent5>
      <a:accent6>
        <a:srgbClr val="676464"/>
      </a:accent6>
      <a:hlink>
        <a:srgbClr val="42B832"/>
      </a:hlink>
      <a:folHlink>
        <a:srgbClr val="008FC5"/>
      </a:folHlink>
    </a:clrScheme>
    <a:fontScheme name="Front Slides and Devider slides">
      <a:majorFont>
        <a:latin typeface="Century Gothic bold"/>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67A7A6C3C6214689CA6C03145EC604" ma:contentTypeVersion="15" ma:contentTypeDescription="Create a new document." ma:contentTypeScope="" ma:versionID="f7360fb834c9f3d3cb6c771b2bd3b858">
  <xsd:schema xmlns:xsd="http://www.w3.org/2001/XMLSchema" xmlns:xs="http://www.w3.org/2001/XMLSchema" xmlns:p="http://schemas.microsoft.com/office/2006/metadata/properties" xmlns:ns2="6091a65f-3724-47b8-9e90-5bedb6d2010c" xmlns:ns3="64037590-479f-4e1e-8720-66b0122250d3" targetNamespace="http://schemas.microsoft.com/office/2006/metadata/properties" ma:root="true" ma:fieldsID="eb9e8907fbe779ff21c2bec077c6b4c6" ns2:_="" ns3:_="">
    <xsd:import namespace="6091a65f-3724-47b8-9e90-5bedb6d2010c"/>
    <xsd:import namespace="64037590-479f-4e1e-8720-66b0122250d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91a65f-3724-47b8-9e90-5bedb6d2010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4037590-479f-4e1e-8720-66b0122250d3"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91a65f-3724-47b8-9e90-5bedb6d2010c">
      <UserInfo>
        <DisplayName>Margot Johnson</DisplayName>
        <AccountId>188</AccountId>
        <AccountType/>
      </UserInfo>
      <UserInfo>
        <DisplayName>Peter Futter</DisplayName>
        <AccountId>236</AccountId>
        <AccountType/>
      </UserInfo>
      <UserInfo>
        <DisplayName>Glen Mitchell</DisplayName>
        <AccountId>36</AccountId>
        <AccountType/>
      </UserInfo>
      <UserInfo>
        <DisplayName>Sholto Hamman</DisplayName>
        <AccountId>190</AccountId>
        <AccountType/>
      </UserInfo>
      <UserInfo>
        <DisplayName>Amith Rugbeer</DisplayName>
        <AccountId>174</AccountId>
        <AccountType/>
      </UserInfo>
      <UserInfo>
        <DisplayName>Wayne Barnard</DisplayName>
        <AccountId>147</AccountId>
        <AccountType/>
      </UserInfo>
      <UserInfo>
        <DisplayName>Aichjay Siolal</DisplayName>
        <AccountId>122</AccountId>
        <AccountType/>
      </UserInfo>
      <UserInfo>
        <DisplayName>Rudi Grobbelaar</DisplayName>
        <AccountId>114</AccountId>
        <AccountType/>
      </UserInfo>
    </SharedWithUsers>
  </documentManagement>
</p:properties>
</file>

<file path=customXml/itemProps1.xml><?xml version="1.0" encoding="utf-8"?>
<ds:datastoreItem xmlns:ds="http://schemas.openxmlformats.org/officeDocument/2006/customXml" ds:itemID="{573F93BD-0074-43A6-9A80-111996C5732F}">
  <ds:schemaRefs>
    <ds:schemaRef ds:uri="http://schemas.microsoft.com/sharepoint/v3/contenttype/forms"/>
  </ds:schemaRefs>
</ds:datastoreItem>
</file>

<file path=customXml/itemProps2.xml><?xml version="1.0" encoding="utf-8"?>
<ds:datastoreItem xmlns:ds="http://schemas.openxmlformats.org/officeDocument/2006/customXml" ds:itemID="{7D8C60D7-DA27-4DA4-A117-E0E5E2CE59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91a65f-3724-47b8-9e90-5bedb6d2010c"/>
    <ds:schemaRef ds:uri="64037590-479f-4e1e-8720-66b0122250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C839BF-E910-4270-903A-589934128AD7}">
  <ds:schemaRefs>
    <ds:schemaRef ds:uri="6091a65f-3724-47b8-9e90-5bedb6d2010c"/>
    <ds:schemaRef ds:uri="64037590-479f-4e1e-8720-66b0122250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4904</Words>
  <Application>Microsoft Office PowerPoint</Application>
  <PresentationFormat>Widescreen</PresentationFormat>
  <Paragraphs>840</Paragraphs>
  <Slides>56</Slides>
  <Notes>8</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67" baseType="lpstr">
      <vt:lpstr>Arial</vt:lpstr>
      <vt:lpstr>Calibri</vt:lpstr>
      <vt:lpstr>Calibri Light</vt:lpstr>
      <vt:lpstr>Century Gothic</vt:lpstr>
      <vt:lpstr>Century Gothic bold</vt:lpstr>
      <vt:lpstr>Segoe UI</vt:lpstr>
      <vt:lpstr>Wingdings</vt:lpstr>
      <vt:lpstr>Office Theme</vt:lpstr>
      <vt:lpstr>Custom Design</vt:lpstr>
      <vt:lpstr>1_Custom Design</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Schneider</dc:creator>
  <cp:lastModifiedBy>Marisa Potgieter</cp:lastModifiedBy>
  <cp:revision>55</cp:revision>
  <dcterms:created xsi:type="dcterms:W3CDTF">2020-03-07T18:49:45Z</dcterms:created>
  <dcterms:modified xsi:type="dcterms:W3CDTF">2021-05-28T06:50:12Z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0x0101002667A7A6C3C6214689CA6C03145EC604</vt:lpwstr>
  </property>
</Properties>
</file>