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78" r:id="rId5"/>
    <p:sldMasterId id="2147483700" r:id="rId6"/>
  </p:sldMasterIdLst>
  <p:notesMasterIdLst>
    <p:notesMasterId r:id="rId51"/>
  </p:notesMasterIdLst>
  <p:handoutMasterIdLst>
    <p:handoutMasterId r:id="rId52"/>
  </p:handoutMasterIdLst>
  <p:sldIdLst>
    <p:sldId id="259" r:id="rId7"/>
    <p:sldId id="274" r:id="rId8"/>
    <p:sldId id="273" r:id="rId9"/>
    <p:sldId id="285" r:id="rId10"/>
    <p:sldId id="298" r:id="rId11"/>
    <p:sldId id="277" r:id="rId12"/>
    <p:sldId id="276" r:id="rId13"/>
    <p:sldId id="278" r:id="rId14"/>
    <p:sldId id="303" r:id="rId15"/>
    <p:sldId id="312" r:id="rId16"/>
    <p:sldId id="310" r:id="rId17"/>
    <p:sldId id="279" r:id="rId18"/>
    <p:sldId id="309" r:id="rId19"/>
    <p:sldId id="316" r:id="rId20"/>
    <p:sldId id="280" r:id="rId21"/>
    <p:sldId id="284" r:id="rId22"/>
    <p:sldId id="282" r:id="rId23"/>
    <p:sldId id="286" r:id="rId24"/>
    <p:sldId id="287" r:id="rId25"/>
    <p:sldId id="288" r:id="rId26"/>
    <p:sldId id="305" r:id="rId27"/>
    <p:sldId id="289" r:id="rId28"/>
    <p:sldId id="290" r:id="rId29"/>
    <p:sldId id="318" r:id="rId30"/>
    <p:sldId id="319" r:id="rId31"/>
    <p:sldId id="302" r:id="rId32"/>
    <p:sldId id="304" r:id="rId33"/>
    <p:sldId id="307" r:id="rId34"/>
    <p:sldId id="308" r:id="rId35"/>
    <p:sldId id="315" r:id="rId36"/>
    <p:sldId id="281" r:id="rId37"/>
    <p:sldId id="317" r:id="rId38"/>
    <p:sldId id="292" r:id="rId39"/>
    <p:sldId id="291" r:id="rId40"/>
    <p:sldId id="293" r:id="rId41"/>
    <p:sldId id="295" r:id="rId42"/>
    <p:sldId id="299" r:id="rId43"/>
    <p:sldId id="300" r:id="rId44"/>
    <p:sldId id="311" r:id="rId45"/>
    <p:sldId id="301" r:id="rId46"/>
    <p:sldId id="296" r:id="rId47"/>
    <p:sldId id="297" r:id="rId48"/>
    <p:sldId id="306" r:id="rId49"/>
    <p:sldId id="272" r:id="rId50"/>
  </p:sldIdLst>
  <p:sldSz cx="11877675"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4">
          <p15:clr>
            <a:srgbClr val="A4A3A4"/>
          </p15:clr>
        </p15:guide>
        <p15:guide id="2" orient="horz" pos="2791">
          <p15:clr>
            <a:srgbClr val="A4A3A4"/>
          </p15:clr>
        </p15:guide>
        <p15:guide id="3" pos="211">
          <p15:clr>
            <a:srgbClr val="A4A3A4"/>
          </p15:clr>
        </p15:guide>
        <p15:guide id="4" pos="6351">
          <p15:clr>
            <a:srgbClr val="A4A3A4"/>
          </p15:clr>
        </p15:guide>
        <p15:guide id="5" pos="6089">
          <p15:clr>
            <a:srgbClr val="A4A3A4"/>
          </p15:clr>
        </p15:guide>
        <p15:guide id="6" pos="41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C35"/>
    <a:srgbClr val="FF5800"/>
    <a:srgbClr val="50B848"/>
    <a:srgbClr val="66CC33"/>
    <a:srgbClr val="15C0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6C8E5-284D-4284-921D-200A6D69D04B}" v="1" dt="2023-12-06T10:19:03.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2013" autoAdjust="0"/>
  </p:normalViewPr>
  <p:slideViewPr>
    <p:cSldViewPr snapToObjects="1" showGuides="1">
      <p:cViewPr varScale="1">
        <p:scale>
          <a:sx n="88" d="100"/>
          <a:sy n="88" d="100"/>
        </p:scale>
        <p:origin x="782" y="72"/>
      </p:cViewPr>
      <p:guideLst>
        <p:guide orient="horz" pos="994"/>
        <p:guide orient="horz" pos="2791"/>
        <p:guide pos="211"/>
        <p:guide pos="6351"/>
        <p:guide pos="6089"/>
        <p:guide pos="41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Schoeman" userId="6d588ab1-eae0-4aff-8027-8957a4de3d3d" providerId="ADAL" clId="{A9D6C8E5-284D-4284-921D-200A6D69D04B}"/>
    <pc:docChg chg="undo custSel addSld modSld">
      <pc:chgData name="Erika Schoeman" userId="6d588ab1-eae0-4aff-8027-8957a4de3d3d" providerId="ADAL" clId="{A9D6C8E5-284D-4284-921D-200A6D69D04B}" dt="2024-05-21T11:29:37.160" v="379" actId="20577"/>
      <pc:docMkLst>
        <pc:docMk/>
      </pc:docMkLst>
      <pc:sldChg chg="modSp mod">
        <pc:chgData name="Erika Schoeman" userId="6d588ab1-eae0-4aff-8027-8957a4de3d3d" providerId="ADAL" clId="{A9D6C8E5-284D-4284-921D-200A6D69D04B}" dt="2024-05-21T11:29:37.160" v="379" actId="20577"/>
        <pc:sldMkLst>
          <pc:docMk/>
          <pc:sldMk cId="2622941465" sldId="280"/>
        </pc:sldMkLst>
        <pc:spChg chg="mod">
          <ac:chgData name="Erika Schoeman" userId="6d588ab1-eae0-4aff-8027-8957a4de3d3d" providerId="ADAL" clId="{A9D6C8E5-284D-4284-921D-200A6D69D04B}" dt="2024-05-21T11:29:37.160" v="379" actId="20577"/>
          <ac:spMkLst>
            <pc:docMk/>
            <pc:sldMk cId="2622941465" sldId="280"/>
            <ac:spMk id="2" creationId="{00000000-0000-0000-0000-000000000000}"/>
          </ac:spMkLst>
        </pc:spChg>
      </pc:sldChg>
      <pc:sldChg chg="addSp delSp modSp add mod">
        <pc:chgData name="Erika Schoeman" userId="6d588ab1-eae0-4aff-8027-8957a4de3d3d" providerId="ADAL" clId="{A9D6C8E5-284D-4284-921D-200A6D69D04B}" dt="2023-12-06T10:26:06.656" v="137" actId="115"/>
        <pc:sldMkLst>
          <pc:docMk/>
          <pc:sldMk cId="1407832164" sldId="318"/>
        </pc:sldMkLst>
        <pc:spChg chg="add del mod">
          <ac:chgData name="Erika Schoeman" userId="6d588ab1-eae0-4aff-8027-8957a4de3d3d" providerId="ADAL" clId="{A9D6C8E5-284D-4284-921D-200A6D69D04B}" dt="2023-12-06T10:25:42" v="127"/>
          <ac:spMkLst>
            <pc:docMk/>
            <pc:sldMk cId="1407832164" sldId="318"/>
            <ac:spMk id="6" creationId="{F81B92F1-13EA-3722-69CB-39DBDA3E3B09}"/>
          </ac:spMkLst>
        </pc:spChg>
        <pc:spChg chg="add mod">
          <ac:chgData name="Erika Schoeman" userId="6d588ab1-eae0-4aff-8027-8957a4de3d3d" providerId="ADAL" clId="{A9D6C8E5-284D-4284-921D-200A6D69D04B}" dt="2023-12-06T10:26:06.656" v="137" actId="115"/>
          <ac:spMkLst>
            <pc:docMk/>
            <pc:sldMk cId="1407832164" sldId="318"/>
            <ac:spMk id="8" creationId="{F3DBE7EB-52AF-DBDE-CC35-73F3D5624584}"/>
          </ac:spMkLst>
        </pc:spChg>
        <pc:spChg chg="del mod">
          <ac:chgData name="Erika Schoeman" userId="6d588ab1-eae0-4aff-8027-8957a4de3d3d" providerId="ADAL" clId="{A9D6C8E5-284D-4284-921D-200A6D69D04B}" dt="2023-12-06T10:18:50.418" v="2" actId="22"/>
          <ac:spMkLst>
            <pc:docMk/>
            <pc:sldMk cId="1407832164" sldId="318"/>
            <ac:spMk id="24" creationId="{00000000-0000-0000-0000-000000000000}"/>
          </ac:spMkLst>
        </pc:spChg>
        <pc:spChg chg="del">
          <ac:chgData name="Erika Schoeman" userId="6d588ab1-eae0-4aff-8027-8957a4de3d3d" providerId="ADAL" clId="{A9D6C8E5-284D-4284-921D-200A6D69D04B}" dt="2023-12-06T10:22:08.977" v="81" actId="478"/>
          <ac:spMkLst>
            <pc:docMk/>
            <pc:sldMk cId="1407832164" sldId="318"/>
            <ac:spMk id="25" creationId="{00000000-0000-0000-0000-000000000000}"/>
          </ac:spMkLst>
        </pc:spChg>
        <pc:spChg chg="del">
          <ac:chgData name="Erika Schoeman" userId="6d588ab1-eae0-4aff-8027-8957a4de3d3d" providerId="ADAL" clId="{A9D6C8E5-284D-4284-921D-200A6D69D04B}" dt="2023-12-06T10:21:39.429" v="67" actId="478"/>
          <ac:spMkLst>
            <pc:docMk/>
            <pc:sldMk cId="1407832164" sldId="318"/>
            <ac:spMk id="26" creationId="{00000000-0000-0000-0000-000000000000}"/>
          </ac:spMkLst>
        </pc:spChg>
        <pc:spChg chg="del">
          <ac:chgData name="Erika Schoeman" userId="6d588ab1-eae0-4aff-8027-8957a4de3d3d" providerId="ADAL" clId="{A9D6C8E5-284D-4284-921D-200A6D69D04B}" dt="2023-12-06T10:21:49.845" v="71" actId="478"/>
          <ac:spMkLst>
            <pc:docMk/>
            <pc:sldMk cId="1407832164" sldId="318"/>
            <ac:spMk id="28" creationId="{00000000-0000-0000-0000-000000000000}"/>
          </ac:spMkLst>
        </pc:spChg>
        <pc:spChg chg="del mod">
          <ac:chgData name="Erika Schoeman" userId="6d588ab1-eae0-4aff-8027-8957a4de3d3d" providerId="ADAL" clId="{A9D6C8E5-284D-4284-921D-200A6D69D04B}" dt="2023-12-06T10:21:38.365" v="66" actId="478"/>
          <ac:spMkLst>
            <pc:docMk/>
            <pc:sldMk cId="1407832164" sldId="318"/>
            <ac:spMk id="40" creationId="{00000000-0000-0000-0000-000000000000}"/>
          </ac:spMkLst>
        </pc:spChg>
        <pc:spChg chg="mod">
          <ac:chgData name="Erika Schoeman" userId="6d588ab1-eae0-4aff-8027-8957a4de3d3d" providerId="ADAL" clId="{A9D6C8E5-284D-4284-921D-200A6D69D04B}" dt="2023-12-06T10:21:59.316" v="76" actId="6549"/>
          <ac:spMkLst>
            <pc:docMk/>
            <pc:sldMk cId="1407832164" sldId="318"/>
            <ac:spMk id="56" creationId="{00000000-0000-0000-0000-000000000000}"/>
          </ac:spMkLst>
        </pc:spChg>
        <pc:spChg chg="del">
          <ac:chgData name="Erika Schoeman" userId="6d588ab1-eae0-4aff-8027-8957a4de3d3d" providerId="ADAL" clId="{A9D6C8E5-284D-4284-921D-200A6D69D04B}" dt="2023-12-06T10:22:15.560" v="82" actId="478"/>
          <ac:spMkLst>
            <pc:docMk/>
            <pc:sldMk cId="1407832164" sldId="318"/>
            <ac:spMk id="67" creationId="{00000000-0000-0000-0000-000000000000}"/>
          </ac:spMkLst>
        </pc:spChg>
        <pc:spChg chg="del mod">
          <ac:chgData name="Erika Schoeman" userId="6d588ab1-eae0-4aff-8027-8957a4de3d3d" providerId="ADAL" clId="{A9D6C8E5-284D-4284-921D-200A6D69D04B}" dt="2023-12-06T10:21:32.164" v="64" actId="478"/>
          <ac:spMkLst>
            <pc:docMk/>
            <pc:sldMk cId="1407832164" sldId="318"/>
            <ac:spMk id="68" creationId="{00000000-0000-0000-0000-000000000000}"/>
          </ac:spMkLst>
        </pc:spChg>
        <pc:grpChg chg="del">
          <ac:chgData name="Erika Schoeman" userId="6d588ab1-eae0-4aff-8027-8957a4de3d3d" providerId="ADAL" clId="{A9D6C8E5-284D-4284-921D-200A6D69D04B}" dt="2023-12-06T10:22:03.892" v="79" actId="478"/>
          <ac:grpSpMkLst>
            <pc:docMk/>
            <pc:sldMk cId="1407832164" sldId="318"/>
            <ac:grpSpMk id="59" creationId="{00000000-0000-0000-0000-000000000000}"/>
          </ac:grpSpMkLst>
        </pc:grpChg>
        <pc:grpChg chg="del">
          <ac:chgData name="Erika Schoeman" userId="6d588ab1-eae0-4aff-8027-8957a4de3d3d" providerId="ADAL" clId="{A9D6C8E5-284D-4284-921D-200A6D69D04B}" dt="2023-12-06T10:22:00.442" v="77" actId="478"/>
          <ac:grpSpMkLst>
            <pc:docMk/>
            <pc:sldMk cId="1407832164" sldId="318"/>
            <ac:grpSpMk id="60" creationId="{00000000-0000-0000-0000-000000000000}"/>
          </ac:grpSpMkLst>
        </pc:grpChg>
        <pc:grpChg chg="del">
          <ac:chgData name="Erika Schoeman" userId="6d588ab1-eae0-4aff-8027-8957a4de3d3d" providerId="ADAL" clId="{A9D6C8E5-284D-4284-921D-200A6D69D04B}" dt="2023-12-06T10:21:53.632" v="73" actId="478"/>
          <ac:grpSpMkLst>
            <pc:docMk/>
            <pc:sldMk cId="1407832164" sldId="318"/>
            <ac:grpSpMk id="61" creationId="{00000000-0000-0000-0000-000000000000}"/>
          </ac:grpSpMkLst>
        </pc:grpChg>
        <pc:grpChg chg="del">
          <ac:chgData name="Erika Schoeman" userId="6d588ab1-eae0-4aff-8027-8957a4de3d3d" providerId="ADAL" clId="{A9D6C8E5-284D-4284-921D-200A6D69D04B}" dt="2023-12-06T10:21:51.766" v="72" actId="478"/>
          <ac:grpSpMkLst>
            <pc:docMk/>
            <pc:sldMk cId="1407832164" sldId="318"/>
            <ac:grpSpMk id="62" creationId="{00000000-0000-0000-0000-000000000000}"/>
          </ac:grpSpMkLst>
        </pc:grpChg>
        <pc:picChg chg="add mod ord">
          <ac:chgData name="Erika Schoeman" userId="6d588ab1-eae0-4aff-8027-8957a4de3d3d" providerId="ADAL" clId="{A9D6C8E5-284D-4284-921D-200A6D69D04B}" dt="2023-12-06T10:24:43.212" v="123" actId="14100"/>
          <ac:picMkLst>
            <pc:docMk/>
            <pc:sldMk cId="1407832164" sldId="318"/>
            <ac:picMk id="5" creationId="{919E4252-595A-653E-26CF-24489073E759}"/>
          </ac:picMkLst>
        </pc:picChg>
        <pc:picChg chg="del">
          <ac:chgData name="Erika Schoeman" userId="6d588ab1-eae0-4aff-8027-8957a4de3d3d" providerId="ADAL" clId="{A9D6C8E5-284D-4284-921D-200A6D69D04B}" dt="2023-12-06T10:21:44.458" v="69" actId="478"/>
          <ac:picMkLst>
            <pc:docMk/>
            <pc:sldMk cId="1407832164" sldId="318"/>
            <ac:picMk id="27" creationId="{00000000-0000-0000-0000-000000000000}"/>
          </ac:picMkLst>
        </pc:picChg>
        <pc:picChg chg="del">
          <ac:chgData name="Erika Schoeman" userId="6d588ab1-eae0-4aff-8027-8957a4de3d3d" providerId="ADAL" clId="{A9D6C8E5-284D-4284-921D-200A6D69D04B}" dt="2023-12-06T10:22:05.552" v="80" actId="478"/>
          <ac:picMkLst>
            <pc:docMk/>
            <pc:sldMk cId="1407832164" sldId="318"/>
            <ac:picMk id="32" creationId="{00000000-0000-0000-0000-000000000000}"/>
          </ac:picMkLst>
        </pc:picChg>
        <pc:picChg chg="del">
          <ac:chgData name="Erika Schoeman" userId="6d588ab1-eae0-4aff-8027-8957a4de3d3d" providerId="ADAL" clId="{A9D6C8E5-284D-4284-921D-200A6D69D04B}" dt="2023-12-06T10:21:42.670" v="68" actId="478"/>
          <ac:picMkLst>
            <pc:docMk/>
            <pc:sldMk cId="1407832164" sldId="318"/>
            <ac:picMk id="33" creationId="{00000000-0000-0000-0000-000000000000}"/>
          </ac:picMkLst>
        </pc:picChg>
        <pc:cxnChg chg="del">
          <ac:chgData name="Erika Schoeman" userId="6d588ab1-eae0-4aff-8027-8957a4de3d3d" providerId="ADAL" clId="{A9D6C8E5-284D-4284-921D-200A6D69D04B}" dt="2023-12-06T10:21:56.157" v="74" actId="478"/>
          <ac:cxnSpMkLst>
            <pc:docMk/>
            <pc:sldMk cId="1407832164" sldId="318"/>
            <ac:cxnSpMk id="29" creationId="{00000000-0000-0000-0000-000000000000}"/>
          </ac:cxnSpMkLst>
        </pc:cxnChg>
        <pc:cxnChg chg="del">
          <ac:chgData name="Erika Schoeman" userId="6d588ab1-eae0-4aff-8027-8957a4de3d3d" providerId="ADAL" clId="{A9D6C8E5-284D-4284-921D-200A6D69D04B}" dt="2023-12-06T10:21:57.700" v="75" actId="478"/>
          <ac:cxnSpMkLst>
            <pc:docMk/>
            <pc:sldMk cId="1407832164" sldId="318"/>
            <ac:cxnSpMk id="35" creationId="{00000000-0000-0000-0000-000000000000}"/>
          </ac:cxnSpMkLst>
        </pc:cxnChg>
        <pc:cxnChg chg="del">
          <ac:chgData name="Erika Schoeman" userId="6d588ab1-eae0-4aff-8027-8957a4de3d3d" providerId="ADAL" clId="{A9D6C8E5-284D-4284-921D-200A6D69D04B}" dt="2023-12-06T10:22:01.860" v="78" actId="478"/>
          <ac:cxnSpMkLst>
            <pc:docMk/>
            <pc:sldMk cId="1407832164" sldId="318"/>
            <ac:cxnSpMk id="37" creationId="{00000000-0000-0000-0000-000000000000}"/>
          </ac:cxnSpMkLst>
        </pc:cxnChg>
        <pc:cxnChg chg="del">
          <ac:chgData name="Erika Schoeman" userId="6d588ab1-eae0-4aff-8027-8957a4de3d3d" providerId="ADAL" clId="{A9D6C8E5-284D-4284-921D-200A6D69D04B}" dt="2023-12-06T10:21:46.094" v="70" actId="478"/>
          <ac:cxnSpMkLst>
            <pc:docMk/>
            <pc:sldMk cId="1407832164" sldId="318"/>
            <ac:cxnSpMk id="63" creationId="{00000000-0000-0000-0000-000000000000}"/>
          </ac:cxnSpMkLst>
        </pc:cxnChg>
      </pc:sldChg>
      <pc:sldChg chg="modSp add mod">
        <pc:chgData name="Erika Schoeman" userId="6d588ab1-eae0-4aff-8027-8957a4de3d3d" providerId="ADAL" clId="{A9D6C8E5-284D-4284-921D-200A6D69D04B}" dt="2023-12-06T10:33:55.170" v="343" actId="20577"/>
        <pc:sldMkLst>
          <pc:docMk/>
          <pc:sldMk cId="2421173395" sldId="319"/>
        </pc:sldMkLst>
        <pc:spChg chg="mod">
          <ac:chgData name="Erika Schoeman" userId="6d588ab1-eae0-4aff-8027-8957a4de3d3d" providerId="ADAL" clId="{A9D6C8E5-284D-4284-921D-200A6D69D04B}" dt="2023-12-06T10:33:55.170" v="343" actId="20577"/>
          <ac:spMkLst>
            <pc:docMk/>
            <pc:sldMk cId="2421173395" sldId="319"/>
            <ac:spMk id="8" creationId="{F3DBE7EB-52AF-DBDE-CC35-73F3D56245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796E204-6575-7B40-85E4-E21C0FF89A98}" type="datetimeFigureOut">
              <a:rPr lang="en-US" smtClean="0"/>
              <a:t>5/21/2024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401CD17-0B52-3C48-820E-7480F9F5A0D5}" type="slidenum">
              <a:rPr lang="en-US" smtClean="0"/>
              <a:t>‹#›</a:t>
            </a:fld>
            <a:endParaRPr lang="en-US"/>
          </a:p>
        </p:txBody>
      </p:sp>
    </p:spTree>
    <p:extLst>
      <p:ext uri="{BB962C8B-B14F-4D97-AF65-F5344CB8AC3E}">
        <p14:creationId xmlns:p14="http://schemas.microsoft.com/office/powerpoint/2010/main" val="1734067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0426A6-9826-3549-86C1-E05C50DE9D37}" type="datetimeFigureOut">
              <a:rPr lang="en-US" smtClean="0"/>
              <a:t>5/21/2024</a:t>
            </a:fld>
            <a:endParaRPr lang="en-US"/>
          </a:p>
        </p:txBody>
      </p:sp>
      <p:sp>
        <p:nvSpPr>
          <p:cNvPr id="4" name="Slide Image Placeholder 3"/>
          <p:cNvSpPr>
            <a:spLocks noGrp="1" noRot="1" noChangeAspect="1"/>
          </p:cNvSpPr>
          <p:nvPr>
            <p:ph type="sldImg" idx="2"/>
          </p:nvPr>
        </p:nvSpPr>
        <p:spPr>
          <a:xfrm>
            <a:off x="176213" y="744538"/>
            <a:ext cx="644525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7DFEA35-DB78-294D-9A66-3191B85674B8}" type="slidenum">
              <a:rPr lang="en-US" smtClean="0"/>
              <a:t>‹#›</a:t>
            </a:fld>
            <a:endParaRPr lang="en-US"/>
          </a:p>
        </p:txBody>
      </p:sp>
    </p:spTree>
    <p:extLst>
      <p:ext uri="{BB962C8B-B14F-4D97-AF65-F5344CB8AC3E}">
        <p14:creationId xmlns:p14="http://schemas.microsoft.com/office/powerpoint/2010/main" val="5342364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2</a:t>
            </a:fld>
            <a:endParaRPr lang="en-US"/>
          </a:p>
        </p:txBody>
      </p:sp>
    </p:spTree>
    <p:extLst>
      <p:ext uri="{BB962C8B-B14F-4D97-AF65-F5344CB8AC3E}">
        <p14:creationId xmlns:p14="http://schemas.microsoft.com/office/powerpoint/2010/main" val="1317957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DFEA35-DB78-294D-9A66-3191B85674B8}" type="slidenum">
              <a:rPr lang="en-US" smtClean="0"/>
              <a:t>24</a:t>
            </a:fld>
            <a:endParaRPr lang="en-US"/>
          </a:p>
        </p:txBody>
      </p:sp>
    </p:spTree>
    <p:extLst>
      <p:ext uri="{BB962C8B-B14F-4D97-AF65-F5344CB8AC3E}">
        <p14:creationId xmlns:p14="http://schemas.microsoft.com/office/powerpoint/2010/main" val="58157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DFEA35-DB78-294D-9A66-3191B85674B8}" type="slidenum">
              <a:rPr lang="en-US" smtClean="0"/>
              <a:t>25</a:t>
            </a:fld>
            <a:endParaRPr lang="en-US"/>
          </a:p>
        </p:txBody>
      </p:sp>
    </p:spTree>
    <p:extLst>
      <p:ext uri="{BB962C8B-B14F-4D97-AF65-F5344CB8AC3E}">
        <p14:creationId xmlns:p14="http://schemas.microsoft.com/office/powerpoint/2010/main" val="4461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Location exit</a:t>
            </a:r>
            <a:r>
              <a:rPr lang="en-US" sz="1200" b="0" i="0" kern="1200" dirty="0">
                <a:solidFill>
                  <a:schemeClr val="tx1"/>
                </a:solidFill>
                <a:effectLst/>
                <a:latin typeface="+mn-lt"/>
                <a:ea typeface="+mn-ea"/>
                <a:cs typeface="+mn-cs"/>
              </a:rPr>
              <a:t> - select optional columns for Event Location and it should display the location name where the event occurred. It will not display duration and start and end time will display same time.</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Location entry</a:t>
            </a:r>
            <a:r>
              <a:rPr lang="en-US" sz="1200" b="0" i="0" kern="1200" dirty="0">
                <a:solidFill>
                  <a:schemeClr val="tx1"/>
                </a:solidFill>
                <a:effectLst/>
                <a:latin typeface="+mn-lt"/>
                <a:ea typeface="+mn-ea"/>
                <a:cs typeface="+mn-cs"/>
              </a:rPr>
              <a:t> - select optional column for Event Location and it should display the location name where the event occurred. It will not display duration and start and end time will display same time. </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Duration at location</a:t>
            </a:r>
            <a:r>
              <a:rPr lang="en-US" sz="1200" b="0" i="0" kern="1200" dirty="0">
                <a:solidFill>
                  <a:schemeClr val="tx1"/>
                </a:solidFill>
                <a:effectLst/>
                <a:latin typeface="+mn-lt"/>
                <a:ea typeface="+mn-ea"/>
                <a:cs typeface="+mn-cs"/>
              </a:rPr>
              <a:t> - select optional column for Event Location and it should display the location name where the event occurred, it will not display duration as the event is a notify type event and is set-up to only display the occurrence if the asset/driver were there for longer than "x" minutes. It will also display same start and end time.</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Movement Alert</a:t>
            </a:r>
            <a:r>
              <a:rPr lang="en-US" sz="1200" b="0" i="0" kern="1200" dirty="0">
                <a:solidFill>
                  <a:schemeClr val="tx1"/>
                </a:solidFill>
                <a:effectLst/>
                <a:latin typeface="+mn-lt"/>
                <a:ea typeface="+mn-ea"/>
                <a:cs typeface="+mn-cs"/>
              </a:rPr>
              <a:t> - Select optional column for Measurement Units as this type of event will display the speed value in the default column "Event Value" and will display the measurement unit in the optional column. It will not display duration and start and end time will display same time. Will also not display the Event Location as that is not applicable to this type of event.</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Over-speeding in location</a:t>
            </a:r>
            <a:r>
              <a:rPr lang="en-US" sz="1200" b="0" i="0" kern="1200" dirty="0">
                <a:solidFill>
                  <a:schemeClr val="tx1"/>
                </a:solidFill>
                <a:effectLst/>
                <a:latin typeface="+mn-lt"/>
                <a:ea typeface="+mn-ea"/>
                <a:cs typeface="+mn-cs"/>
              </a:rPr>
              <a:t> - Select optional columns for Event Location, Speed Limit and Measurement Units. All these columns should have values. This event will have different start and end times but no duration since it is a notify event type which do not display duration.</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Location started</a:t>
            </a:r>
            <a:r>
              <a:rPr lang="en-US" sz="1200" b="0" i="0" kern="1200" dirty="0">
                <a:solidFill>
                  <a:schemeClr val="tx1"/>
                </a:solidFill>
                <a:effectLst/>
                <a:latin typeface="+mn-lt"/>
                <a:ea typeface="+mn-ea"/>
                <a:cs typeface="+mn-cs"/>
              </a:rPr>
              <a:t> - select optional columns for Event Location and it should display the location name where the event occurred. It will not display duration and start and end time will display same time.</a:t>
            </a:r>
            <a:br>
              <a:rPr lang="en-US" sz="1200" b="0" i="0" kern="1200" dirty="0">
                <a:solidFill>
                  <a:schemeClr val="tx1"/>
                </a:solidFill>
                <a:effectLst/>
                <a:latin typeface="+mn-lt"/>
                <a:ea typeface="+mn-ea"/>
                <a:cs typeface="+mn-cs"/>
              </a:rPr>
            </a:br>
            <a:r>
              <a:rPr lang="en-US" sz="1200" b="0" i="0" u="sng" kern="1200" dirty="0">
                <a:solidFill>
                  <a:schemeClr val="tx1"/>
                </a:solidFill>
                <a:effectLst/>
                <a:latin typeface="+mn-lt"/>
                <a:ea typeface="+mn-ea"/>
                <a:cs typeface="+mn-cs"/>
              </a:rPr>
              <a:t>Location stopped</a:t>
            </a:r>
            <a:r>
              <a:rPr lang="en-US" sz="1200" b="0" i="0" kern="1200" dirty="0">
                <a:solidFill>
                  <a:schemeClr val="tx1"/>
                </a:solidFill>
                <a:effectLst/>
                <a:latin typeface="+mn-lt"/>
                <a:ea typeface="+mn-ea"/>
                <a:cs typeface="+mn-cs"/>
              </a:rPr>
              <a:t> - select optional columns for Event Location and it should display the location name where the event occurred. It will not display duration and start and end time will display same time.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SSE events are notify events. IE if you select the optional column "Event Type" all server side events will be Notify and they do not have durations.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Road Speed Events</a:t>
            </a:r>
            <a:r>
              <a:rPr lang="en-US" sz="1200" b="0" i="0" kern="1200" dirty="0">
                <a:solidFill>
                  <a:schemeClr val="tx1"/>
                </a:solidFill>
                <a:effectLst/>
                <a:latin typeface="+mn-lt"/>
                <a:ea typeface="+mn-ea"/>
                <a:cs typeface="+mn-cs"/>
              </a:rPr>
              <a:t> (This is for the default event only)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Select optional columns for Speed Limit, Measurement Units. This event will display different start and end time, event value, speed limit, duration, measurement unit type. It will not display event location.</a:t>
            </a:r>
          </a:p>
          <a:p>
            <a:r>
              <a:rPr lang="en-US" sz="1200" b="0" i="0" u="sng" kern="1200" dirty="0">
                <a:solidFill>
                  <a:schemeClr val="tx1"/>
                </a:solidFill>
                <a:effectLst/>
                <a:latin typeface="+mn-lt"/>
                <a:ea typeface="+mn-ea"/>
                <a:cs typeface="+mn-cs"/>
              </a:rPr>
              <a:t>Over speed in location</a:t>
            </a:r>
            <a:r>
              <a:rPr lang="en-US" sz="1200" b="0" i="0" kern="1200" dirty="0">
                <a:solidFill>
                  <a:schemeClr val="tx1"/>
                </a:solidFill>
                <a:effectLst/>
                <a:latin typeface="+mn-lt"/>
                <a:ea typeface="+mn-ea"/>
                <a:cs typeface="+mn-cs"/>
              </a:rPr>
              <a:t> (This is for default event only)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Select optional columns for Speed Limit, Event Location, Measurement Units. This event will display different start and end time, event value, speed limit, duration, measurement unit type and event location.</a:t>
            </a:r>
          </a:p>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36</a:t>
            </a:fld>
            <a:endParaRPr lang="en-US"/>
          </a:p>
        </p:txBody>
      </p:sp>
    </p:spTree>
    <p:extLst>
      <p:ext uri="{BB962C8B-B14F-4D97-AF65-F5344CB8AC3E}">
        <p14:creationId xmlns:p14="http://schemas.microsoft.com/office/powerpoint/2010/main" val="275129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37</a:t>
            </a:fld>
            <a:endParaRPr lang="en-US"/>
          </a:p>
        </p:txBody>
      </p:sp>
    </p:spTree>
    <p:extLst>
      <p:ext uri="{BB962C8B-B14F-4D97-AF65-F5344CB8AC3E}">
        <p14:creationId xmlns:p14="http://schemas.microsoft.com/office/powerpoint/2010/main" val="26357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38</a:t>
            </a:fld>
            <a:endParaRPr lang="en-US"/>
          </a:p>
        </p:txBody>
      </p:sp>
    </p:spTree>
    <p:extLst>
      <p:ext uri="{BB962C8B-B14F-4D97-AF65-F5344CB8AC3E}">
        <p14:creationId xmlns:p14="http://schemas.microsoft.com/office/powerpoint/2010/main" val="257504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39</a:t>
            </a:fld>
            <a:endParaRPr lang="en-US"/>
          </a:p>
        </p:txBody>
      </p:sp>
    </p:spTree>
    <p:extLst>
      <p:ext uri="{BB962C8B-B14F-4D97-AF65-F5344CB8AC3E}">
        <p14:creationId xmlns:p14="http://schemas.microsoft.com/office/powerpoint/2010/main" val="318848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40</a:t>
            </a:fld>
            <a:endParaRPr lang="en-US"/>
          </a:p>
        </p:txBody>
      </p:sp>
    </p:spTree>
    <p:extLst>
      <p:ext uri="{BB962C8B-B14F-4D97-AF65-F5344CB8AC3E}">
        <p14:creationId xmlns:p14="http://schemas.microsoft.com/office/powerpoint/2010/main" val="14290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SSE-22 :</a:t>
            </a:r>
            <a:r>
              <a:rPr lang="en-US" baseline="0" dirty="0"/>
              <a:t> </a:t>
            </a:r>
            <a:r>
              <a:rPr lang="en-US" sz="1200" b="0" i="0" kern="1200" dirty="0">
                <a:solidFill>
                  <a:schemeClr val="tx1"/>
                </a:solidFill>
                <a:effectLst/>
                <a:latin typeface="+mn-lt"/>
                <a:ea typeface="+mn-ea"/>
                <a:cs typeface="+mn-cs"/>
              </a:rPr>
              <a:t>Does it work like this that when the event becomes true,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duration at location exceeds specified time, the event will fire once and then will not fire again for that particular location. Thus the event will not keep on appearing from that point it became true until the asset/driver exits the location, else a user will be spammed by events and potential notifications. Yes it only fires once.</a:t>
            </a:r>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16</a:t>
            </a:fld>
            <a:endParaRPr lang="en-US"/>
          </a:p>
        </p:txBody>
      </p:sp>
    </p:spTree>
    <p:extLst>
      <p:ext uri="{BB962C8B-B14F-4D97-AF65-F5344CB8AC3E}">
        <p14:creationId xmlns:p14="http://schemas.microsoft.com/office/powerpoint/2010/main" val="230538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17</a:t>
            </a:fld>
            <a:endParaRPr lang="en-US"/>
          </a:p>
        </p:txBody>
      </p:sp>
    </p:spTree>
    <p:extLst>
      <p:ext uri="{BB962C8B-B14F-4D97-AF65-F5344CB8AC3E}">
        <p14:creationId xmlns:p14="http://schemas.microsoft.com/office/powerpoint/2010/main" val="210294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18</a:t>
            </a:fld>
            <a:endParaRPr lang="en-US"/>
          </a:p>
        </p:txBody>
      </p:sp>
    </p:spTree>
    <p:extLst>
      <p:ext uri="{BB962C8B-B14F-4D97-AF65-F5344CB8AC3E}">
        <p14:creationId xmlns:p14="http://schemas.microsoft.com/office/powerpoint/2010/main" val="362046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19</a:t>
            </a:fld>
            <a:endParaRPr lang="en-US"/>
          </a:p>
        </p:txBody>
      </p:sp>
    </p:spTree>
    <p:extLst>
      <p:ext uri="{BB962C8B-B14F-4D97-AF65-F5344CB8AC3E}">
        <p14:creationId xmlns:p14="http://schemas.microsoft.com/office/powerpoint/2010/main" val="238964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20</a:t>
            </a:fld>
            <a:endParaRPr lang="en-US"/>
          </a:p>
        </p:txBody>
      </p:sp>
    </p:spTree>
    <p:extLst>
      <p:ext uri="{BB962C8B-B14F-4D97-AF65-F5344CB8AC3E}">
        <p14:creationId xmlns:p14="http://schemas.microsoft.com/office/powerpoint/2010/main" val="2441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21</a:t>
            </a:fld>
            <a:endParaRPr lang="en-US"/>
          </a:p>
        </p:txBody>
      </p:sp>
    </p:spTree>
    <p:extLst>
      <p:ext uri="{BB962C8B-B14F-4D97-AF65-F5344CB8AC3E}">
        <p14:creationId xmlns:p14="http://schemas.microsoft.com/office/powerpoint/2010/main" val="2817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FEA35-DB78-294D-9A66-3191B85674B8}" type="slidenum">
              <a:rPr lang="en-US" smtClean="0"/>
              <a:t>22</a:t>
            </a:fld>
            <a:endParaRPr lang="en-US"/>
          </a:p>
        </p:txBody>
      </p:sp>
    </p:spTree>
    <p:extLst>
      <p:ext uri="{BB962C8B-B14F-4D97-AF65-F5344CB8AC3E}">
        <p14:creationId xmlns:p14="http://schemas.microsoft.com/office/powerpoint/2010/main" val="1400024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DFEA35-DB78-294D-9A66-3191B85674B8}" type="slidenum">
              <a:rPr lang="en-US" smtClean="0"/>
              <a:t>23</a:t>
            </a:fld>
            <a:endParaRPr lang="en-US"/>
          </a:p>
        </p:txBody>
      </p:sp>
    </p:spTree>
    <p:extLst>
      <p:ext uri="{BB962C8B-B14F-4D97-AF65-F5344CB8AC3E}">
        <p14:creationId xmlns:p14="http://schemas.microsoft.com/office/powerpoint/2010/main" val="1731445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vider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999" y="1045223"/>
            <a:ext cx="11913674" cy="581277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26" name="Text Placeholder 16"/>
          <p:cNvSpPr>
            <a:spLocks noGrp="1"/>
          </p:cNvSpPr>
          <p:nvPr>
            <p:ph type="body" sz="quarter" idx="11"/>
          </p:nvPr>
        </p:nvSpPr>
        <p:spPr>
          <a:xfrm>
            <a:off x="322213"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34568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amp; Content bullet">
    <p:spTree>
      <p:nvGrpSpPr>
        <p:cNvPr id="1" name=""/>
        <p:cNvGrpSpPr/>
        <p:nvPr/>
      </p:nvGrpSpPr>
      <p:grpSpPr>
        <a:xfrm>
          <a:off x="0" y="0"/>
          <a:ext cx="0" cy="0"/>
          <a:chOff x="0" y="0"/>
          <a:chExt cx="0" cy="0"/>
        </a:xfrm>
      </p:grpSpPr>
      <p:sp>
        <p:nvSpPr>
          <p:cNvPr id="3" name="Content Placeholder 8"/>
          <p:cNvSpPr>
            <a:spLocks noGrp="1"/>
          </p:cNvSpPr>
          <p:nvPr>
            <p:ph sz="quarter" idx="11" hasCustomPrompt="1"/>
          </p:nvPr>
        </p:nvSpPr>
        <p:spPr>
          <a:xfrm>
            <a:off x="340668" y="1772816"/>
            <a:ext cx="11156006" cy="3888432"/>
          </a:xfrm>
          <a:prstGeom prst="rect">
            <a:avLst/>
          </a:prstGeom>
        </p:spPr>
        <p:txBody>
          <a:bodyPr vert="horz"/>
          <a:lstStyle>
            <a:lvl1pPr marL="285750" indent="-285750">
              <a:buClr>
                <a:srgbClr val="66CC33"/>
              </a:buClr>
              <a:buFont typeface="Wingdings" charset="2"/>
              <a:buChar char="ü"/>
              <a:defRPr sz="1800">
                <a:solidFill>
                  <a:srgbClr val="000000"/>
                </a:solidFill>
                <a:latin typeface="Arial"/>
                <a:cs typeface="Arial"/>
              </a:defRPr>
            </a:lvl1pPr>
            <a:lvl2pPr marL="457200" indent="0">
              <a:buNone/>
              <a:defRPr sz="2000">
                <a:solidFill>
                  <a:schemeClr val="tx1">
                    <a:lumMod val="75000"/>
                    <a:lumOff val="25000"/>
                  </a:schemeClr>
                </a:solidFill>
                <a:latin typeface="Arial"/>
                <a:cs typeface="Arial"/>
              </a:defRPr>
            </a:lvl2pPr>
            <a:lvl3pPr marL="914400" indent="0">
              <a:buNone/>
              <a:defRPr sz="1800">
                <a:solidFill>
                  <a:schemeClr val="tx1">
                    <a:lumMod val="75000"/>
                    <a:lumOff val="25000"/>
                  </a:schemeClr>
                </a:solidFill>
                <a:latin typeface="Arial"/>
                <a:cs typeface="Arial"/>
              </a:defRPr>
            </a:lvl3pPr>
            <a:lvl4pPr marL="1371600" indent="0">
              <a:buNone/>
              <a:defRPr sz="1600">
                <a:solidFill>
                  <a:schemeClr val="tx1">
                    <a:lumMod val="75000"/>
                    <a:lumOff val="25000"/>
                  </a:schemeClr>
                </a:solidFill>
                <a:latin typeface="Arial"/>
                <a:cs typeface="Arial"/>
              </a:defRPr>
            </a:lvl4pPr>
            <a:lvl5pPr marL="1828800" indent="0">
              <a:buNone/>
              <a:defRPr sz="1600">
                <a:solidFill>
                  <a:schemeClr val="tx1">
                    <a:lumMod val="75000"/>
                    <a:lumOff val="25000"/>
                  </a:schemeClr>
                </a:solidFill>
                <a:latin typeface="Arial"/>
                <a:cs typeface="Arial"/>
              </a:defRPr>
            </a:lvl5pPr>
          </a:lstStyle>
          <a:p>
            <a:pPr lvl="0"/>
            <a:r>
              <a:rPr lang="en-US" dirty="0"/>
              <a:t>Click to edit master text styles</a:t>
            </a:r>
          </a:p>
        </p:txBody>
      </p:sp>
      <p:sp>
        <p:nvSpPr>
          <p:cNvPr id="4"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5"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Tree>
    <p:extLst>
      <p:ext uri="{BB962C8B-B14F-4D97-AF65-F5344CB8AC3E}">
        <p14:creationId xmlns:p14="http://schemas.microsoft.com/office/powerpoint/2010/main" val="139045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subheading &amp; bullet 1 content">
    <p:spTree>
      <p:nvGrpSpPr>
        <p:cNvPr id="1" name=""/>
        <p:cNvGrpSpPr/>
        <p:nvPr/>
      </p:nvGrpSpPr>
      <p:grpSpPr>
        <a:xfrm>
          <a:off x="0" y="0"/>
          <a:ext cx="0" cy="0"/>
          <a:chOff x="0" y="0"/>
          <a:chExt cx="0" cy="0"/>
        </a:xfrm>
      </p:grpSpPr>
      <p:sp>
        <p:nvSpPr>
          <p:cNvPr id="3" name="Content Placeholder 8"/>
          <p:cNvSpPr>
            <a:spLocks noGrp="1"/>
          </p:cNvSpPr>
          <p:nvPr>
            <p:ph sz="quarter" idx="11" hasCustomPrompt="1"/>
          </p:nvPr>
        </p:nvSpPr>
        <p:spPr>
          <a:xfrm>
            <a:off x="340668" y="2370138"/>
            <a:ext cx="11156006" cy="3147218"/>
          </a:xfrm>
          <a:prstGeom prst="rect">
            <a:avLst/>
          </a:prstGeom>
        </p:spPr>
        <p:txBody>
          <a:bodyPr vert="horz"/>
          <a:lstStyle>
            <a:lvl1pPr marL="285750" indent="-285750">
              <a:buClr>
                <a:srgbClr val="66CC33"/>
              </a:buClr>
              <a:buFont typeface="Wingdings" charset="2"/>
              <a:buChar char="ü"/>
              <a:defRPr sz="1800">
                <a:solidFill>
                  <a:srgbClr val="000000"/>
                </a:solidFill>
                <a:latin typeface="Arial"/>
                <a:cs typeface="Arial"/>
              </a:defRPr>
            </a:lvl1pPr>
            <a:lvl2pPr marL="457200" indent="0">
              <a:buNone/>
              <a:defRPr sz="2000">
                <a:solidFill>
                  <a:schemeClr val="tx1">
                    <a:lumMod val="75000"/>
                    <a:lumOff val="25000"/>
                  </a:schemeClr>
                </a:solidFill>
                <a:latin typeface="Arial"/>
                <a:cs typeface="Arial"/>
              </a:defRPr>
            </a:lvl2pPr>
            <a:lvl3pPr marL="914400" indent="0">
              <a:buNone/>
              <a:defRPr sz="1800">
                <a:solidFill>
                  <a:schemeClr val="tx1">
                    <a:lumMod val="75000"/>
                    <a:lumOff val="25000"/>
                  </a:schemeClr>
                </a:solidFill>
                <a:latin typeface="Arial"/>
                <a:cs typeface="Arial"/>
              </a:defRPr>
            </a:lvl3pPr>
            <a:lvl4pPr marL="1371600" indent="0">
              <a:buNone/>
              <a:defRPr sz="1600">
                <a:solidFill>
                  <a:schemeClr val="tx1">
                    <a:lumMod val="75000"/>
                    <a:lumOff val="25000"/>
                  </a:schemeClr>
                </a:solidFill>
                <a:latin typeface="Arial"/>
                <a:cs typeface="Arial"/>
              </a:defRPr>
            </a:lvl4pPr>
            <a:lvl5pPr marL="1828800" indent="0">
              <a:buNone/>
              <a:defRPr sz="1600">
                <a:solidFill>
                  <a:schemeClr val="tx1">
                    <a:lumMod val="75000"/>
                    <a:lumOff val="25000"/>
                  </a:schemeClr>
                </a:solidFill>
                <a:latin typeface="Arial"/>
                <a:cs typeface="Arial"/>
              </a:defRPr>
            </a:lvl5pPr>
          </a:lstStyle>
          <a:p>
            <a:pPr lvl="0"/>
            <a:r>
              <a:rPr lang="en-US" dirty="0"/>
              <a:t>Click to edit master text styles</a:t>
            </a:r>
          </a:p>
        </p:txBody>
      </p:sp>
      <p:sp>
        <p:nvSpPr>
          <p:cNvPr id="4"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5" name="Text Placeholder 6"/>
          <p:cNvSpPr>
            <a:spLocks noGrp="1"/>
          </p:cNvSpPr>
          <p:nvPr>
            <p:ph type="body" sz="quarter" idx="10" hasCustomPrompt="1"/>
          </p:nvPr>
        </p:nvSpPr>
        <p:spPr>
          <a:xfrm>
            <a:off x="334963" y="1334268"/>
            <a:ext cx="11161711" cy="1035870"/>
          </a:xfrm>
          <a:prstGeom prst="rect">
            <a:avLst/>
          </a:prstGeom>
        </p:spPr>
        <p:txBody>
          <a:bodyPr vert="horz" anchor="ctr"/>
          <a:lstStyle>
            <a:lvl1pPr marL="0" indent="0" algn="l">
              <a:buNone/>
              <a:defRPr sz="2200">
                <a:solidFill>
                  <a:schemeClr val="tx1"/>
                </a:solidFill>
                <a:latin typeface="Arail"/>
                <a:cs typeface="Arai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Tree>
    <p:extLst>
      <p:ext uri="{BB962C8B-B14F-4D97-AF65-F5344CB8AC3E}">
        <p14:creationId xmlns:p14="http://schemas.microsoft.com/office/powerpoint/2010/main" val="128516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sub heading &amp; content">
    <p:spTree>
      <p:nvGrpSpPr>
        <p:cNvPr id="1" name=""/>
        <p:cNvGrpSpPr/>
        <p:nvPr/>
      </p:nvGrpSpPr>
      <p:grpSpPr>
        <a:xfrm>
          <a:off x="0" y="0"/>
          <a:ext cx="0" cy="0"/>
          <a:chOff x="0" y="0"/>
          <a:chExt cx="0" cy="0"/>
        </a:xfrm>
      </p:grpSpPr>
      <p:sp>
        <p:nvSpPr>
          <p:cNvPr id="5" name="Content Placeholder 8"/>
          <p:cNvSpPr>
            <a:spLocks noGrp="1"/>
          </p:cNvSpPr>
          <p:nvPr>
            <p:ph sz="quarter" idx="11" hasCustomPrompt="1"/>
          </p:nvPr>
        </p:nvSpPr>
        <p:spPr>
          <a:xfrm>
            <a:off x="340668" y="2370138"/>
            <a:ext cx="11156006" cy="3147218"/>
          </a:xfrm>
          <a:prstGeom prst="rect">
            <a:avLst/>
          </a:prstGeom>
        </p:spPr>
        <p:txBody>
          <a:bodyPr vert="horz"/>
          <a:lstStyle>
            <a:lvl1pPr marL="0" indent="0">
              <a:buClr>
                <a:srgbClr val="66CC33"/>
              </a:buClr>
              <a:buFont typeface="Wingdings" charset="2"/>
              <a:buNone/>
              <a:defRPr sz="1800">
                <a:solidFill>
                  <a:srgbClr val="000000"/>
                </a:solidFill>
                <a:latin typeface="Arial"/>
                <a:cs typeface="Arial"/>
              </a:defRPr>
            </a:lvl1pPr>
            <a:lvl2pPr marL="457200" indent="0">
              <a:buNone/>
              <a:defRPr sz="2000">
                <a:solidFill>
                  <a:schemeClr val="tx1">
                    <a:lumMod val="75000"/>
                    <a:lumOff val="25000"/>
                  </a:schemeClr>
                </a:solidFill>
                <a:latin typeface="Arial"/>
                <a:cs typeface="Arial"/>
              </a:defRPr>
            </a:lvl2pPr>
            <a:lvl3pPr marL="914400" indent="0">
              <a:buNone/>
              <a:defRPr sz="1800">
                <a:solidFill>
                  <a:schemeClr val="tx1">
                    <a:lumMod val="75000"/>
                    <a:lumOff val="25000"/>
                  </a:schemeClr>
                </a:solidFill>
                <a:latin typeface="Arial"/>
                <a:cs typeface="Arial"/>
              </a:defRPr>
            </a:lvl3pPr>
            <a:lvl4pPr marL="1371600" indent="0">
              <a:buNone/>
              <a:defRPr sz="1600">
                <a:solidFill>
                  <a:schemeClr val="tx1">
                    <a:lumMod val="75000"/>
                    <a:lumOff val="25000"/>
                  </a:schemeClr>
                </a:solidFill>
                <a:latin typeface="Arial"/>
                <a:cs typeface="Arial"/>
              </a:defRPr>
            </a:lvl4pPr>
            <a:lvl5pPr marL="1828800" indent="0">
              <a:buNone/>
              <a:defRPr sz="1600">
                <a:solidFill>
                  <a:schemeClr val="tx1">
                    <a:lumMod val="75000"/>
                    <a:lumOff val="25000"/>
                  </a:schemeClr>
                </a:solidFill>
                <a:latin typeface="Arial"/>
                <a:cs typeface="Arial"/>
              </a:defRPr>
            </a:lvl5pPr>
          </a:lstStyle>
          <a:p>
            <a:pPr lvl="0"/>
            <a:r>
              <a:rPr lang="en-US" dirty="0"/>
              <a:t>Click to edit master text styles</a:t>
            </a:r>
          </a:p>
        </p:txBody>
      </p:sp>
      <p:sp>
        <p:nvSpPr>
          <p:cNvPr id="7"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6" name="Text Placeholder 6"/>
          <p:cNvSpPr>
            <a:spLocks noGrp="1"/>
          </p:cNvSpPr>
          <p:nvPr>
            <p:ph type="body" sz="quarter" idx="10" hasCustomPrompt="1"/>
          </p:nvPr>
        </p:nvSpPr>
        <p:spPr>
          <a:xfrm>
            <a:off x="334963" y="1334268"/>
            <a:ext cx="11161711" cy="1035870"/>
          </a:xfrm>
          <a:prstGeom prst="rect">
            <a:avLst/>
          </a:prstGeom>
        </p:spPr>
        <p:txBody>
          <a:bodyPr vert="horz" anchor="ctr"/>
          <a:lstStyle>
            <a:lvl1pPr marL="0" indent="0" algn="l">
              <a:buNone/>
              <a:defRPr sz="2200">
                <a:solidFill>
                  <a:schemeClr val="tx1"/>
                </a:solidFill>
                <a:latin typeface="Arail"/>
                <a:cs typeface="Arai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Tree>
    <p:extLst>
      <p:ext uri="{BB962C8B-B14F-4D97-AF65-F5344CB8AC3E}">
        <p14:creationId xmlns:p14="http://schemas.microsoft.com/office/powerpoint/2010/main" val="249038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mp; content">
    <p:spTree>
      <p:nvGrpSpPr>
        <p:cNvPr id="1" name=""/>
        <p:cNvGrpSpPr/>
        <p:nvPr/>
      </p:nvGrpSpPr>
      <p:grpSpPr>
        <a:xfrm>
          <a:off x="0" y="0"/>
          <a:ext cx="0" cy="0"/>
          <a:chOff x="0" y="0"/>
          <a:chExt cx="0" cy="0"/>
        </a:xfrm>
      </p:grpSpPr>
      <p:sp>
        <p:nvSpPr>
          <p:cNvPr id="5" name="Content Placeholder 8"/>
          <p:cNvSpPr>
            <a:spLocks noGrp="1"/>
          </p:cNvSpPr>
          <p:nvPr>
            <p:ph sz="quarter" idx="11" hasCustomPrompt="1"/>
          </p:nvPr>
        </p:nvSpPr>
        <p:spPr>
          <a:xfrm>
            <a:off x="340668" y="1772816"/>
            <a:ext cx="11156006" cy="3888432"/>
          </a:xfrm>
          <a:prstGeom prst="rect">
            <a:avLst/>
          </a:prstGeom>
        </p:spPr>
        <p:txBody>
          <a:bodyPr vert="horz"/>
          <a:lstStyle>
            <a:lvl1pPr marL="0" indent="0">
              <a:buClr>
                <a:srgbClr val="66CC33"/>
              </a:buClr>
              <a:buFont typeface="Wingdings" charset="2"/>
              <a:buNone/>
              <a:defRPr sz="1800">
                <a:solidFill>
                  <a:srgbClr val="000000"/>
                </a:solidFill>
                <a:latin typeface="Arial"/>
                <a:cs typeface="Arial"/>
              </a:defRPr>
            </a:lvl1pPr>
            <a:lvl2pPr marL="457200" indent="0">
              <a:buNone/>
              <a:defRPr sz="2000">
                <a:solidFill>
                  <a:schemeClr val="tx1">
                    <a:lumMod val="75000"/>
                    <a:lumOff val="25000"/>
                  </a:schemeClr>
                </a:solidFill>
                <a:latin typeface="Arial"/>
                <a:cs typeface="Arial"/>
              </a:defRPr>
            </a:lvl2pPr>
            <a:lvl3pPr marL="914400" indent="0">
              <a:buNone/>
              <a:defRPr sz="1800">
                <a:solidFill>
                  <a:schemeClr val="tx1">
                    <a:lumMod val="75000"/>
                    <a:lumOff val="25000"/>
                  </a:schemeClr>
                </a:solidFill>
                <a:latin typeface="Arial"/>
                <a:cs typeface="Arial"/>
              </a:defRPr>
            </a:lvl3pPr>
            <a:lvl4pPr marL="1371600" indent="0">
              <a:buNone/>
              <a:defRPr sz="1600">
                <a:solidFill>
                  <a:schemeClr val="tx1">
                    <a:lumMod val="75000"/>
                    <a:lumOff val="25000"/>
                  </a:schemeClr>
                </a:solidFill>
                <a:latin typeface="Arial"/>
                <a:cs typeface="Arial"/>
              </a:defRPr>
            </a:lvl4pPr>
            <a:lvl5pPr marL="1828800" indent="0">
              <a:buNone/>
              <a:defRPr sz="1600">
                <a:solidFill>
                  <a:schemeClr val="tx1">
                    <a:lumMod val="75000"/>
                    <a:lumOff val="25000"/>
                  </a:schemeClr>
                </a:solidFill>
                <a:latin typeface="Arial"/>
                <a:cs typeface="Arial"/>
              </a:defRPr>
            </a:lvl5pPr>
          </a:lstStyle>
          <a:p>
            <a:pPr lvl="0"/>
            <a:r>
              <a:rPr lang="en-US" dirty="0"/>
              <a:t>Click to edit master text styles</a:t>
            </a:r>
          </a:p>
        </p:txBody>
      </p:sp>
      <p:sp>
        <p:nvSpPr>
          <p:cNvPr id="7"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6"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Tree>
    <p:extLst>
      <p:ext uri="{BB962C8B-B14F-4D97-AF65-F5344CB8AC3E}">
        <p14:creationId xmlns:p14="http://schemas.microsoft.com/office/powerpoint/2010/main" val="420500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amp; Bullet content">
    <p:spTree>
      <p:nvGrpSpPr>
        <p:cNvPr id="1" name=""/>
        <p:cNvGrpSpPr/>
        <p:nvPr/>
      </p:nvGrpSpPr>
      <p:grpSpPr>
        <a:xfrm>
          <a:off x="0" y="0"/>
          <a:ext cx="0" cy="0"/>
          <a:chOff x="0" y="0"/>
          <a:chExt cx="0" cy="0"/>
        </a:xfrm>
      </p:grpSpPr>
      <p:sp>
        <p:nvSpPr>
          <p:cNvPr id="14" name="Content Placeholder 8"/>
          <p:cNvSpPr>
            <a:spLocks noGrp="1"/>
          </p:cNvSpPr>
          <p:nvPr>
            <p:ph sz="quarter" idx="11" hasCustomPrompt="1"/>
          </p:nvPr>
        </p:nvSpPr>
        <p:spPr>
          <a:xfrm>
            <a:off x="334963" y="1722438"/>
            <a:ext cx="11233150" cy="3938810"/>
          </a:xfrm>
          <a:prstGeom prst="rect">
            <a:avLst/>
          </a:prstGeom>
        </p:spPr>
        <p:txBody>
          <a:bodyPr vert="horz"/>
          <a:lstStyle>
            <a:lvl1pPr marL="285750" indent="-285750">
              <a:buClr>
                <a:srgbClr val="50B848"/>
              </a:buClr>
              <a:buSzPct val="100000"/>
              <a:buFont typeface="Wingdings" charset="2"/>
              <a:buChar char="ü"/>
              <a:defRPr sz="1800">
                <a:solidFill>
                  <a:schemeClr val="tx1"/>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a:solidFill>
                  <a:schemeClr val="tx1"/>
                </a:solidFill>
                <a:latin typeface="Arial"/>
                <a:cs typeface="Arial"/>
              </a:defRPr>
            </a:lvl2pPr>
            <a:lvl3pPr marL="1200150" indent="-285750">
              <a:buClr>
                <a:srgbClr val="50B848"/>
              </a:buClr>
              <a:buFont typeface="Wingdings" charset="2"/>
              <a:buChar char="ü"/>
              <a:defRPr sz="18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a:solidFill>
                  <a:schemeClr val="tx1"/>
                </a:solidFill>
                <a:latin typeface="Arial"/>
                <a:cs typeface="Arial"/>
              </a:defRPr>
            </a:lvl4pPr>
            <a:lvl5pPr marL="2114550" indent="-285750">
              <a:buClr>
                <a:srgbClr val="50B848"/>
              </a:buClr>
              <a:buFont typeface="Wingdings" charset="2"/>
              <a:buChar char="ü"/>
              <a:defRPr sz="1800">
                <a:solidFill>
                  <a:schemeClr val="tx1"/>
                </a:solidFill>
                <a:latin typeface="Arial"/>
                <a:cs typeface="Arial"/>
              </a:defRPr>
            </a:lvl5pPr>
            <a:lvl6pPr marL="2514600" indent="-228600">
              <a:buClr>
                <a:srgbClr val="50B848"/>
              </a:buClr>
              <a:buFont typeface="Wingdings" charset="2"/>
              <a:buChar char="ü"/>
              <a:defRPr sz="1600">
                <a:solidFill>
                  <a:schemeClr val="tx1"/>
                </a:solidFill>
                <a:latin typeface="Arial"/>
                <a:cs typeface="Arial"/>
              </a:defRPr>
            </a:lvl6pPr>
            <a:lvl7pPr marL="3028950" indent="-28575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2"/>
            <a:endParaRPr lang="en-US" dirty="0"/>
          </a:p>
          <a:p>
            <a:pPr lvl="1"/>
            <a:endParaRPr lang="en-US" dirty="0"/>
          </a:p>
          <a:p>
            <a:pPr lvl="0"/>
            <a:endParaRPr lang="en-US" dirty="0"/>
          </a:p>
          <a:p>
            <a:pPr lvl="1"/>
            <a:endParaRPr lang="en-US" dirty="0"/>
          </a:p>
        </p:txBody>
      </p:sp>
      <p:sp>
        <p:nvSpPr>
          <p:cNvPr id="8"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5"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Tree>
    <p:extLst>
      <p:ext uri="{BB962C8B-B14F-4D97-AF65-F5344CB8AC3E}">
        <p14:creationId xmlns:p14="http://schemas.microsoft.com/office/powerpoint/2010/main" val="184712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Subheading &amp; Bullet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4963" y="1334268"/>
            <a:ext cx="11161711" cy="1035870"/>
          </a:xfrm>
          <a:prstGeom prst="rect">
            <a:avLst/>
          </a:prstGeom>
        </p:spPr>
        <p:txBody>
          <a:bodyPr vert="horz" anchor="ctr"/>
          <a:lstStyle>
            <a:lvl1pPr marL="0" indent="0" algn="l">
              <a:buNone/>
              <a:defRPr sz="2200">
                <a:solidFill>
                  <a:schemeClr val="tx1"/>
                </a:solidFill>
                <a:latin typeface="Arail"/>
                <a:cs typeface="Arai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9"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
        <p:nvSpPr>
          <p:cNvPr id="6" name="Content Placeholder 8"/>
          <p:cNvSpPr>
            <a:spLocks noGrp="1"/>
          </p:cNvSpPr>
          <p:nvPr>
            <p:ph sz="quarter" idx="11" hasCustomPrompt="1"/>
          </p:nvPr>
        </p:nvSpPr>
        <p:spPr>
          <a:xfrm>
            <a:off x="334963" y="2370138"/>
            <a:ext cx="11233150" cy="329111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Tree>
    <p:extLst>
      <p:ext uri="{BB962C8B-B14F-4D97-AF65-F5344CB8AC3E}">
        <p14:creationId xmlns:p14="http://schemas.microsoft.com/office/powerpoint/2010/main" val="209032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mp; 2 column bullet content">
    <p:spTree>
      <p:nvGrpSpPr>
        <p:cNvPr id="1" name=""/>
        <p:cNvGrpSpPr/>
        <p:nvPr/>
      </p:nvGrpSpPr>
      <p:grpSpPr>
        <a:xfrm>
          <a:off x="0" y="0"/>
          <a:ext cx="0" cy="0"/>
          <a:chOff x="0" y="0"/>
          <a:chExt cx="0" cy="0"/>
        </a:xfrm>
      </p:grpSpPr>
      <p:sp>
        <p:nvSpPr>
          <p:cNvPr id="8"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3600">
                <a:solidFill>
                  <a:srgbClr val="50B848"/>
                </a:solidFill>
                <a:latin typeface="Century Gothic"/>
                <a:cs typeface="Century Gothic"/>
              </a:defRPr>
            </a:lvl1pPr>
          </a:lstStyle>
          <a:p>
            <a:pPr lvl="0"/>
            <a:r>
              <a:rPr lang="en-US" dirty="0"/>
              <a:t>CLICK TO EDIT MASTER TEXT STYLES</a:t>
            </a:r>
          </a:p>
        </p:txBody>
      </p:sp>
      <p:sp>
        <p:nvSpPr>
          <p:cNvPr id="5"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
        <p:nvSpPr>
          <p:cNvPr id="6" name="Content Placeholder 8"/>
          <p:cNvSpPr>
            <a:spLocks noGrp="1"/>
          </p:cNvSpPr>
          <p:nvPr>
            <p:ph sz="quarter" idx="11" hasCustomPrompt="1"/>
          </p:nvPr>
        </p:nvSpPr>
        <p:spPr>
          <a:xfrm>
            <a:off x="334963" y="1722438"/>
            <a:ext cx="5459858" cy="393881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
        <p:nvSpPr>
          <p:cNvPr id="10" name="Content Placeholder 8"/>
          <p:cNvSpPr>
            <a:spLocks noGrp="1"/>
          </p:cNvSpPr>
          <p:nvPr>
            <p:ph sz="quarter" idx="14" hasCustomPrompt="1"/>
          </p:nvPr>
        </p:nvSpPr>
        <p:spPr>
          <a:xfrm>
            <a:off x="6011880" y="1722438"/>
            <a:ext cx="5459858" cy="393881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Tree>
    <p:extLst>
      <p:ext uri="{BB962C8B-B14F-4D97-AF65-F5344CB8AC3E}">
        <p14:creationId xmlns:p14="http://schemas.microsoft.com/office/powerpoint/2010/main" val="3749758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2 column bullet">
    <p:spTree>
      <p:nvGrpSpPr>
        <p:cNvPr id="1" name=""/>
        <p:cNvGrpSpPr/>
        <p:nvPr/>
      </p:nvGrpSpPr>
      <p:grpSpPr>
        <a:xfrm>
          <a:off x="0" y="0"/>
          <a:ext cx="0" cy="0"/>
          <a:chOff x="0" y="0"/>
          <a:chExt cx="0" cy="0"/>
        </a:xfrm>
      </p:grpSpPr>
      <p:sp>
        <p:nvSpPr>
          <p:cNvPr id="15" name="Content Placeholder 8"/>
          <p:cNvSpPr>
            <a:spLocks noGrp="1"/>
          </p:cNvSpPr>
          <p:nvPr>
            <p:ph sz="quarter" idx="12" hasCustomPrompt="1"/>
          </p:nvPr>
        </p:nvSpPr>
        <p:spPr>
          <a:xfrm>
            <a:off x="6269037" y="1722438"/>
            <a:ext cx="5227637" cy="3938810"/>
          </a:xfrm>
          <a:prstGeom prst="rect">
            <a:avLst/>
          </a:prstGeom>
        </p:spPr>
        <p:txBody>
          <a:bodyPr vert="horz"/>
          <a:lstStyle>
            <a:lvl1pPr marL="0" indent="0">
              <a:buClr>
                <a:srgbClr val="50B848"/>
              </a:buClr>
              <a:buFont typeface="Wingdings" charset="2"/>
              <a:buNone/>
              <a:defRPr sz="1800">
                <a:solidFill>
                  <a:srgbClr val="000000"/>
                </a:solidFill>
                <a:latin typeface="Arial"/>
                <a:cs typeface="Arial"/>
              </a:defRPr>
            </a:lvl1pPr>
            <a:lvl2pPr marL="800100" indent="-342900">
              <a:buClr>
                <a:srgbClr val="50B848"/>
              </a:buClr>
              <a:buFont typeface="Wingdings" charset="2"/>
              <a:buChar char="ü"/>
              <a:defRPr sz="1600">
                <a:solidFill>
                  <a:schemeClr val="tx1">
                    <a:lumMod val="75000"/>
                    <a:lumOff val="25000"/>
                  </a:schemeClr>
                </a:solidFill>
                <a:latin typeface="Arial"/>
                <a:cs typeface="Arial"/>
              </a:defRPr>
            </a:lvl2pPr>
            <a:lvl3pPr marL="914400" indent="0">
              <a:buNone/>
              <a:defRPr sz="1800">
                <a:solidFill>
                  <a:schemeClr val="tx1">
                    <a:lumMod val="75000"/>
                    <a:lumOff val="25000"/>
                  </a:schemeClr>
                </a:solidFill>
                <a:latin typeface="Arial"/>
                <a:cs typeface="Arial"/>
              </a:defRPr>
            </a:lvl3pPr>
            <a:lvl4pPr marL="1371600" indent="0">
              <a:buNone/>
              <a:defRPr sz="1600">
                <a:solidFill>
                  <a:schemeClr val="tx1">
                    <a:lumMod val="75000"/>
                    <a:lumOff val="25000"/>
                  </a:schemeClr>
                </a:solidFill>
                <a:latin typeface="Arial"/>
                <a:cs typeface="Arial"/>
              </a:defRPr>
            </a:lvl4pPr>
            <a:lvl5pPr marL="1828800" indent="0">
              <a:buNone/>
              <a:defRPr sz="1600">
                <a:solidFill>
                  <a:schemeClr val="tx1">
                    <a:lumMod val="75000"/>
                    <a:lumOff val="25000"/>
                  </a:schemeClr>
                </a:solidFill>
                <a:latin typeface="Arial"/>
                <a:cs typeface="Arial"/>
              </a:defRPr>
            </a:lvl5pPr>
          </a:lstStyle>
          <a:p>
            <a:pPr lvl="0"/>
            <a:r>
              <a:rPr lang="en-US" dirty="0"/>
              <a:t>Click to edit master text styles</a:t>
            </a:r>
          </a:p>
          <a:p>
            <a:pPr lvl="1"/>
            <a:endParaRPr lang="en-US" dirty="0"/>
          </a:p>
          <a:p>
            <a:pPr lvl="1"/>
            <a:endParaRPr lang="en-US" dirty="0"/>
          </a:p>
        </p:txBody>
      </p:sp>
      <p:sp>
        <p:nvSpPr>
          <p:cNvPr id="8"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6"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
        <p:nvSpPr>
          <p:cNvPr id="7" name="Content Placeholder 8"/>
          <p:cNvSpPr>
            <a:spLocks noGrp="1"/>
          </p:cNvSpPr>
          <p:nvPr>
            <p:ph sz="quarter" idx="11" hasCustomPrompt="1"/>
          </p:nvPr>
        </p:nvSpPr>
        <p:spPr>
          <a:xfrm>
            <a:off x="334963" y="1722438"/>
            <a:ext cx="5459858" cy="393881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Tree>
    <p:extLst>
      <p:ext uri="{BB962C8B-B14F-4D97-AF65-F5344CB8AC3E}">
        <p14:creationId xmlns:p14="http://schemas.microsoft.com/office/powerpoint/2010/main" val="3100532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subheading &amp; 2 column bullet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4963" y="1334268"/>
            <a:ext cx="11161711" cy="1035870"/>
          </a:xfrm>
          <a:prstGeom prst="rect">
            <a:avLst/>
          </a:prstGeom>
        </p:spPr>
        <p:txBody>
          <a:bodyPr vert="horz" anchor="ctr"/>
          <a:lstStyle>
            <a:lvl1pPr marL="0" indent="0" algn="l">
              <a:buNone/>
              <a:defRPr sz="22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9"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
        <p:nvSpPr>
          <p:cNvPr id="12" name="Content Placeholder 8"/>
          <p:cNvSpPr>
            <a:spLocks noGrp="1"/>
          </p:cNvSpPr>
          <p:nvPr>
            <p:ph sz="quarter" idx="11" hasCustomPrompt="1"/>
          </p:nvPr>
        </p:nvSpPr>
        <p:spPr>
          <a:xfrm>
            <a:off x="334963" y="2388506"/>
            <a:ext cx="5459858" cy="334475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
        <p:nvSpPr>
          <p:cNvPr id="13" name="Content Placeholder 8"/>
          <p:cNvSpPr>
            <a:spLocks noGrp="1"/>
          </p:cNvSpPr>
          <p:nvPr>
            <p:ph sz="quarter" idx="14" hasCustomPrompt="1"/>
          </p:nvPr>
        </p:nvSpPr>
        <p:spPr>
          <a:xfrm>
            <a:off x="6011880" y="2388506"/>
            <a:ext cx="5459858" cy="334475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Tree>
    <p:extLst>
      <p:ext uri="{BB962C8B-B14F-4D97-AF65-F5344CB8AC3E}">
        <p14:creationId xmlns:p14="http://schemas.microsoft.com/office/powerpoint/2010/main" val="223646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subheading &amp; bullet content ">
    <p:spTree>
      <p:nvGrpSpPr>
        <p:cNvPr id="1" name=""/>
        <p:cNvGrpSpPr/>
        <p:nvPr/>
      </p:nvGrpSpPr>
      <p:grpSpPr>
        <a:xfrm>
          <a:off x="0" y="0"/>
          <a:ext cx="0" cy="0"/>
          <a:chOff x="0" y="0"/>
          <a:chExt cx="0" cy="0"/>
        </a:xfrm>
      </p:grpSpPr>
      <p:sp>
        <p:nvSpPr>
          <p:cNvPr id="6" name="Content Placeholder 8"/>
          <p:cNvSpPr>
            <a:spLocks noGrp="1"/>
          </p:cNvSpPr>
          <p:nvPr>
            <p:ph sz="quarter" idx="12" hasCustomPrompt="1"/>
          </p:nvPr>
        </p:nvSpPr>
        <p:spPr>
          <a:xfrm>
            <a:off x="6281737" y="2370138"/>
            <a:ext cx="5214937" cy="3291110"/>
          </a:xfrm>
          <a:prstGeom prst="rect">
            <a:avLst/>
          </a:prstGeom>
        </p:spPr>
        <p:txBody>
          <a:bodyPr vert="horz"/>
          <a:lstStyle>
            <a:lvl1pPr marL="0" indent="0">
              <a:buClr>
                <a:srgbClr val="50B848"/>
              </a:buClr>
              <a:buFont typeface="Wingdings" charset="2"/>
              <a:buNone/>
              <a:defRPr sz="1800">
                <a:solidFill>
                  <a:srgbClr val="000000"/>
                </a:solidFill>
                <a:latin typeface="Arial"/>
                <a:cs typeface="Arial"/>
              </a:defRPr>
            </a:lvl1pPr>
            <a:lvl2pPr marL="800100" indent="-342900">
              <a:buClr>
                <a:srgbClr val="50B848"/>
              </a:buClr>
              <a:buFont typeface="Wingdings" charset="2"/>
              <a:buChar char="ü"/>
              <a:defRPr sz="1800">
                <a:solidFill>
                  <a:schemeClr val="tx1">
                    <a:lumMod val="75000"/>
                    <a:lumOff val="25000"/>
                  </a:schemeClr>
                </a:solidFill>
                <a:latin typeface="Arial"/>
                <a:cs typeface="Arial"/>
              </a:defRPr>
            </a:lvl2pPr>
            <a:lvl3pPr marL="914400" indent="0">
              <a:buNone/>
              <a:defRPr sz="1800">
                <a:solidFill>
                  <a:schemeClr val="tx1">
                    <a:lumMod val="75000"/>
                    <a:lumOff val="25000"/>
                  </a:schemeClr>
                </a:solidFill>
                <a:latin typeface="Arial"/>
                <a:cs typeface="Arial"/>
              </a:defRPr>
            </a:lvl3pPr>
            <a:lvl4pPr marL="1371600" indent="0">
              <a:buNone/>
              <a:defRPr sz="1600">
                <a:solidFill>
                  <a:schemeClr val="tx1">
                    <a:lumMod val="75000"/>
                    <a:lumOff val="25000"/>
                  </a:schemeClr>
                </a:solidFill>
                <a:latin typeface="Arial"/>
                <a:cs typeface="Arial"/>
              </a:defRPr>
            </a:lvl4pPr>
            <a:lvl5pPr marL="1828800" indent="0">
              <a:buNone/>
              <a:defRPr sz="1600">
                <a:solidFill>
                  <a:schemeClr val="tx1">
                    <a:lumMod val="75000"/>
                    <a:lumOff val="25000"/>
                  </a:schemeClr>
                </a:solidFill>
                <a:latin typeface="Arial"/>
                <a:cs typeface="Arial"/>
              </a:defRPr>
            </a:lvl5pPr>
          </a:lstStyle>
          <a:p>
            <a:pPr lvl="0"/>
            <a:r>
              <a:rPr lang="en-US" dirty="0"/>
              <a:t>Click to edit master text styles</a:t>
            </a:r>
          </a:p>
          <a:p>
            <a:pPr lvl="1"/>
            <a:endParaRPr lang="en-US" dirty="0"/>
          </a:p>
          <a:p>
            <a:pPr lvl="1"/>
            <a:endParaRPr lang="en-US" dirty="0"/>
          </a:p>
        </p:txBody>
      </p:sp>
      <p:sp>
        <p:nvSpPr>
          <p:cNvPr id="8" name="Text Placeholder 16"/>
          <p:cNvSpPr>
            <a:spLocks noGrp="1"/>
          </p:cNvSpPr>
          <p:nvPr>
            <p:ph type="body" sz="quarter" idx="13" hasCustomPrompt="1"/>
          </p:nvPr>
        </p:nvSpPr>
        <p:spPr>
          <a:xfrm>
            <a:off x="334963" y="476672"/>
            <a:ext cx="11161712" cy="849275"/>
          </a:xfrm>
          <a:prstGeom prst="rect">
            <a:avLst/>
          </a:prstGeom>
          <a:ln>
            <a:noFill/>
          </a:ln>
        </p:spPr>
        <p:txBody>
          <a:bodyPr vert="horz" anchor="ctr"/>
          <a:lstStyle>
            <a:lvl1pPr marL="0" indent="0" algn="l">
              <a:buNone/>
              <a:defRPr sz="4000">
                <a:solidFill>
                  <a:srgbClr val="50B848"/>
                </a:solidFill>
                <a:latin typeface="Century Gothic"/>
                <a:cs typeface="Century Gothic"/>
              </a:defRPr>
            </a:lvl1pPr>
          </a:lstStyle>
          <a:p>
            <a:pPr lvl="0"/>
            <a:r>
              <a:rPr lang="en-US" dirty="0"/>
              <a:t>CLICK TO EDIT MASTER TEXT STYLES</a:t>
            </a:r>
          </a:p>
        </p:txBody>
      </p:sp>
      <p:sp>
        <p:nvSpPr>
          <p:cNvPr id="7" name="Text Placeholder 6"/>
          <p:cNvSpPr>
            <a:spLocks noGrp="1"/>
          </p:cNvSpPr>
          <p:nvPr>
            <p:ph type="body" sz="quarter" idx="10" hasCustomPrompt="1"/>
          </p:nvPr>
        </p:nvSpPr>
        <p:spPr>
          <a:xfrm>
            <a:off x="334963" y="1334268"/>
            <a:ext cx="11161711" cy="1035870"/>
          </a:xfrm>
          <a:prstGeom prst="rect">
            <a:avLst/>
          </a:prstGeom>
        </p:spPr>
        <p:txBody>
          <a:bodyPr vert="horz" anchor="ctr"/>
          <a:lstStyle>
            <a:lvl1pPr marL="0" indent="0" algn="l">
              <a:buNone/>
              <a:defRPr sz="2200">
                <a:solidFill>
                  <a:schemeClr val="tx1"/>
                </a:solidFill>
                <a:latin typeface="Arail"/>
                <a:cs typeface="Arai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
        <p:nvSpPr>
          <p:cNvPr id="11" name="Content Placeholder 8"/>
          <p:cNvSpPr>
            <a:spLocks noGrp="1"/>
          </p:cNvSpPr>
          <p:nvPr>
            <p:ph sz="quarter" idx="11" hasCustomPrompt="1"/>
          </p:nvPr>
        </p:nvSpPr>
        <p:spPr>
          <a:xfrm>
            <a:off x="334963" y="2388506"/>
            <a:ext cx="5459858" cy="3344750"/>
          </a:xfrm>
          <a:prstGeom prst="rect">
            <a:avLst/>
          </a:prstGeom>
        </p:spPr>
        <p:txBody>
          <a:bodyPr vert="horz"/>
          <a:lstStyle>
            <a:lvl1pPr marL="285750" indent="-285750">
              <a:buClr>
                <a:srgbClr val="50B848"/>
              </a:buClr>
              <a:buSzPct val="100000"/>
              <a:buFont typeface="Wingdings" charset="2"/>
              <a:buChar char="ü"/>
              <a:defRPr sz="1800">
                <a:solidFill>
                  <a:srgbClr val="000000"/>
                </a:solidFill>
                <a:latin typeface="Arial"/>
                <a:cs typeface="Arial"/>
              </a:defRPr>
            </a:lvl1pPr>
            <a:lvl2pPr marL="7429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2pPr>
            <a:lvl3pPr marL="914400" indent="0">
              <a:buClr>
                <a:srgbClr val="50B848"/>
              </a:buClr>
              <a:buFont typeface="Wingdings" charset="2"/>
              <a:buNone/>
              <a:defRPr sz="1600">
                <a:solidFill>
                  <a:schemeClr val="tx1">
                    <a:lumMod val="75000"/>
                    <a:lumOff val="25000"/>
                  </a:schemeClr>
                </a:solidFill>
                <a:latin typeface="Arial"/>
                <a:cs typeface="Arial"/>
              </a:defRPr>
            </a:lvl3pPr>
            <a:lvl4pPr marL="1314450" marR="0" indent="-285750" algn="l" defTabSz="457200" rtl="0" eaLnBrk="1" fontAlgn="auto" latinLnBrk="0" hangingPunct="1">
              <a:lnSpc>
                <a:spcPct val="100000"/>
              </a:lnSpc>
              <a:spcBef>
                <a:spcPct val="20000"/>
              </a:spcBef>
              <a:spcAft>
                <a:spcPts val="0"/>
              </a:spcAft>
              <a:buClr>
                <a:srgbClr val="50B848"/>
              </a:buClr>
              <a:buSzPct val="100000"/>
              <a:buFont typeface="Wingdings" charset="2"/>
              <a:buChar char="ü"/>
              <a:tabLst/>
              <a:defRPr sz="1800" baseline="0">
                <a:solidFill>
                  <a:schemeClr val="tx1">
                    <a:lumMod val="75000"/>
                    <a:lumOff val="25000"/>
                  </a:schemeClr>
                </a:solidFill>
                <a:latin typeface="Arial"/>
                <a:cs typeface="Arial"/>
              </a:defRPr>
            </a:lvl4pPr>
            <a:lvl5pPr marL="2171700" indent="-342900">
              <a:buClr>
                <a:srgbClr val="50B848"/>
              </a:buClr>
              <a:buFont typeface="Wingdings" charset="2"/>
              <a:buChar char="ü"/>
              <a:defRPr sz="1800">
                <a:solidFill>
                  <a:schemeClr val="tx1">
                    <a:lumMod val="75000"/>
                    <a:lumOff val="25000"/>
                  </a:schemeClr>
                </a:solidFill>
                <a:latin typeface="Arial"/>
                <a:cs typeface="Arial"/>
              </a:defRPr>
            </a:lvl5pPr>
            <a:lvl6pPr marL="2514600" indent="-228600">
              <a:buClr>
                <a:srgbClr val="50B848"/>
              </a:buClr>
              <a:buFont typeface="Wingdings" charset="2"/>
              <a:buChar char="ü"/>
              <a:defRPr sz="1600">
                <a:latin typeface="Arial"/>
                <a:cs typeface="Arial"/>
              </a:defRPr>
            </a:lvl6pPr>
            <a:lvl7pPr marL="2971800" indent="-228600">
              <a:buClr>
                <a:srgbClr val="50B848"/>
              </a:buClr>
              <a:buFont typeface="Wingdings" charset="2"/>
              <a:buChar char="ü"/>
              <a:defRPr sz="1800">
                <a:latin typeface="Arial"/>
                <a:cs typeface="Arial"/>
              </a:defRPr>
            </a:lvl7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6"/>
            <a:r>
              <a:rPr lang="en-US" dirty="0"/>
              <a:t>Fifth level</a:t>
            </a:r>
          </a:p>
          <a:p>
            <a:pPr lvl="1"/>
            <a:endParaRPr lang="en-US" dirty="0"/>
          </a:p>
          <a:p>
            <a:pPr lvl="0"/>
            <a:endParaRPr lang="en-US" dirty="0"/>
          </a:p>
          <a:p>
            <a:pPr lvl="1"/>
            <a:endParaRPr lang="en-US" dirty="0"/>
          </a:p>
        </p:txBody>
      </p:sp>
    </p:spTree>
    <p:extLst>
      <p:ext uri="{BB962C8B-B14F-4D97-AF65-F5344CB8AC3E}">
        <p14:creationId xmlns:p14="http://schemas.microsoft.com/office/powerpoint/2010/main" val="243120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01" y="1045223"/>
            <a:ext cx="11913675" cy="581277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11" name="Rectangle 10"/>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cxnSp>
        <p:nvCxnSpPr>
          <p:cNvPr id="15" name="Straight Connector 14"/>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1"/>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3251062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Text Placeholder 16"/>
          <p:cNvSpPr>
            <a:spLocks noGrp="1"/>
          </p:cNvSpPr>
          <p:nvPr>
            <p:ph type="body" sz="quarter" idx="13" hasCustomPrompt="1"/>
          </p:nvPr>
        </p:nvSpPr>
        <p:spPr>
          <a:xfrm>
            <a:off x="334963" y="2686472"/>
            <a:ext cx="11161712" cy="849275"/>
          </a:xfrm>
          <a:prstGeom prst="rect">
            <a:avLst/>
          </a:prstGeom>
          <a:ln>
            <a:noFill/>
          </a:ln>
        </p:spPr>
        <p:txBody>
          <a:bodyPr vert="horz" anchor="ctr"/>
          <a:lstStyle>
            <a:lvl1pPr marL="0" indent="0" algn="ctr">
              <a:buNone/>
              <a:defRPr sz="4000">
                <a:solidFill>
                  <a:srgbClr val="50B848"/>
                </a:solidFill>
                <a:latin typeface="Century Gothic"/>
                <a:cs typeface="Century Gothic"/>
              </a:defRPr>
            </a:lvl1pPr>
          </a:lstStyle>
          <a:p>
            <a:pPr lvl="0"/>
            <a:r>
              <a:rPr lang="en-US" dirty="0"/>
              <a:t>CLICK TO EDIT MASTER TEXT STYLES</a:t>
            </a:r>
          </a:p>
        </p:txBody>
      </p:sp>
      <p:sp>
        <p:nvSpPr>
          <p:cNvPr id="3" name="Slide Number Placeholder 7"/>
          <p:cNvSpPr>
            <a:spLocks noGrp="1"/>
          </p:cNvSpPr>
          <p:nvPr>
            <p:ph type="sldNum" sz="quarter" idx="4"/>
          </p:nvPr>
        </p:nvSpPr>
        <p:spPr>
          <a:xfrm>
            <a:off x="8963173" y="111547"/>
            <a:ext cx="2771775" cy="365125"/>
          </a:xfrm>
          <a:prstGeom prst="rect">
            <a:avLst/>
          </a:prstGeom>
        </p:spPr>
        <p:txBody>
          <a:bodyPr vert="horz" lIns="91440" tIns="45720" rIns="91440" bIns="45720" rtlCol="0" anchor="ctr"/>
          <a:lstStyle>
            <a:lvl1pPr algn="r">
              <a:defRPr sz="1000" b="1">
                <a:solidFill>
                  <a:schemeClr val="tx1">
                    <a:tint val="75000"/>
                  </a:schemeClr>
                </a:solidFill>
                <a:latin typeface="Arial"/>
                <a:cs typeface="Arial"/>
              </a:defRPr>
            </a:lvl1pPr>
          </a:lstStyle>
          <a:p>
            <a:fld id="{8AA84D3D-87A8-7841-9361-203ABFB3751B}" type="slidenum">
              <a:rPr lang="en-US" smtClean="0"/>
              <a:pPr/>
              <a:t>‹#›</a:t>
            </a:fld>
            <a:endParaRPr lang="en-US" dirty="0"/>
          </a:p>
        </p:txBody>
      </p:sp>
    </p:spTree>
    <p:extLst>
      <p:ext uri="{BB962C8B-B14F-4D97-AF65-F5344CB8AC3E}">
        <p14:creationId xmlns:p14="http://schemas.microsoft.com/office/powerpoint/2010/main" val="78869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45225"/>
            <a:ext cx="11913673" cy="581277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11" name="Rectangle 10"/>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22" name="Text Placeholder 16"/>
          <p:cNvSpPr>
            <a:spLocks noGrp="1"/>
          </p:cNvSpPr>
          <p:nvPr>
            <p:ph type="body" sz="quarter" idx="11"/>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35014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00" y="1045225"/>
            <a:ext cx="11913675" cy="581277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8" name="Text Placeholder 16"/>
          <p:cNvSpPr>
            <a:spLocks noGrp="1"/>
          </p:cNvSpPr>
          <p:nvPr>
            <p:ph type="body" sz="quarter" idx="11"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12" name="Text Placeholder 16"/>
          <p:cNvSpPr>
            <a:spLocks noGrp="1"/>
          </p:cNvSpPr>
          <p:nvPr>
            <p:ph type="body" sz="quarter" idx="12"/>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263984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6">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45224"/>
            <a:ext cx="11877675" cy="581277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13" name="Text Placeholder 16"/>
          <p:cNvSpPr>
            <a:spLocks noGrp="1"/>
          </p:cNvSpPr>
          <p:nvPr>
            <p:ph type="body" sz="quarter" idx="12"/>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326778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07">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999" y="1045223"/>
            <a:ext cx="11913674" cy="581277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8" name="Text Placeholder 16"/>
          <p:cNvSpPr>
            <a:spLocks noGrp="1"/>
          </p:cNvSpPr>
          <p:nvPr>
            <p:ph type="body" sz="quarter" idx="12"/>
          </p:nvPr>
        </p:nvSpPr>
        <p:spPr>
          <a:xfrm>
            <a:off x="322311" y="2780928"/>
            <a:ext cx="11233150" cy="820737"/>
          </a:xfrm>
          <a:prstGeom prst="rect">
            <a:avLst/>
          </a:prstGeom>
          <a:solidFill>
            <a:schemeClr val="tx1">
              <a:alpha val="69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3499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08">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00" y="1045223"/>
            <a:ext cx="11949673" cy="581277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8" name="Text Placeholder 16"/>
          <p:cNvSpPr>
            <a:spLocks noGrp="1"/>
          </p:cNvSpPr>
          <p:nvPr>
            <p:ph type="body" sz="quarter" idx="12"/>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34892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09">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045223"/>
            <a:ext cx="11877674" cy="581277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8" name="Text Placeholder 16"/>
          <p:cNvSpPr>
            <a:spLocks noGrp="1"/>
          </p:cNvSpPr>
          <p:nvPr>
            <p:ph type="body" sz="quarter" idx="12"/>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64501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0">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00" y="1045223"/>
            <a:ext cx="11949674" cy="581277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496" y="0"/>
            <a:ext cx="11939997" cy="6885383"/>
          </a:xfrm>
          <a:prstGeom prst="rect">
            <a:avLst/>
          </a:prstGeom>
        </p:spPr>
      </p:pic>
      <p:sp>
        <p:nvSpPr>
          <p:cNvPr id="9" name="Rectangle 8"/>
          <p:cNvSpPr/>
          <p:nvPr userDrawn="1"/>
        </p:nvSpPr>
        <p:spPr>
          <a:xfrm>
            <a:off x="139700" y="1045223"/>
            <a:ext cx="11487770" cy="1252562"/>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36000" y="1045223"/>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6"/>
          <p:cNvSpPr>
            <a:spLocks noGrp="1"/>
          </p:cNvSpPr>
          <p:nvPr>
            <p:ph type="body" sz="quarter" idx="10" hasCustomPrompt="1"/>
          </p:nvPr>
        </p:nvSpPr>
        <p:spPr>
          <a:xfrm>
            <a:off x="322311" y="1045224"/>
            <a:ext cx="11233150" cy="1252562"/>
          </a:xfrm>
          <a:prstGeom prst="rect">
            <a:avLst/>
          </a:prstGeom>
          <a:ln>
            <a:noFill/>
          </a:ln>
        </p:spPr>
        <p:txBody>
          <a:bodyPr vert="horz" anchor="ctr"/>
          <a:lstStyle>
            <a:lvl1pPr marL="0" indent="0" algn="ctr">
              <a:buNone/>
              <a:defRPr sz="4400">
                <a:solidFill>
                  <a:srgbClr val="50B848"/>
                </a:solidFill>
                <a:latin typeface="Century Gothic"/>
                <a:cs typeface="Century Gothic"/>
              </a:defRPr>
            </a:lvl1pPr>
          </a:lstStyle>
          <a:p>
            <a:pPr lvl="0"/>
            <a:r>
              <a:rPr lang="en-US" dirty="0"/>
              <a:t>CLICK TO EDIT MASTER TEXT STYLES</a:t>
            </a:r>
          </a:p>
        </p:txBody>
      </p:sp>
      <p:sp>
        <p:nvSpPr>
          <p:cNvPr id="8" name="Text Placeholder 16"/>
          <p:cNvSpPr>
            <a:spLocks noGrp="1"/>
          </p:cNvSpPr>
          <p:nvPr>
            <p:ph type="body" sz="quarter" idx="12"/>
          </p:nvPr>
        </p:nvSpPr>
        <p:spPr>
          <a:xfrm>
            <a:off x="322311" y="2780928"/>
            <a:ext cx="11233150" cy="820737"/>
          </a:xfrm>
          <a:prstGeom prst="rect">
            <a:avLst/>
          </a:prstGeom>
          <a:solidFill>
            <a:schemeClr val="tx1">
              <a:alpha val="70000"/>
            </a:schemeClr>
          </a:solidFill>
          <a:ln>
            <a:noFill/>
          </a:ln>
        </p:spPr>
        <p:txBody>
          <a:bodyPr vert="horz" anchor="ctr"/>
          <a:lstStyle>
            <a:lvl1pPr marL="0" indent="0" algn="ctr">
              <a:buNone/>
              <a:defRPr sz="3600">
                <a:solidFill>
                  <a:srgbClr val="FFFFFF"/>
                </a:solidFill>
                <a:latin typeface="Century Gothic"/>
                <a:cs typeface="Century Gothic"/>
              </a:defRPr>
            </a:lvl1pPr>
          </a:lstStyle>
          <a:p>
            <a:pPr lvl="0"/>
            <a:r>
              <a:rPr lang="en-US" dirty="0"/>
              <a:t>Click to edit Master text styles</a:t>
            </a:r>
          </a:p>
        </p:txBody>
      </p:sp>
    </p:spTree>
    <p:extLst>
      <p:ext uri="{BB962C8B-B14F-4D97-AF65-F5344CB8AC3E}">
        <p14:creationId xmlns:p14="http://schemas.microsoft.com/office/powerpoint/2010/main" val="246545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3.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401637" y="338352"/>
            <a:ext cx="3809007" cy="307777"/>
          </a:xfrm>
          <a:prstGeom prst="rect">
            <a:avLst/>
          </a:prstGeom>
          <a:noFill/>
        </p:spPr>
        <p:txBody>
          <a:bodyPr wrap="square" rtlCol="0">
            <a:spAutoFit/>
          </a:bodyPr>
          <a:lstStyle/>
          <a:p>
            <a:r>
              <a:rPr lang="en-US" sz="1400" dirty="0">
                <a:solidFill>
                  <a:schemeClr val="bg1">
                    <a:lumMod val="50000"/>
                  </a:schemeClr>
                </a:solidFill>
                <a:latin typeface="Arial"/>
                <a:cs typeface="Arial"/>
              </a:rPr>
              <a:t>efficiency</a:t>
            </a:r>
            <a:r>
              <a:rPr lang="en-US" sz="1400" dirty="0">
                <a:solidFill>
                  <a:srgbClr val="50B848"/>
                </a:solidFill>
                <a:latin typeface="Arial"/>
                <a:cs typeface="Arial"/>
              </a:rPr>
              <a:t> •</a:t>
            </a:r>
            <a:r>
              <a:rPr lang="en-US" sz="1400" dirty="0">
                <a:solidFill>
                  <a:srgbClr val="7F7F7F"/>
                </a:solidFill>
                <a:latin typeface="Arial"/>
                <a:cs typeface="Arial"/>
              </a:rPr>
              <a:t> safety </a:t>
            </a:r>
            <a:r>
              <a:rPr lang="en-US" sz="1400" dirty="0">
                <a:solidFill>
                  <a:srgbClr val="50B848"/>
                </a:solidFill>
                <a:latin typeface="Arial"/>
                <a:cs typeface="Arial"/>
              </a:rPr>
              <a:t>• </a:t>
            </a:r>
            <a:r>
              <a:rPr lang="en-US" sz="1400" dirty="0">
                <a:solidFill>
                  <a:srgbClr val="7F7F7F"/>
                </a:solidFill>
                <a:latin typeface="Arial"/>
                <a:cs typeface="Arial"/>
              </a:rPr>
              <a:t>compliance</a:t>
            </a:r>
            <a:r>
              <a:rPr lang="en-US" sz="1400" dirty="0">
                <a:solidFill>
                  <a:srgbClr val="50B848"/>
                </a:solidFill>
                <a:latin typeface="Arial"/>
                <a:cs typeface="Arial"/>
              </a:rPr>
              <a:t> • </a:t>
            </a:r>
            <a:r>
              <a:rPr lang="en-US" sz="1400" dirty="0">
                <a:solidFill>
                  <a:srgbClr val="7F7F7F"/>
                </a:solidFill>
                <a:latin typeface="Arial"/>
                <a:cs typeface="Arial"/>
              </a:rPr>
              <a:t>security</a:t>
            </a:r>
          </a:p>
        </p:txBody>
      </p:sp>
      <p:pic>
        <p:nvPicPr>
          <p:cNvPr id="8" name="Picture 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9288766" y="300672"/>
            <a:ext cx="2136472" cy="383136"/>
          </a:xfrm>
          <a:prstGeom prst="rect">
            <a:avLst/>
          </a:prstGeom>
        </p:spPr>
      </p:pic>
    </p:spTree>
    <p:extLst>
      <p:ext uri="{BB962C8B-B14F-4D97-AF65-F5344CB8AC3E}">
        <p14:creationId xmlns:p14="http://schemas.microsoft.com/office/powerpoint/2010/main" val="3685386700"/>
      </p:ext>
    </p:extLst>
  </p:cSld>
  <p:clrMap bg1="lt1" tx1="dk1" bg2="lt2" tx2="dk2" accent1="accent1" accent2="accent2" accent3="accent3" accent4="accent4" accent5="accent5" accent6="accent6" hlink="hlink" folHlink="folHlink"/>
  <p:sldLayoutIdLst>
    <p:sldLayoutId id="2147483687" r:id="rId1"/>
    <p:sldLayoutId id="2147483684" r:id="rId2"/>
    <p:sldLayoutId id="2147483685" r:id="rId3"/>
    <p:sldLayoutId id="2147483689" r:id="rId4"/>
    <p:sldLayoutId id="2147483690" r:id="rId5"/>
    <p:sldLayoutId id="2147483691" r:id="rId6"/>
    <p:sldLayoutId id="2147483692" r:id="rId7"/>
    <p:sldLayoutId id="2147483695" r:id="rId8"/>
    <p:sldLayoutId id="2147483696"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bstract Pattern 2015_01.png"/>
          <p:cNvPicPr>
            <a:picLocks noChangeAspect="1"/>
          </p:cNvPicPr>
          <p:nvPr userDrawn="1"/>
        </p:nvPicPr>
        <p:blipFill rotWithShape="1">
          <a:blip r:embed="rId12" cstate="email">
            <a:alphaModFix amt="68000"/>
            <a:extLst>
              <a:ext uri="{28A0092B-C50C-407E-A947-70E740481C1C}">
                <a14:useLocalDpi xmlns:a14="http://schemas.microsoft.com/office/drawing/2010/main"/>
              </a:ext>
            </a:extLst>
          </a:blip>
          <a:srcRect/>
          <a:stretch/>
        </p:blipFill>
        <p:spPr>
          <a:xfrm>
            <a:off x="-1" y="972914"/>
            <a:ext cx="11875847" cy="4976366"/>
          </a:xfrm>
          <a:prstGeom prst="rect">
            <a:avLst/>
          </a:prstGeom>
        </p:spPr>
      </p:pic>
      <p:sp>
        <p:nvSpPr>
          <p:cNvPr id="9" name="TextBox 8"/>
          <p:cNvSpPr txBox="1"/>
          <p:nvPr userDrawn="1"/>
        </p:nvSpPr>
        <p:spPr>
          <a:xfrm>
            <a:off x="334963" y="6238150"/>
            <a:ext cx="2669206" cy="307777"/>
          </a:xfrm>
          <a:prstGeom prst="rect">
            <a:avLst/>
          </a:prstGeom>
          <a:noFill/>
        </p:spPr>
        <p:txBody>
          <a:bodyPr wrap="square" rtlCol="0">
            <a:spAutoFit/>
          </a:bodyPr>
          <a:lstStyle/>
          <a:p>
            <a:r>
              <a:rPr lang="en-US" sz="1400" dirty="0" err="1">
                <a:solidFill>
                  <a:srgbClr val="50B848"/>
                </a:solidFill>
                <a:latin typeface="Arial"/>
                <a:cs typeface="Arial"/>
              </a:rPr>
              <a:t>www.mixtelematics.com</a:t>
            </a:r>
            <a:endParaRPr lang="en-US" sz="1400" dirty="0">
              <a:solidFill>
                <a:srgbClr val="50B848"/>
              </a:solidFill>
              <a:latin typeface="Arial"/>
              <a:cs typeface="Arial"/>
            </a:endParaRPr>
          </a:p>
        </p:txBody>
      </p:sp>
      <p:pic>
        <p:nvPicPr>
          <p:cNvPr id="10" name="Picture 9"/>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179197" y="6200470"/>
            <a:ext cx="2136472" cy="383136"/>
          </a:xfrm>
          <a:prstGeom prst="rect">
            <a:avLst/>
          </a:prstGeom>
        </p:spPr>
      </p:pic>
      <p:cxnSp>
        <p:nvCxnSpPr>
          <p:cNvPr id="17" name="Straight Connector 16"/>
          <p:cNvCxnSpPr/>
          <p:nvPr userDrawn="1"/>
        </p:nvCxnSpPr>
        <p:spPr>
          <a:xfrm>
            <a:off x="-36000" y="5949280"/>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rot="5400000">
            <a:off x="5854700" y="-5933697"/>
            <a:ext cx="146322" cy="1192772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476672"/>
            <a:ext cx="11877675" cy="86409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77911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693" r:id="rId3"/>
    <p:sldLayoutId id="2147483681" r:id="rId4"/>
    <p:sldLayoutId id="2147483698" r:id="rId5"/>
    <p:sldLayoutId id="2147483699" r:id="rId6"/>
    <p:sldLayoutId id="2147483694" r:id="rId7"/>
    <p:sldLayoutId id="2147483697" r:id="rId8"/>
    <p:sldLayoutId id="2147483679" r:id="rId9"/>
    <p:sldLayoutId id="2147483680"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bstract Pattern 2015_01.png"/>
          <p:cNvPicPr>
            <a:picLocks noChangeAspect="1"/>
          </p:cNvPicPr>
          <p:nvPr userDrawn="1"/>
        </p:nvPicPr>
        <p:blipFill rotWithShape="1">
          <a:blip r:embed="rId3" cstate="email">
            <a:alphaModFix amt="68000"/>
            <a:extLst>
              <a:ext uri="{28A0092B-C50C-407E-A947-70E740481C1C}">
                <a14:useLocalDpi xmlns:a14="http://schemas.microsoft.com/office/drawing/2010/main"/>
              </a:ext>
            </a:extLst>
          </a:blip>
          <a:srcRect/>
          <a:stretch/>
        </p:blipFill>
        <p:spPr>
          <a:xfrm>
            <a:off x="-1" y="972914"/>
            <a:ext cx="11875847" cy="4976366"/>
          </a:xfrm>
          <a:prstGeom prst="rect">
            <a:avLst/>
          </a:prstGeom>
        </p:spPr>
      </p:pic>
      <p:pic>
        <p:nvPicPr>
          <p:cNvPr id="14" name="Picture 13"/>
          <p:cNvPicPr>
            <a:picLocks noChangeAspect="1"/>
          </p:cNvPicPr>
          <p:nvPr userDrawn="1"/>
        </p:nvPicPr>
        <p:blipFill rotWithShape="1">
          <a:blip r:embed="rId4" cstate="email">
            <a:alphaModFix amt="4000"/>
            <a:extLst>
              <a:ext uri="{28A0092B-C50C-407E-A947-70E740481C1C}">
                <a14:useLocalDpi xmlns:a14="http://schemas.microsoft.com/office/drawing/2010/main"/>
              </a:ext>
            </a:extLst>
          </a:blip>
          <a:srcRect/>
          <a:stretch/>
        </p:blipFill>
        <p:spPr>
          <a:xfrm>
            <a:off x="3032831" y="114300"/>
            <a:ext cx="5920669" cy="2387744"/>
          </a:xfrm>
          <a:prstGeom prst="rect">
            <a:avLst/>
          </a:prstGeom>
        </p:spPr>
      </p:pic>
      <p:sp>
        <p:nvSpPr>
          <p:cNvPr id="8" name="TextBox 7"/>
          <p:cNvSpPr txBox="1"/>
          <p:nvPr userDrawn="1"/>
        </p:nvSpPr>
        <p:spPr>
          <a:xfrm>
            <a:off x="334963" y="6238150"/>
            <a:ext cx="2669206" cy="307777"/>
          </a:xfrm>
          <a:prstGeom prst="rect">
            <a:avLst/>
          </a:prstGeom>
          <a:noFill/>
        </p:spPr>
        <p:txBody>
          <a:bodyPr wrap="square" rtlCol="0">
            <a:spAutoFit/>
          </a:bodyPr>
          <a:lstStyle/>
          <a:p>
            <a:r>
              <a:rPr lang="en-US" sz="1400" dirty="0" err="1">
                <a:solidFill>
                  <a:srgbClr val="50B848"/>
                </a:solidFill>
                <a:latin typeface="Arial"/>
                <a:cs typeface="Arial"/>
              </a:rPr>
              <a:t>www.mixtelematics.com</a:t>
            </a:r>
            <a:endParaRPr lang="en-US" sz="1400" dirty="0">
              <a:solidFill>
                <a:srgbClr val="50B848"/>
              </a:solidFill>
              <a:latin typeface="Arial"/>
              <a:cs typeface="Arial"/>
            </a:endParaRPr>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79197" y="6200470"/>
            <a:ext cx="2136472" cy="383136"/>
          </a:xfrm>
          <a:prstGeom prst="rect">
            <a:avLst/>
          </a:prstGeom>
        </p:spPr>
      </p:pic>
      <p:cxnSp>
        <p:nvCxnSpPr>
          <p:cNvPr id="10" name="Straight Connector 9"/>
          <p:cNvCxnSpPr/>
          <p:nvPr userDrawn="1"/>
        </p:nvCxnSpPr>
        <p:spPr>
          <a:xfrm>
            <a:off x="-36000" y="5949280"/>
            <a:ext cx="11949674" cy="0"/>
          </a:xfrm>
          <a:prstGeom prst="line">
            <a:avLst/>
          </a:prstGeom>
          <a:ln w="38100" cmpd="sng">
            <a:solidFill>
              <a:srgbClr val="50B848"/>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5854700" y="-5933697"/>
            <a:ext cx="146322" cy="1192772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2686472"/>
            <a:ext cx="11877675" cy="864096"/>
          </a:xfrm>
          <a:prstGeom prst="rect">
            <a:avLst/>
          </a:prstGeom>
          <a:solidFill>
            <a:schemeClr val="bg1">
              <a:lumMod val="75000"/>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355329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SERVER-SIDE EVENTS</a:t>
            </a:r>
          </a:p>
        </p:txBody>
      </p:sp>
      <p:sp>
        <p:nvSpPr>
          <p:cNvPr id="5" name="Text Placeholder 4"/>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Feature information</a:t>
            </a:r>
          </a:p>
        </p:txBody>
      </p:sp>
    </p:spTree>
    <p:extLst>
      <p:ext uri="{BB962C8B-B14F-4D97-AF65-F5344CB8AC3E}">
        <p14:creationId xmlns:p14="http://schemas.microsoft.com/office/powerpoint/2010/main" val="665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63525" y="1318680"/>
            <a:ext cx="11233150" cy="4776907"/>
          </a:xfrm>
        </p:spPr>
        <p:txBody>
          <a:bodyPr/>
          <a:lstStyle/>
          <a:p>
            <a:pPr marL="0" lvl="0" indent="-457200">
              <a:lnSpc>
                <a:spcPct val="150000"/>
              </a:lnSpc>
              <a:spcBef>
                <a:spcPts val="0"/>
              </a:spcBef>
              <a:buClr>
                <a:srgbClr val="41A336"/>
              </a:buClr>
              <a:buSzTx/>
            </a:pPr>
            <a:r>
              <a:rPr lang="en-US" sz="2000" dirty="0"/>
              <a:t>In Organization settings on the Tracking options tab, certain GPS filters can be applied to a database which will then hide certain AVL’s in Live Tracking and prevent the generation of server-side events where the GPS position quality does not meet the minimum specified. This needs to be taken into consideration when looking at positions in locations on historical tracking as some of the AVL’s will not meet the filter requirements and not be used to trigger the rule for the specific server-side event.</a:t>
            </a:r>
          </a:p>
        </p:txBody>
      </p:sp>
      <p:sp>
        <p:nvSpPr>
          <p:cNvPr id="3" name="Text Placeholder 2"/>
          <p:cNvSpPr>
            <a:spLocks noGrp="1"/>
          </p:cNvSpPr>
          <p:nvPr>
            <p:ph type="body" sz="quarter" idx="13"/>
          </p:nvPr>
        </p:nvSpPr>
        <p:spPr/>
        <p:txBody>
          <a:bodyPr/>
          <a:lstStyle/>
          <a:p>
            <a:r>
              <a:rPr lang="en-US" dirty="0"/>
              <a:t>WHAT IS THE USE CASE BOUNDARIES?</a:t>
            </a:r>
          </a:p>
        </p:txBody>
      </p:sp>
      <p:sp>
        <p:nvSpPr>
          <p:cNvPr id="4" name="Slide Number Placeholder 3"/>
          <p:cNvSpPr>
            <a:spLocks noGrp="1"/>
          </p:cNvSpPr>
          <p:nvPr>
            <p:ph type="sldNum" sz="quarter" idx="4"/>
          </p:nvPr>
        </p:nvSpPr>
        <p:spPr/>
        <p:txBody>
          <a:bodyPr/>
          <a:lstStyle/>
          <a:p>
            <a:fld id="{8AA84D3D-87A8-7841-9361-203ABFB3751B}"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3140078" y="3707133"/>
            <a:ext cx="7212482" cy="2117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16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99244" y="1359618"/>
            <a:ext cx="11233150" cy="3938810"/>
          </a:xfrm>
        </p:spPr>
        <p:txBody>
          <a:bodyPr/>
          <a:lstStyle/>
          <a:p>
            <a:pPr marL="457200" lvl="1" indent="0">
              <a:buNone/>
            </a:pPr>
            <a:endParaRPr lang="en-US" dirty="0"/>
          </a:p>
          <a:p>
            <a:r>
              <a:rPr lang="en-US" dirty="0"/>
              <a:t>Difference between active and passive data? If a server-side rule is using passive or active data it could exclude certain unit types to manifest in certain features like Live Tracking. See below:</a:t>
            </a:r>
          </a:p>
          <a:p>
            <a:pPr lvl="1"/>
            <a:r>
              <a:rPr lang="en-US" dirty="0"/>
              <a:t>FM’s have active and passive data streams. Active is displayed in Live Tracking, Notifications and Info Hub and passive in Historical Tracking, Reports and Time line.</a:t>
            </a:r>
          </a:p>
          <a:p>
            <a:pPr lvl="1"/>
            <a:r>
              <a:rPr lang="en-US" dirty="0"/>
              <a:t>MiX units everything comes in active and is displayed as active in Live Tracking, Notifications and Info Hub and as passive in Historical Tracking, Reports and Time line.</a:t>
            </a:r>
          </a:p>
          <a:p>
            <a:pPr lvl="1"/>
            <a:r>
              <a:rPr lang="en-US" dirty="0"/>
              <a:t>Active data is seen in Live Tracking, Notifications and Info Hub</a:t>
            </a:r>
          </a:p>
          <a:p>
            <a:pPr lvl="1"/>
            <a:r>
              <a:rPr lang="en-US" dirty="0"/>
              <a:t>Passive data is seen in Historical Tracking, Reports and Time line</a:t>
            </a:r>
          </a:p>
          <a:p>
            <a:pPr lvl="1"/>
            <a:r>
              <a:rPr lang="en-US" dirty="0"/>
              <a:t>So if a rule uses passive data in the calculation it means that for FM’s you will not have Live Tracking, Notifications or Info Hub AND if a rule uses active data in the calculation it means for FM’s you will not have Historical Tracking, Reports or Time line.</a:t>
            </a:r>
          </a:p>
          <a:p>
            <a:pPr lvl="1"/>
            <a:r>
              <a:rPr lang="en-US" dirty="0"/>
              <a:t>Because MiX units are set-up differently they will always have everything, </a:t>
            </a:r>
            <a:r>
              <a:rPr lang="en-US" dirty="0" err="1"/>
              <a:t>ie</a:t>
            </a:r>
            <a:r>
              <a:rPr lang="en-US" dirty="0"/>
              <a:t> Live and Historical Tracking, Reports, Notifications, Info Hub and Time Line.</a:t>
            </a:r>
          </a:p>
          <a:p>
            <a:pPr lvl="1"/>
            <a:endParaRPr lang="en-US" dirty="0"/>
          </a:p>
        </p:txBody>
      </p:sp>
      <p:sp>
        <p:nvSpPr>
          <p:cNvPr id="3" name="Text Placeholder 2"/>
          <p:cNvSpPr>
            <a:spLocks noGrp="1"/>
          </p:cNvSpPr>
          <p:nvPr>
            <p:ph type="body" sz="quarter" idx="13"/>
          </p:nvPr>
        </p:nvSpPr>
        <p:spPr/>
        <p:txBody>
          <a:bodyPr/>
          <a:lstStyle/>
          <a:p>
            <a:r>
              <a:rPr lang="en-US" dirty="0"/>
              <a:t>FM vs MIX2000/4000/6000</a:t>
            </a:r>
          </a:p>
        </p:txBody>
      </p:sp>
      <p:sp>
        <p:nvSpPr>
          <p:cNvPr id="4" name="Slide Number Placeholder 3"/>
          <p:cNvSpPr>
            <a:spLocks noGrp="1"/>
          </p:cNvSpPr>
          <p:nvPr>
            <p:ph type="sldNum" sz="quarter" idx="4"/>
          </p:nvPr>
        </p:nvSpPr>
        <p:spPr/>
        <p:txBody>
          <a:bodyPr/>
          <a:lstStyle/>
          <a:p>
            <a:fld id="{8AA84D3D-87A8-7841-9361-203ABFB3751B}" type="slidenum">
              <a:rPr lang="en-US" smtClean="0"/>
              <a:pPr/>
              <a:t>11</a:t>
            </a:fld>
            <a:endParaRPr lang="en-US" dirty="0"/>
          </a:p>
        </p:txBody>
      </p:sp>
    </p:spTree>
    <p:extLst>
      <p:ext uri="{BB962C8B-B14F-4D97-AF65-F5344CB8AC3E}">
        <p14:creationId xmlns:p14="http://schemas.microsoft.com/office/powerpoint/2010/main" val="283347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56441" y="1325947"/>
            <a:ext cx="11233150" cy="3938810"/>
          </a:xfrm>
        </p:spPr>
        <p:txBody>
          <a:bodyPr/>
          <a:lstStyle/>
          <a:p>
            <a:pPr marL="0" indent="0">
              <a:buNone/>
            </a:pPr>
            <a:r>
              <a:rPr lang="en-US" sz="2000" dirty="0"/>
              <a:t>The following events are available by default once SSE has been enabled on an organization:</a:t>
            </a:r>
          </a:p>
        </p:txBody>
      </p:sp>
      <p:sp>
        <p:nvSpPr>
          <p:cNvPr id="3" name="Text Placeholder 2"/>
          <p:cNvSpPr>
            <a:spLocks noGrp="1"/>
          </p:cNvSpPr>
          <p:nvPr>
            <p:ph type="body" sz="quarter" idx="13"/>
          </p:nvPr>
        </p:nvSpPr>
        <p:spPr/>
        <p:txBody>
          <a:bodyPr/>
          <a:lstStyle/>
          <a:p>
            <a:r>
              <a:rPr lang="en-US" dirty="0"/>
              <a:t>SSE TYPES &amp; RETURNED VALUES</a:t>
            </a:r>
          </a:p>
        </p:txBody>
      </p:sp>
      <p:sp>
        <p:nvSpPr>
          <p:cNvPr id="4" name="Slide Number Placeholder 3"/>
          <p:cNvSpPr>
            <a:spLocks noGrp="1"/>
          </p:cNvSpPr>
          <p:nvPr>
            <p:ph type="sldNum" sz="quarter" idx="4"/>
          </p:nvPr>
        </p:nvSpPr>
        <p:spPr/>
        <p:txBody>
          <a:bodyPr/>
          <a:lstStyle/>
          <a:p>
            <a:fld id="{8AA84D3D-87A8-7841-9361-203ABFB3751B}"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4533285"/>
              </p:ext>
            </p:extLst>
          </p:nvPr>
        </p:nvGraphicFramePr>
        <p:xfrm>
          <a:off x="371168" y="1844824"/>
          <a:ext cx="10644434" cy="3876040"/>
        </p:xfrm>
        <a:graphic>
          <a:graphicData uri="http://schemas.openxmlformats.org/drawingml/2006/table">
            <a:tbl>
              <a:tblPr firstRow="1" bandRow="1">
                <a:tableStyleId>{9D7B26C5-4107-4FEC-AEDC-1716B250A1EF}</a:tableStyleId>
              </a:tblPr>
              <a:tblGrid>
                <a:gridCol w="2687349">
                  <a:extLst>
                    <a:ext uri="{9D8B030D-6E8A-4147-A177-3AD203B41FA5}">
                      <a16:colId xmlns:a16="http://schemas.microsoft.com/office/drawing/2014/main" val="20000"/>
                    </a:ext>
                  </a:extLst>
                </a:gridCol>
                <a:gridCol w="7957085">
                  <a:extLst>
                    <a:ext uri="{9D8B030D-6E8A-4147-A177-3AD203B41FA5}">
                      <a16:colId xmlns:a16="http://schemas.microsoft.com/office/drawing/2014/main" val="20001"/>
                    </a:ext>
                  </a:extLst>
                </a:gridCol>
              </a:tblGrid>
              <a:tr h="370840">
                <a:tc>
                  <a:txBody>
                    <a:bodyPr/>
                    <a:lstStyle/>
                    <a:p>
                      <a:r>
                        <a:rPr lang="en-US" dirty="0"/>
                        <a:t>TYPE</a:t>
                      </a:r>
                    </a:p>
                  </a:txBody>
                  <a:tcPr/>
                </a:tc>
                <a:tc>
                  <a:txBody>
                    <a:bodyPr/>
                    <a:lstStyle/>
                    <a:p>
                      <a:r>
                        <a:rPr lang="en-US" dirty="0"/>
                        <a:t>RETURNED VALUE</a:t>
                      </a:r>
                    </a:p>
                  </a:txBody>
                  <a:tcPr/>
                </a:tc>
                <a:extLst>
                  <a:ext uri="{0D108BD9-81ED-4DB2-BD59-A6C34878D82A}">
                    <a16:rowId xmlns:a16="http://schemas.microsoft.com/office/drawing/2014/main" val="10000"/>
                  </a:ext>
                </a:extLst>
              </a:tr>
              <a:tr h="370840">
                <a:tc>
                  <a:txBody>
                    <a:bodyPr/>
                    <a:lstStyle/>
                    <a:p>
                      <a:r>
                        <a:rPr lang="en-US" dirty="0"/>
                        <a:t>Duration</a:t>
                      </a:r>
                      <a:r>
                        <a:rPr lang="en-US" baseline="0" dirty="0"/>
                        <a:t> at location</a:t>
                      </a:r>
                      <a:endParaRPr lang="en-US" dirty="0"/>
                    </a:p>
                  </a:txBody>
                  <a:tcPr/>
                </a:tc>
                <a:tc>
                  <a:txBody>
                    <a:bodyPr/>
                    <a:lstStyle/>
                    <a:p>
                      <a:r>
                        <a:rPr lang="en-US" dirty="0"/>
                        <a:t>Location Name **note this is not actual duration</a:t>
                      </a:r>
                      <a:r>
                        <a:rPr lang="en-US" baseline="0" dirty="0"/>
                        <a:t> at the location, </a:t>
                      </a:r>
                      <a:r>
                        <a:rPr lang="en-US" dirty="0"/>
                        <a:t>but when</a:t>
                      </a:r>
                      <a:r>
                        <a:rPr lang="en-US" baseline="0" dirty="0"/>
                        <a:t> for example duration of “x” minutes has been exceeded this event becomes true.</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Distance</a:t>
                      </a:r>
                      <a:r>
                        <a:rPr lang="en-ZA" baseline="0" dirty="0"/>
                        <a:t> in location</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aseline="0" dirty="0"/>
                        <a:t>Location Name, distance and duration. See more on slide 23</a:t>
                      </a:r>
                      <a:endParaRPr lang="en-US" dirty="0"/>
                    </a:p>
                  </a:txBody>
                  <a:tcPr/>
                </a:tc>
                <a:extLst>
                  <a:ext uri="{0D108BD9-81ED-4DB2-BD59-A6C34878D82A}">
                    <a16:rowId xmlns:a16="http://schemas.microsoft.com/office/drawing/2014/main" val="10002"/>
                  </a:ext>
                </a:extLst>
              </a:tr>
              <a:tr h="370840">
                <a:tc>
                  <a:txBody>
                    <a:bodyPr/>
                    <a:lstStyle/>
                    <a:p>
                      <a:r>
                        <a:rPr lang="en-ZA" dirty="0"/>
                        <a:t>Location entry/exit</a:t>
                      </a:r>
                      <a:endParaRPr lang="en-US" dirty="0"/>
                    </a:p>
                  </a:txBody>
                  <a:tcPr/>
                </a:tc>
                <a:tc>
                  <a:txBody>
                    <a:bodyPr/>
                    <a:lstStyle/>
                    <a:p>
                      <a:r>
                        <a:rPr lang="en-ZA" dirty="0"/>
                        <a:t>Location Name</a:t>
                      </a:r>
                      <a:endParaRPr lang="en-US" dirty="0"/>
                    </a:p>
                  </a:txBody>
                  <a:tcPr/>
                </a:tc>
                <a:extLst>
                  <a:ext uri="{0D108BD9-81ED-4DB2-BD59-A6C34878D82A}">
                    <a16:rowId xmlns:a16="http://schemas.microsoft.com/office/drawing/2014/main" val="10003"/>
                  </a:ext>
                </a:extLst>
              </a:tr>
              <a:tr h="370840">
                <a:tc>
                  <a:txBody>
                    <a:bodyPr/>
                    <a:lstStyle/>
                    <a:p>
                      <a:r>
                        <a:rPr lang="en-US" dirty="0"/>
                        <a:t>Location started/stopped</a:t>
                      </a:r>
                    </a:p>
                  </a:txBody>
                  <a:tcPr/>
                </a:tc>
                <a:tc>
                  <a:txBody>
                    <a:bodyPr/>
                    <a:lstStyle/>
                    <a:p>
                      <a:r>
                        <a:rPr lang="en-US" dirty="0"/>
                        <a:t>Location Name</a:t>
                      </a:r>
                    </a:p>
                  </a:txBody>
                  <a:tcPr/>
                </a:tc>
                <a:extLst>
                  <a:ext uri="{0D108BD9-81ED-4DB2-BD59-A6C34878D82A}">
                    <a16:rowId xmlns:a16="http://schemas.microsoft.com/office/drawing/2014/main" val="10004"/>
                  </a:ext>
                </a:extLst>
              </a:tr>
              <a:tr h="370840">
                <a:tc>
                  <a:txBody>
                    <a:bodyPr/>
                    <a:lstStyle/>
                    <a:p>
                      <a:r>
                        <a:rPr lang="en-ZA" dirty="0"/>
                        <a:t>Event at location</a:t>
                      </a:r>
                      <a:endParaRPr lang="en-US" dirty="0"/>
                    </a:p>
                  </a:txBody>
                  <a:tcPr/>
                </a:tc>
                <a:tc>
                  <a:txBody>
                    <a:bodyPr/>
                    <a:lstStyle/>
                    <a:p>
                      <a:r>
                        <a:rPr lang="en-ZA" dirty="0"/>
                        <a:t>Location Name</a:t>
                      </a:r>
                      <a:r>
                        <a:rPr lang="en-ZA" baseline="0" dirty="0"/>
                        <a:t> and on board event name</a:t>
                      </a:r>
                      <a:endParaRPr lang="en-US" dirty="0"/>
                    </a:p>
                  </a:txBody>
                  <a:tcPr/>
                </a:tc>
                <a:extLst>
                  <a:ext uri="{0D108BD9-81ED-4DB2-BD59-A6C34878D82A}">
                    <a16:rowId xmlns:a16="http://schemas.microsoft.com/office/drawing/2014/main" val="10005"/>
                  </a:ext>
                </a:extLst>
              </a:tr>
              <a:tr h="370840">
                <a:tc>
                  <a:txBody>
                    <a:bodyPr/>
                    <a:lstStyle/>
                    <a:p>
                      <a:r>
                        <a:rPr lang="en-US" dirty="0"/>
                        <a:t>Movement alert</a:t>
                      </a:r>
                    </a:p>
                  </a:txBody>
                  <a:tcPr/>
                </a:tc>
                <a:tc>
                  <a:txBody>
                    <a:bodyPr/>
                    <a:lstStyle/>
                    <a:p>
                      <a:r>
                        <a:rPr lang="en-US" dirty="0"/>
                        <a:t>None</a:t>
                      </a:r>
                    </a:p>
                  </a:txBody>
                  <a:tcPr/>
                </a:tc>
                <a:extLst>
                  <a:ext uri="{0D108BD9-81ED-4DB2-BD59-A6C34878D82A}">
                    <a16:rowId xmlns:a16="http://schemas.microsoft.com/office/drawing/2014/main" val="10006"/>
                  </a:ext>
                </a:extLst>
              </a:tr>
              <a:tr h="370840">
                <a:tc>
                  <a:txBody>
                    <a:bodyPr/>
                    <a:lstStyle/>
                    <a:p>
                      <a:r>
                        <a:rPr lang="en-US" dirty="0"/>
                        <a:t>Over</a:t>
                      </a:r>
                      <a:r>
                        <a:rPr lang="en-US" baseline="0" dirty="0"/>
                        <a:t>-</a:t>
                      </a:r>
                      <a:r>
                        <a:rPr lang="en-US" dirty="0"/>
                        <a:t>speeding in location</a:t>
                      </a:r>
                    </a:p>
                  </a:txBody>
                  <a:tcPr/>
                </a:tc>
                <a:tc>
                  <a:txBody>
                    <a:bodyPr/>
                    <a:lstStyle/>
                    <a:p>
                      <a:r>
                        <a:rPr lang="en-US" dirty="0"/>
                        <a:t>Location Name &amp;</a:t>
                      </a:r>
                      <a:r>
                        <a:rPr lang="en-US" baseline="0" dirty="0"/>
                        <a:t> additional info like Speed Limit, Speed Value, Duration depending on where in the system the event is viewed</a:t>
                      </a:r>
                      <a:endParaRPr lang="en-US" dirty="0"/>
                    </a:p>
                  </a:txBody>
                  <a:tcPr/>
                </a:tc>
                <a:extLst>
                  <a:ext uri="{0D108BD9-81ED-4DB2-BD59-A6C34878D82A}">
                    <a16:rowId xmlns:a16="http://schemas.microsoft.com/office/drawing/2014/main" val="10007"/>
                  </a:ext>
                </a:extLst>
              </a:tr>
              <a:tr h="370840">
                <a:tc>
                  <a:txBody>
                    <a:bodyPr/>
                    <a:lstStyle/>
                    <a:p>
                      <a:r>
                        <a:rPr lang="en-US" dirty="0"/>
                        <a:t>Location entry and exit</a:t>
                      </a:r>
                    </a:p>
                  </a:txBody>
                  <a:tcPr/>
                </a:tc>
                <a:tc>
                  <a:txBody>
                    <a:bodyPr/>
                    <a:lstStyle/>
                    <a:p>
                      <a:r>
                        <a:rPr lang="en-US" dirty="0"/>
                        <a:t>Location Name, max speed, duration. See more on slide 25</a:t>
                      </a:r>
                    </a:p>
                  </a:txBody>
                  <a:tcPr/>
                </a:tc>
                <a:extLst>
                  <a:ext uri="{0D108BD9-81ED-4DB2-BD59-A6C34878D82A}">
                    <a16:rowId xmlns:a16="http://schemas.microsoft.com/office/drawing/2014/main" val="3799867727"/>
                  </a:ext>
                </a:extLst>
              </a:tr>
            </a:tbl>
          </a:graphicData>
        </a:graphic>
      </p:graphicFrame>
    </p:spTree>
    <p:extLst>
      <p:ext uri="{BB962C8B-B14F-4D97-AF65-F5344CB8AC3E}">
        <p14:creationId xmlns:p14="http://schemas.microsoft.com/office/powerpoint/2010/main" val="208389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0205" y="294109"/>
            <a:ext cx="11161712" cy="849275"/>
          </a:xfrm>
        </p:spPr>
        <p:txBody>
          <a:bodyPr/>
          <a:lstStyle/>
          <a:p>
            <a:r>
              <a:rPr lang="en-US" dirty="0"/>
              <a:t>SSE TYPES &amp; ACTIVE vs PASSIVE DATA</a:t>
            </a:r>
          </a:p>
        </p:txBody>
      </p:sp>
      <p:sp>
        <p:nvSpPr>
          <p:cNvPr id="4" name="Slide Number Placeholder 3"/>
          <p:cNvSpPr>
            <a:spLocks noGrp="1"/>
          </p:cNvSpPr>
          <p:nvPr>
            <p:ph type="sldNum" sz="quarter" idx="4"/>
          </p:nvPr>
        </p:nvSpPr>
        <p:spPr/>
        <p:txBody>
          <a:bodyPr/>
          <a:lstStyle/>
          <a:p>
            <a:fld id="{8AA84D3D-87A8-7841-9361-203ABFB3751B}"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00551819"/>
              </p:ext>
            </p:extLst>
          </p:nvPr>
        </p:nvGraphicFramePr>
        <p:xfrm>
          <a:off x="250205" y="1196752"/>
          <a:ext cx="11484743" cy="4693920"/>
        </p:xfrm>
        <a:graphic>
          <a:graphicData uri="http://schemas.openxmlformats.org/drawingml/2006/table">
            <a:tbl>
              <a:tblPr firstRow="1" bandRow="1">
                <a:tableStyleId>{9D7B26C5-4107-4FEC-AEDC-1716B250A1EF}</a:tableStyleId>
              </a:tblPr>
              <a:tblGrid>
                <a:gridCol w="3270554">
                  <a:extLst>
                    <a:ext uri="{9D8B030D-6E8A-4147-A177-3AD203B41FA5}">
                      <a16:colId xmlns:a16="http://schemas.microsoft.com/office/drawing/2014/main" val="20000"/>
                    </a:ext>
                  </a:extLst>
                </a:gridCol>
                <a:gridCol w="8214189">
                  <a:extLst>
                    <a:ext uri="{9D8B030D-6E8A-4147-A177-3AD203B41FA5}">
                      <a16:colId xmlns:a16="http://schemas.microsoft.com/office/drawing/2014/main" val="20001"/>
                    </a:ext>
                  </a:extLst>
                </a:gridCol>
              </a:tblGrid>
              <a:tr h="370840">
                <a:tc>
                  <a:txBody>
                    <a:bodyPr/>
                    <a:lstStyle/>
                    <a:p>
                      <a:r>
                        <a:rPr lang="en-US" dirty="0"/>
                        <a:t>SSE</a:t>
                      </a:r>
                      <a:r>
                        <a:rPr lang="en-US" baseline="0" dirty="0"/>
                        <a:t> </a:t>
                      </a:r>
                      <a:r>
                        <a:rPr lang="en-US" dirty="0"/>
                        <a:t>TYPE</a:t>
                      </a:r>
                    </a:p>
                  </a:txBody>
                  <a:tcPr/>
                </a:tc>
                <a:tc>
                  <a:txBody>
                    <a:bodyPr/>
                    <a:lstStyle/>
                    <a:p>
                      <a:r>
                        <a:rPr lang="en-US" dirty="0"/>
                        <a:t>UNIT</a:t>
                      </a:r>
                      <a:r>
                        <a:rPr lang="en-US" baseline="0" dirty="0"/>
                        <a:t> TYPE specifications</a:t>
                      </a:r>
                      <a:endParaRPr lang="en-US" dirty="0"/>
                    </a:p>
                  </a:txBody>
                  <a:tcPr/>
                </a:tc>
                <a:extLst>
                  <a:ext uri="{0D108BD9-81ED-4DB2-BD59-A6C34878D82A}">
                    <a16:rowId xmlns:a16="http://schemas.microsoft.com/office/drawing/2014/main" val="10000"/>
                  </a:ext>
                </a:extLst>
              </a:tr>
              <a:tr h="370840">
                <a:tc>
                  <a:txBody>
                    <a:bodyPr/>
                    <a:lstStyle/>
                    <a:p>
                      <a:r>
                        <a:rPr lang="en-US" dirty="0"/>
                        <a:t>Duration</a:t>
                      </a:r>
                      <a:r>
                        <a:rPr lang="en-US" baseline="0" dirty="0"/>
                        <a:t> at location</a:t>
                      </a:r>
                      <a:endParaRPr lang="en-US" dirty="0"/>
                    </a:p>
                  </a:txBody>
                  <a:tcPr/>
                </a:tc>
                <a:tc>
                  <a:txBody>
                    <a:bodyPr/>
                    <a:lstStyle/>
                    <a:p>
                      <a:r>
                        <a:rPr lang="en-US" dirty="0"/>
                        <a:t>Active</a:t>
                      </a:r>
                      <a:r>
                        <a:rPr lang="en-US" baseline="0" dirty="0"/>
                        <a:t> and passive</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Distance</a:t>
                      </a:r>
                      <a:r>
                        <a:rPr lang="en-ZA" baseline="0" dirty="0"/>
                        <a:t> in location</a:t>
                      </a:r>
                      <a:endParaRPr lang="en-US" dirty="0"/>
                    </a:p>
                  </a:txBody>
                  <a:tcPr/>
                </a:tc>
                <a:tc>
                  <a:txBody>
                    <a:bodyPr/>
                    <a:lstStyle/>
                    <a:p>
                      <a:r>
                        <a:rPr lang="en-US" baseline="0" dirty="0"/>
                        <a:t>Distance and duration is calculated on passive positions for FM’s and active positions for MiX units, therefore not available in Live Tracking, Info Hub or Notifications for FM’s but is available for MiX units. </a:t>
                      </a:r>
                      <a:endParaRPr lang="en-US" dirty="0"/>
                    </a:p>
                  </a:txBody>
                  <a:tcPr/>
                </a:tc>
                <a:extLst>
                  <a:ext uri="{0D108BD9-81ED-4DB2-BD59-A6C34878D82A}">
                    <a16:rowId xmlns:a16="http://schemas.microsoft.com/office/drawing/2014/main" val="10002"/>
                  </a:ext>
                </a:extLst>
              </a:tr>
              <a:tr h="370840">
                <a:tc>
                  <a:txBody>
                    <a:bodyPr/>
                    <a:lstStyle/>
                    <a:p>
                      <a:r>
                        <a:rPr lang="en-ZA" dirty="0"/>
                        <a:t>Location entry/exit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Active</a:t>
                      </a:r>
                      <a:r>
                        <a:rPr lang="en-US" baseline="0" dirty="0"/>
                        <a:t> and passive</a:t>
                      </a:r>
                      <a:endParaRPr lang="en-US" dirty="0"/>
                    </a:p>
                  </a:txBody>
                  <a:tcPr/>
                </a:tc>
                <a:extLst>
                  <a:ext uri="{0D108BD9-81ED-4DB2-BD59-A6C34878D82A}">
                    <a16:rowId xmlns:a16="http://schemas.microsoft.com/office/drawing/2014/main" val="10003"/>
                  </a:ext>
                </a:extLst>
              </a:tr>
              <a:tr h="370840">
                <a:tc>
                  <a:txBody>
                    <a:bodyPr/>
                    <a:lstStyle/>
                    <a:p>
                      <a:r>
                        <a:rPr lang="en-US" dirty="0"/>
                        <a:t>Location started/stopped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Active</a:t>
                      </a:r>
                      <a:r>
                        <a:rPr lang="en-US" baseline="0" dirty="0"/>
                        <a:t> and passive</a:t>
                      </a:r>
                      <a:endParaRPr lang="en-US" dirty="0"/>
                    </a:p>
                  </a:txBody>
                  <a:tcPr/>
                </a:tc>
                <a:extLst>
                  <a:ext uri="{0D108BD9-81ED-4DB2-BD59-A6C34878D82A}">
                    <a16:rowId xmlns:a16="http://schemas.microsoft.com/office/drawing/2014/main" val="10004"/>
                  </a:ext>
                </a:extLst>
              </a:tr>
              <a:tr h="370840">
                <a:tc>
                  <a:txBody>
                    <a:bodyPr/>
                    <a:lstStyle/>
                    <a:p>
                      <a:r>
                        <a:rPr lang="en-ZA" dirty="0"/>
                        <a:t>Event at location</a:t>
                      </a:r>
                      <a:endParaRPr lang="en-US" dirty="0"/>
                    </a:p>
                  </a:txBody>
                  <a:tcPr/>
                </a:tc>
                <a:tc>
                  <a:txBody>
                    <a:bodyPr/>
                    <a:lstStyle/>
                    <a:p>
                      <a:r>
                        <a:rPr lang="en-US" dirty="0"/>
                        <a:t>Active only</a:t>
                      </a:r>
                      <a:r>
                        <a:rPr lang="en-US" baseline="0" dirty="0"/>
                        <a:t> however in backend it is forced as a significant event so it is visible in reports, historical tracking and timeline for FM’s as well.</a:t>
                      </a:r>
                      <a:endParaRPr lang="en-US" dirty="0"/>
                    </a:p>
                  </a:txBody>
                  <a:tcPr/>
                </a:tc>
                <a:extLst>
                  <a:ext uri="{0D108BD9-81ED-4DB2-BD59-A6C34878D82A}">
                    <a16:rowId xmlns:a16="http://schemas.microsoft.com/office/drawing/2014/main" val="10005"/>
                  </a:ext>
                </a:extLst>
              </a:tr>
              <a:tr h="370840">
                <a:tc>
                  <a:txBody>
                    <a:bodyPr/>
                    <a:lstStyle/>
                    <a:p>
                      <a:r>
                        <a:rPr lang="en-US" dirty="0"/>
                        <a:t>Movement alert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Active</a:t>
                      </a:r>
                      <a:r>
                        <a:rPr lang="en-US" baseline="0" dirty="0"/>
                        <a:t> and passive</a:t>
                      </a:r>
                      <a:endParaRPr lang="en-US" dirty="0"/>
                    </a:p>
                  </a:txBody>
                  <a:tcPr/>
                </a:tc>
                <a:extLst>
                  <a:ext uri="{0D108BD9-81ED-4DB2-BD59-A6C34878D82A}">
                    <a16:rowId xmlns:a16="http://schemas.microsoft.com/office/drawing/2014/main" val="10006"/>
                  </a:ext>
                </a:extLst>
              </a:tr>
              <a:tr h="370840">
                <a:tc>
                  <a:txBody>
                    <a:bodyPr/>
                    <a:lstStyle/>
                    <a:p>
                      <a:r>
                        <a:rPr lang="en-US" dirty="0"/>
                        <a:t>Over</a:t>
                      </a:r>
                      <a:r>
                        <a:rPr lang="en-US" baseline="0" dirty="0"/>
                        <a:t>-</a:t>
                      </a:r>
                      <a:r>
                        <a:rPr lang="en-US" dirty="0"/>
                        <a:t>speeding in location</a:t>
                      </a:r>
                    </a:p>
                  </a:txBody>
                  <a:tcPr/>
                </a:tc>
                <a:tc>
                  <a:txBody>
                    <a:bodyPr/>
                    <a:lstStyle/>
                    <a:p>
                      <a:r>
                        <a:rPr lang="en-US" dirty="0"/>
                        <a:t>Active and passive</a:t>
                      </a:r>
                    </a:p>
                  </a:txBody>
                  <a:tcPr/>
                </a:tc>
                <a:extLst>
                  <a:ext uri="{0D108BD9-81ED-4DB2-BD59-A6C34878D82A}">
                    <a16:rowId xmlns:a16="http://schemas.microsoft.com/office/drawing/2014/main" val="10007"/>
                  </a:ext>
                </a:extLst>
              </a:tr>
              <a:tr h="370840">
                <a:tc>
                  <a:txBody>
                    <a:bodyPr/>
                    <a:lstStyle/>
                    <a:p>
                      <a:r>
                        <a:rPr lang="en-US" dirty="0"/>
                        <a:t>Location entry and exit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Does</a:t>
                      </a:r>
                      <a:r>
                        <a:rPr lang="en-US" baseline="0" dirty="0"/>
                        <a:t> not calculate distance, calculates max speed and provides duration. Calculated on passive positions for FM and active positions for MiX units, therefore not available in Live Tracking, Info Hub or Notifications for FM’s but is available for MiX units. </a:t>
                      </a:r>
                      <a:endParaRPr lang="en-US" dirty="0"/>
                    </a:p>
                  </a:txBody>
                  <a:tcPr/>
                </a:tc>
                <a:extLst>
                  <a:ext uri="{0D108BD9-81ED-4DB2-BD59-A6C34878D82A}">
                    <a16:rowId xmlns:a16="http://schemas.microsoft.com/office/drawing/2014/main" val="3799867727"/>
                  </a:ext>
                </a:extLst>
              </a:tr>
            </a:tbl>
          </a:graphicData>
        </a:graphic>
      </p:graphicFrame>
    </p:spTree>
    <p:extLst>
      <p:ext uri="{BB962C8B-B14F-4D97-AF65-F5344CB8AC3E}">
        <p14:creationId xmlns:p14="http://schemas.microsoft.com/office/powerpoint/2010/main" val="252919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0205" y="294109"/>
            <a:ext cx="11161712" cy="849275"/>
          </a:xfrm>
        </p:spPr>
        <p:txBody>
          <a:bodyPr/>
          <a:lstStyle/>
          <a:p>
            <a:r>
              <a:rPr lang="en-US" dirty="0"/>
              <a:t>SSE TYPES &amp; UNIT TYPES</a:t>
            </a:r>
          </a:p>
        </p:txBody>
      </p:sp>
      <p:sp>
        <p:nvSpPr>
          <p:cNvPr id="4" name="Slide Number Placeholder 3"/>
          <p:cNvSpPr>
            <a:spLocks noGrp="1"/>
          </p:cNvSpPr>
          <p:nvPr>
            <p:ph type="sldNum" sz="quarter" idx="4"/>
          </p:nvPr>
        </p:nvSpPr>
        <p:spPr/>
        <p:txBody>
          <a:bodyPr/>
          <a:lstStyle/>
          <a:p>
            <a:fld id="{8AA84D3D-87A8-7841-9361-203ABFB3751B}"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7093724"/>
              </p:ext>
            </p:extLst>
          </p:nvPr>
        </p:nvGraphicFramePr>
        <p:xfrm>
          <a:off x="250205" y="1196752"/>
          <a:ext cx="11484743" cy="3337560"/>
        </p:xfrm>
        <a:graphic>
          <a:graphicData uri="http://schemas.openxmlformats.org/drawingml/2006/table">
            <a:tbl>
              <a:tblPr firstRow="1" bandRow="1">
                <a:tableStyleId>{9D7B26C5-4107-4FEC-AEDC-1716B250A1EF}</a:tableStyleId>
              </a:tblPr>
              <a:tblGrid>
                <a:gridCol w="3270554">
                  <a:extLst>
                    <a:ext uri="{9D8B030D-6E8A-4147-A177-3AD203B41FA5}">
                      <a16:colId xmlns:a16="http://schemas.microsoft.com/office/drawing/2014/main" val="20000"/>
                    </a:ext>
                  </a:extLst>
                </a:gridCol>
                <a:gridCol w="8214189">
                  <a:extLst>
                    <a:ext uri="{9D8B030D-6E8A-4147-A177-3AD203B41FA5}">
                      <a16:colId xmlns:a16="http://schemas.microsoft.com/office/drawing/2014/main" val="20001"/>
                    </a:ext>
                  </a:extLst>
                </a:gridCol>
              </a:tblGrid>
              <a:tr h="370840">
                <a:tc>
                  <a:txBody>
                    <a:bodyPr/>
                    <a:lstStyle/>
                    <a:p>
                      <a:r>
                        <a:rPr lang="en-US" dirty="0"/>
                        <a:t>SSE</a:t>
                      </a:r>
                      <a:r>
                        <a:rPr lang="en-US" baseline="0" dirty="0"/>
                        <a:t> </a:t>
                      </a:r>
                      <a:r>
                        <a:rPr lang="en-US" dirty="0"/>
                        <a:t>TYPE</a:t>
                      </a:r>
                    </a:p>
                  </a:txBody>
                  <a:tcPr/>
                </a:tc>
                <a:tc>
                  <a:txBody>
                    <a:bodyPr/>
                    <a:lstStyle/>
                    <a:p>
                      <a:r>
                        <a:rPr lang="en-US" dirty="0"/>
                        <a:t>UNIT</a:t>
                      </a:r>
                      <a:r>
                        <a:rPr lang="en-US" baseline="0" dirty="0"/>
                        <a:t> TYPE supported</a:t>
                      </a:r>
                      <a:endParaRPr lang="en-US" dirty="0"/>
                    </a:p>
                  </a:txBody>
                  <a:tcPr/>
                </a:tc>
                <a:extLst>
                  <a:ext uri="{0D108BD9-81ED-4DB2-BD59-A6C34878D82A}">
                    <a16:rowId xmlns:a16="http://schemas.microsoft.com/office/drawing/2014/main" val="10000"/>
                  </a:ext>
                </a:extLst>
              </a:tr>
              <a:tr h="370840">
                <a:tc>
                  <a:txBody>
                    <a:bodyPr/>
                    <a:lstStyle/>
                    <a:p>
                      <a:r>
                        <a:rPr lang="en-US" dirty="0"/>
                        <a:t>Duration</a:t>
                      </a:r>
                      <a:r>
                        <a:rPr lang="en-US" baseline="0" dirty="0"/>
                        <a:t> at location</a:t>
                      </a:r>
                      <a:endParaRPr lang="en-US" dirty="0"/>
                    </a:p>
                  </a:txBody>
                  <a:tcPr/>
                </a:tc>
                <a:tc>
                  <a:txBody>
                    <a:bodyPr/>
                    <a:lstStyle/>
                    <a:p>
                      <a:r>
                        <a:rPr lang="en-US" dirty="0"/>
                        <a:t>FM, MIX2000/4000/6000</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a:t>Distance</a:t>
                      </a:r>
                      <a:r>
                        <a:rPr lang="en-ZA" baseline="0" dirty="0"/>
                        <a:t> in location</a:t>
                      </a:r>
                      <a:endParaRPr lang="en-US" dirty="0"/>
                    </a:p>
                  </a:txBody>
                  <a:tcPr/>
                </a:tc>
                <a:tc>
                  <a:txBody>
                    <a:bodyPr/>
                    <a:lstStyle/>
                    <a:p>
                      <a:r>
                        <a:rPr lang="en-US"/>
                        <a:t>FM, MIX2000/4000/6000</a:t>
                      </a:r>
                      <a:endParaRPr lang="en-US" dirty="0"/>
                    </a:p>
                  </a:txBody>
                  <a:tcPr/>
                </a:tc>
                <a:extLst>
                  <a:ext uri="{0D108BD9-81ED-4DB2-BD59-A6C34878D82A}">
                    <a16:rowId xmlns:a16="http://schemas.microsoft.com/office/drawing/2014/main" val="10002"/>
                  </a:ext>
                </a:extLst>
              </a:tr>
              <a:tr h="370840">
                <a:tc>
                  <a:txBody>
                    <a:bodyPr/>
                    <a:lstStyle/>
                    <a:p>
                      <a:r>
                        <a:rPr lang="en-ZA" dirty="0"/>
                        <a:t>Location entry/exit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FM, MIX2000/4000/6000</a:t>
                      </a:r>
                      <a:endParaRPr lang="en-US" dirty="0"/>
                    </a:p>
                  </a:txBody>
                  <a:tcPr/>
                </a:tc>
                <a:extLst>
                  <a:ext uri="{0D108BD9-81ED-4DB2-BD59-A6C34878D82A}">
                    <a16:rowId xmlns:a16="http://schemas.microsoft.com/office/drawing/2014/main" val="10003"/>
                  </a:ext>
                </a:extLst>
              </a:tr>
              <a:tr h="370840">
                <a:tc>
                  <a:txBody>
                    <a:bodyPr/>
                    <a:lstStyle/>
                    <a:p>
                      <a:r>
                        <a:rPr lang="en-US" dirty="0"/>
                        <a:t>Location started/stopped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FM, MIX2000/4000/6000</a:t>
                      </a:r>
                      <a:endParaRPr lang="en-US" dirty="0"/>
                    </a:p>
                  </a:txBody>
                  <a:tcPr/>
                </a:tc>
                <a:extLst>
                  <a:ext uri="{0D108BD9-81ED-4DB2-BD59-A6C34878D82A}">
                    <a16:rowId xmlns:a16="http://schemas.microsoft.com/office/drawing/2014/main" val="10004"/>
                  </a:ext>
                </a:extLst>
              </a:tr>
              <a:tr h="370840">
                <a:tc>
                  <a:txBody>
                    <a:bodyPr/>
                    <a:lstStyle/>
                    <a:p>
                      <a:r>
                        <a:rPr lang="en-ZA" dirty="0"/>
                        <a:t>Event at location</a:t>
                      </a:r>
                      <a:endParaRPr lang="en-US" dirty="0"/>
                    </a:p>
                  </a:txBody>
                  <a:tcPr/>
                </a:tc>
                <a:tc>
                  <a:txBody>
                    <a:bodyPr/>
                    <a:lstStyle/>
                    <a:p>
                      <a:r>
                        <a:rPr lang="en-US"/>
                        <a:t>FM, MIX2000/4000/6000</a:t>
                      </a:r>
                      <a:endParaRPr lang="en-US" dirty="0"/>
                    </a:p>
                  </a:txBody>
                  <a:tcPr/>
                </a:tc>
                <a:extLst>
                  <a:ext uri="{0D108BD9-81ED-4DB2-BD59-A6C34878D82A}">
                    <a16:rowId xmlns:a16="http://schemas.microsoft.com/office/drawing/2014/main" val="10005"/>
                  </a:ext>
                </a:extLst>
              </a:tr>
              <a:tr h="370840">
                <a:tc>
                  <a:txBody>
                    <a:bodyPr/>
                    <a:lstStyle/>
                    <a:p>
                      <a:r>
                        <a:rPr lang="en-US" dirty="0"/>
                        <a:t>Movement alert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FM, MIX2000/4000/6000</a:t>
                      </a:r>
                    </a:p>
                  </a:txBody>
                  <a:tcPr/>
                </a:tc>
                <a:extLst>
                  <a:ext uri="{0D108BD9-81ED-4DB2-BD59-A6C34878D82A}">
                    <a16:rowId xmlns:a16="http://schemas.microsoft.com/office/drawing/2014/main" val="10006"/>
                  </a:ext>
                </a:extLst>
              </a:tr>
              <a:tr h="370840">
                <a:tc>
                  <a:txBody>
                    <a:bodyPr/>
                    <a:lstStyle/>
                    <a:p>
                      <a:r>
                        <a:rPr lang="en-US" dirty="0"/>
                        <a:t>Over</a:t>
                      </a:r>
                      <a:r>
                        <a:rPr lang="en-US" baseline="0" dirty="0"/>
                        <a:t>-</a:t>
                      </a:r>
                      <a:r>
                        <a:rPr lang="en-US" dirty="0"/>
                        <a:t>speeding in location</a:t>
                      </a:r>
                    </a:p>
                  </a:txBody>
                  <a:tcPr/>
                </a:tc>
                <a:tc>
                  <a:txBody>
                    <a:bodyPr/>
                    <a:lstStyle/>
                    <a:p>
                      <a:r>
                        <a:rPr lang="en-US"/>
                        <a:t>FM, MIX2000/4000/6000</a:t>
                      </a:r>
                      <a:endParaRPr lang="en-US" dirty="0"/>
                    </a:p>
                  </a:txBody>
                  <a:tcPr/>
                </a:tc>
                <a:extLst>
                  <a:ext uri="{0D108BD9-81ED-4DB2-BD59-A6C34878D82A}">
                    <a16:rowId xmlns:a16="http://schemas.microsoft.com/office/drawing/2014/main" val="10007"/>
                  </a:ext>
                </a:extLst>
              </a:tr>
              <a:tr h="370840">
                <a:tc>
                  <a:txBody>
                    <a:bodyPr/>
                    <a:lstStyle/>
                    <a:p>
                      <a:r>
                        <a:rPr lang="en-US" dirty="0"/>
                        <a:t>Location entry and exit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FM, MIX2000/4000/6000</a:t>
                      </a:r>
                    </a:p>
                  </a:txBody>
                  <a:tcPr/>
                </a:tc>
                <a:extLst>
                  <a:ext uri="{0D108BD9-81ED-4DB2-BD59-A6C34878D82A}">
                    <a16:rowId xmlns:a16="http://schemas.microsoft.com/office/drawing/2014/main" val="3799867727"/>
                  </a:ext>
                </a:extLst>
              </a:tr>
            </a:tbl>
          </a:graphicData>
        </a:graphic>
      </p:graphicFrame>
      <p:sp>
        <p:nvSpPr>
          <p:cNvPr id="2" name="TextBox 1"/>
          <p:cNvSpPr txBox="1"/>
          <p:nvPr/>
        </p:nvSpPr>
        <p:spPr>
          <a:xfrm>
            <a:off x="250205" y="4654227"/>
            <a:ext cx="10801200" cy="1200329"/>
          </a:xfrm>
          <a:prstGeom prst="rect">
            <a:avLst/>
          </a:prstGeom>
          <a:noFill/>
        </p:spPr>
        <p:txBody>
          <a:bodyPr wrap="square" rtlCol="0">
            <a:spAutoFit/>
          </a:bodyPr>
          <a:lstStyle/>
          <a:p>
            <a:r>
              <a:rPr lang="en-US" dirty="0"/>
              <a:t>Due to how certain unit types determine trip status, they will not be supported for SSE.</a:t>
            </a:r>
          </a:p>
          <a:p>
            <a:pPr marL="285750" indent="-285750">
              <a:buFont typeface="Arial" panose="020B0604020202020204" pitchFamily="34" charset="0"/>
              <a:buChar char="•"/>
            </a:pPr>
            <a:r>
              <a:rPr lang="en-US" dirty="0"/>
              <a:t>VT/AT – not supported</a:t>
            </a:r>
          </a:p>
          <a:p>
            <a:pPr marL="285750" indent="-285750">
              <a:buFont typeface="Arial" panose="020B0604020202020204" pitchFamily="34" charset="0"/>
              <a:buChar char="•"/>
            </a:pPr>
            <a:r>
              <a:rPr lang="en-US" dirty="0"/>
              <a:t>Phone as OBC – not supported</a:t>
            </a:r>
          </a:p>
          <a:p>
            <a:pPr marL="285750" indent="-285750">
              <a:buFont typeface="Arial" panose="020B0604020202020204" pitchFamily="34" charset="0"/>
              <a:buChar char="•"/>
            </a:pPr>
            <a:r>
              <a:rPr lang="en-US" dirty="0"/>
              <a:t>Remora : For example the duration component can't work with Remora and you will only get the notification.</a:t>
            </a:r>
          </a:p>
        </p:txBody>
      </p:sp>
    </p:spTree>
    <p:extLst>
      <p:ext uri="{BB962C8B-B14F-4D97-AF65-F5344CB8AC3E}">
        <p14:creationId xmlns:p14="http://schemas.microsoft.com/office/powerpoint/2010/main" val="291889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99244" y="1484784"/>
            <a:ext cx="11233150" cy="3938810"/>
          </a:xfrm>
        </p:spPr>
        <p:txBody>
          <a:bodyPr/>
          <a:lstStyle/>
          <a:p>
            <a:pPr marL="0" indent="0">
              <a:buNone/>
            </a:pPr>
            <a:r>
              <a:rPr lang="en-GB" sz="2200" b="1" dirty="0"/>
              <a:t>Important</a:t>
            </a:r>
            <a:r>
              <a:rPr lang="en-GB" sz="2000" b="1" dirty="0"/>
              <a:t> Notes</a:t>
            </a:r>
          </a:p>
          <a:p>
            <a:pPr marL="0" indent="0">
              <a:buNone/>
            </a:pPr>
            <a:endParaRPr lang="en-GB" sz="2000" dirty="0"/>
          </a:p>
          <a:p>
            <a:r>
              <a:rPr lang="en-GB" sz="2000" dirty="0"/>
              <a:t>SSE events are not part of the asset configuration and so do not need to be added to event templates. </a:t>
            </a:r>
          </a:p>
          <a:p>
            <a:r>
              <a:rPr lang="en-GB" sz="2000" dirty="0"/>
              <a:t>SSE events are not visible in Config Admin.</a:t>
            </a:r>
          </a:p>
          <a:p>
            <a:r>
              <a:rPr lang="en-US" sz="2000" dirty="0"/>
              <a:t>MiX units - </a:t>
            </a:r>
            <a:r>
              <a:rPr lang="en-US" sz="2000" dirty="0">
                <a:solidFill>
                  <a:srgbClr val="FF0000"/>
                </a:solidFill>
              </a:rPr>
              <a:t>The definition of “in trip” is not based on a FM trips as defined in the </a:t>
            </a:r>
            <a:r>
              <a:rPr lang="en-US" sz="2000" dirty="0" err="1">
                <a:solidFill>
                  <a:srgbClr val="FF0000"/>
                </a:solidFill>
              </a:rPr>
              <a:t>config</a:t>
            </a:r>
            <a:r>
              <a:rPr lang="en-US" sz="2000" dirty="0">
                <a:solidFill>
                  <a:srgbClr val="FF0000"/>
                </a:solidFill>
              </a:rPr>
              <a:t>.</a:t>
            </a:r>
            <a:r>
              <a:rPr lang="en-US" sz="2000" dirty="0"/>
              <a:t> Find out how it is flagged as in-trip??</a:t>
            </a:r>
          </a:p>
          <a:p>
            <a:r>
              <a:rPr lang="en-US" sz="2000" dirty="0"/>
              <a:t>FM’s (passive) The definition of “in trip” is based on a FM trips as defined in the </a:t>
            </a:r>
            <a:r>
              <a:rPr lang="en-US" sz="2000" dirty="0" err="1"/>
              <a:t>config</a:t>
            </a:r>
            <a:r>
              <a:rPr lang="en-US" sz="2000" dirty="0"/>
              <a:t>. </a:t>
            </a:r>
          </a:p>
          <a:p>
            <a:r>
              <a:rPr lang="en-US" sz="2000" dirty="0"/>
              <a:t>FM’s (active) </a:t>
            </a:r>
          </a:p>
          <a:p>
            <a:pPr lvl="2"/>
            <a:r>
              <a:rPr lang="en-US" sz="2000" dirty="0">
                <a:solidFill>
                  <a:schemeClr val="tx1"/>
                </a:solidFill>
              </a:rPr>
              <a:t>In trip = Where speed &gt; 5 km/h and distance travelled is greater than 25m. </a:t>
            </a:r>
          </a:p>
          <a:p>
            <a:pPr lvl="2"/>
            <a:r>
              <a:rPr lang="en-US" sz="2000" dirty="0">
                <a:solidFill>
                  <a:schemeClr val="tx1"/>
                </a:solidFill>
              </a:rPr>
              <a:t>Out of trip = Where speed drops below 5km/h for longer than 5 minutes.</a:t>
            </a:r>
          </a:p>
          <a:p>
            <a:pPr lvl="2"/>
            <a:r>
              <a:rPr lang="en-US" sz="2000" dirty="0">
                <a:solidFill>
                  <a:srgbClr val="FF0000"/>
                </a:solidFill>
              </a:rPr>
              <a:t>Get all rules here (create story)</a:t>
            </a:r>
          </a:p>
        </p:txBody>
      </p:sp>
      <p:sp>
        <p:nvSpPr>
          <p:cNvPr id="3" name="Text Placeholder 2"/>
          <p:cNvSpPr>
            <a:spLocks noGrp="1"/>
          </p:cNvSpPr>
          <p:nvPr>
            <p:ph type="body" sz="quarter" idx="13"/>
          </p:nvPr>
        </p:nvSpPr>
        <p:spPr/>
        <p:txBody>
          <a:bodyPr/>
          <a:lstStyle/>
          <a:p>
            <a:r>
              <a:rPr lang="en-US" dirty="0"/>
              <a:t>RULES</a:t>
            </a:r>
          </a:p>
        </p:txBody>
      </p:sp>
      <p:sp>
        <p:nvSpPr>
          <p:cNvPr id="4" name="Slide Number Placeholder 3"/>
          <p:cNvSpPr>
            <a:spLocks noGrp="1"/>
          </p:cNvSpPr>
          <p:nvPr>
            <p:ph type="sldNum" sz="quarter" idx="4"/>
          </p:nvPr>
        </p:nvSpPr>
        <p:spPr/>
        <p:txBody>
          <a:bodyPr/>
          <a:lstStyle/>
          <a:p>
            <a:fld id="{8AA84D3D-87A8-7841-9361-203ABFB3751B}" type="slidenum">
              <a:rPr lang="en-US" smtClean="0"/>
              <a:pPr/>
              <a:t>15</a:t>
            </a:fld>
            <a:endParaRPr lang="en-US" dirty="0"/>
          </a:p>
        </p:txBody>
      </p:sp>
    </p:spTree>
    <p:extLst>
      <p:ext uri="{BB962C8B-B14F-4D97-AF65-F5344CB8AC3E}">
        <p14:creationId xmlns:p14="http://schemas.microsoft.com/office/powerpoint/2010/main" val="262294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7303964"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42" name="TextBox 41"/>
          <p:cNvSpPr txBox="1"/>
          <p:nvPr/>
        </p:nvSpPr>
        <p:spPr>
          <a:xfrm>
            <a:off x="7303964"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sp>
        <p:nvSpPr>
          <p:cNvPr id="2" name="Content Placeholder 1"/>
          <p:cNvSpPr>
            <a:spLocks noGrp="1"/>
          </p:cNvSpPr>
          <p:nvPr>
            <p:ph sz="quarter" idx="11"/>
          </p:nvPr>
        </p:nvSpPr>
        <p:spPr>
          <a:xfrm>
            <a:off x="334963" y="1556792"/>
            <a:ext cx="11233150" cy="4176464"/>
          </a:xfrm>
        </p:spPr>
        <p:txBody>
          <a:bodyPr/>
          <a:lstStyle/>
          <a:p>
            <a:r>
              <a:rPr lang="en-US" sz="2000" dirty="0"/>
              <a:t>Rule - Duration from the first position recorded in the location to last position recorded in the location exceeds the specified time in minutes. There must be more than one AVL (position) within the same location to calculate duration. The event will only fire once in the specific location.</a:t>
            </a:r>
          </a:p>
          <a:p>
            <a:r>
              <a:rPr lang="en-US" sz="2000" dirty="0"/>
              <a:t>Typical Event Description - Duration exceeded 20 min</a:t>
            </a:r>
          </a:p>
          <a:p>
            <a:r>
              <a:rPr lang="en-US" sz="2000" dirty="0"/>
              <a:t>Returned Value – Location Name</a:t>
            </a:r>
          </a:p>
          <a:p>
            <a:endParaRPr lang="en-US" sz="2000" dirty="0"/>
          </a:p>
          <a:p>
            <a:pPr marL="0" indent="0">
              <a:buNone/>
            </a:pPr>
            <a:endParaRPr lang="en-US" dirty="0"/>
          </a:p>
        </p:txBody>
      </p:sp>
      <p:sp>
        <p:nvSpPr>
          <p:cNvPr id="3" name="Text Placeholder 2"/>
          <p:cNvSpPr>
            <a:spLocks noGrp="1"/>
          </p:cNvSpPr>
          <p:nvPr>
            <p:ph type="body" sz="quarter" idx="13"/>
          </p:nvPr>
        </p:nvSpPr>
        <p:spPr/>
        <p:txBody>
          <a:bodyPr/>
          <a:lstStyle/>
          <a:p>
            <a:r>
              <a:rPr lang="en-US" dirty="0"/>
              <a:t>DURATION AT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16</a:t>
            </a:fld>
            <a:endParaRPr lang="en-US" dirty="0"/>
          </a:p>
        </p:txBody>
      </p:sp>
      <p:sp>
        <p:nvSpPr>
          <p:cNvPr id="17" name="TextBox 16"/>
          <p:cNvSpPr txBox="1"/>
          <p:nvPr/>
        </p:nvSpPr>
        <p:spPr>
          <a:xfrm>
            <a:off x="526110" y="5394702"/>
            <a:ext cx="4045671" cy="338554"/>
          </a:xfrm>
          <a:prstGeom prst="rect">
            <a:avLst/>
          </a:prstGeom>
          <a:noFill/>
          <a:ln>
            <a:noFill/>
          </a:ln>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cxnSp>
        <p:nvCxnSpPr>
          <p:cNvPr id="25" name="Straight Connector 24"/>
          <p:cNvCxnSpPr/>
          <p:nvPr/>
        </p:nvCxnSpPr>
        <p:spPr>
          <a:xfrm>
            <a:off x="6652519" y="3733808"/>
            <a:ext cx="611153" cy="184049"/>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71344" y="4042505"/>
            <a:ext cx="955895" cy="280557"/>
          </a:xfrm>
          <a:prstGeom prst="line">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25878" y="4392653"/>
            <a:ext cx="1981907" cy="0"/>
          </a:xfrm>
          <a:prstGeom prst="line">
            <a:avLst/>
          </a:prstGeom>
          <a:ln w="25400">
            <a:solidFill>
              <a:schemeClr val="tx1">
                <a:lumMod val="65000"/>
                <a:lumOff val="35000"/>
              </a:schemeClr>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510979" y="4109621"/>
            <a:ext cx="1220568" cy="222773"/>
          </a:xfrm>
          <a:prstGeom prst="line">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703898" y="4097926"/>
            <a:ext cx="1153548" cy="261257"/>
          </a:xfrm>
          <a:prstGeom prst="line">
            <a:avLst/>
          </a:prstGeom>
          <a:ln w="381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857446" y="4361138"/>
            <a:ext cx="694273" cy="225329"/>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289494" y="4165856"/>
            <a:ext cx="907511" cy="288167"/>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02297" y="4437113"/>
            <a:ext cx="1629069"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cs typeface="Arial" panose="020B0604020202020204" pitchFamily="34" charset="0"/>
              </a:rPr>
              <a:t>22 min</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837" y="3912520"/>
            <a:ext cx="606930" cy="164377"/>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4429" y="4561912"/>
            <a:ext cx="606931" cy="164377"/>
          </a:xfrm>
          <a:prstGeom prst="rect">
            <a:avLst/>
          </a:prstGeom>
        </p:spPr>
      </p:pic>
    </p:spTree>
    <p:extLst>
      <p:ext uri="{BB962C8B-B14F-4D97-AF65-F5344CB8AC3E}">
        <p14:creationId xmlns:p14="http://schemas.microsoft.com/office/powerpoint/2010/main" val="291590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LOCATION ENTRY</a:t>
            </a:r>
          </a:p>
        </p:txBody>
      </p:sp>
      <p:sp>
        <p:nvSpPr>
          <p:cNvPr id="4" name="Slide Number Placeholder 3"/>
          <p:cNvSpPr>
            <a:spLocks noGrp="1"/>
          </p:cNvSpPr>
          <p:nvPr>
            <p:ph type="sldNum" sz="quarter" idx="4"/>
          </p:nvPr>
        </p:nvSpPr>
        <p:spPr/>
        <p:txBody>
          <a:bodyPr/>
          <a:lstStyle/>
          <a:p>
            <a:fld id="{8AA84D3D-87A8-7841-9361-203ABFB3751B}" type="slidenum">
              <a:rPr lang="en-US" smtClean="0"/>
              <a:pPr/>
              <a:t>17</a:t>
            </a:fld>
            <a:endParaRPr lang="en-US" dirty="0"/>
          </a:p>
        </p:txBody>
      </p:sp>
      <p:sp>
        <p:nvSpPr>
          <p:cNvPr id="14" name="TextBox 13"/>
          <p:cNvSpPr txBox="1"/>
          <p:nvPr/>
        </p:nvSpPr>
        <p:spPr>
          <a:xfrm>
            <a:off x="526110" y="5394702"/>
            <a:ext cx="4045671" cy="338554"/>
          </a:xfrm>
          <a:prstGeom prst="rect">
            <a:avLst/>
          </a:prstGeom>
          <a:noFill/>
          <a:ln>
            <a:noFill/>
          </a:ln>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sp>
        <p:nvSpPr>
          <p:cNvPr id="16" name="Content Placeholder 1"/>
          <p:cNvSpPr>
            <a:spLocks noGrp="1"/>
          </p:cNvSpPr>
          <p:nvPr>
            <p:ph sz="quarter" idx="11"/>
          </p:nvPr>
        </p:nvSpPr>
        <p:spPr>
          <a:xfrm>
            <a:off x="334963" y="1556792"/>
            <a:ext cx="11233150" cy="3938810"/>
          </a:xfrm>
        </p:spPr>
        <p:txBody>
          <a:bodyPr/>
          <a:lstStyle/>
          <a:p>
            <a:r>
              <a:rPr lang="en-ZA" sz="2000" dirty="0"/>
              <a:t>Rule - Position is recorded in location and previous position was not in the location and speed was &gt;0km/h at previous position. Speed required to eliminate GPS drift causing false positives.</a:t>
            </a:r>
          </a:p>
          <a:p>
            <a:r>
              <a:rPr lang="en-ZA" sz="2000" dirty="0"/>
              <a:t>Typical Event Description – Entered Location</a:t>
            </a:r>
          </a:p>
          <a:p>
            <a:r>
              <a:rPr lang="en-ZA" sz="2000" dirty="0"/>
              <a:t>Returned Value – Location Name</a:t>
            </a:r>
          </a:p>
        </p:txBody>
      </p:sp>
      <p:sp>
        <p:nvSpPr>
          <p:cNvPr id="17" name="Oval 16"/>
          <p:cNvSpPr/>
          <p:nvPr/>
        </p:nvSpPr>
        <p:spPr>
          <a:xfrm>
            <a:off x="7303964"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8" name="Straight Connector 17"/>
          <p:cNvCxnSpPr/>
          <p:nvPr/>
        </p:nvCxnSpPr>
        <p:spPr>
          <a:xfrm>
            <a:off x="6282061" y="4088372"/>
            <a:ext cx="1661373" cy="437524"/>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43315" y="3854870"/>
            <a:ext cx="1427770" cy="390749"/>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28" name="TextBox 27"/>
          <p:cNvSpPr txBox="1"/>
          <p:nvPr/>
        </p:nvSpPr>
        <p:spPr>
          <a:xfrm>
            <a:off x="7303964"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6242" y="4224111"/>
            <a:ext cx="606931" cy="164377"/>
          </a:xfrm>
          <a:prstGeom prst="rect">
            <a:avLst/>
          </a:prstGeom>
        </p:spPr>
      </p:pic>
      <p:sp>
        <p:nvSpPr>
          <p:cNvPr id="31" name="TextBox 30"/>
          <p:cNvSpPr txBox="1"/>
          <p:nvPr/>
        </p:nvSpPr>
        <p:spPr>
          <a:xfrm>
            <a:off x="5425043" y="3368025"/>
            <a:ext cx="1629069" cy="276999"/>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&gt; 0 km/h</a:t>
            </a: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202" y="3733808"/>
            <a:ext cx="606930" cy="164377"/>
          </a:xfrm>
          <a:prstGeom prst="rect">
            <a:avLst/>
          </a:prstGeom>
        </p:spPr>
      </p:pic>
    </p:spTree>
    <p:extLst>
      <p:ext uri="{BB962C8B-B14F-4D97-AF65-F5344CB8AC3E}">
        <p14:creationId xmlns:p14="http://schemas.microsoft.com/office/powerpoint/2010/main" val="420370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LOCATION EXIT</a:t>
            </a:r>
          </a:p>
        </p:txBody>
      </p:sp>
      <p:sp>
        <p:nvSpPr>
          <p:cNvPr id="4" name="Slide Number Placeholder 3"/>
          <p:cNvSpPr>
            <a:spLocks noGrp="1"/>
          </p:cNvSpPr>
          <p:nvPr>
            <p:ph type="sldNum" sz="quarter" idx="4"/>
          </p:nvPr>
        </p:nvSpPr>
        <p:spPr/>
        <p:txBody>
          <a:bodyPr/>
          <a:lstStyle/>
          <a:p>
            <a:fld id="{8AA84D3D-87A8-7841-9361-203ABFB3751B}" type="slidenum">
              <a:rPr lang="en-US" smtClean="0"/>
              <a:pPr/>
              <a:t>18</a:t>
            </a:fld>
            <a:endParaRPr lang="en-US" dirty="0"/>
          </a:p>
        </p:txBody>
      </p:sp>
      <p:sp>
        <p:nvSpPr>
          <p:cNvPr id="15" name="Content Placeholder 1"/>
          <p:cNvSpPr>
            <a:spLocks noGrp="1"/>
          </p:cNvSpPr>
          <p:nvPr>
            <p:ph sz="quarter" idx="11"/>
          </p:nvPr>
        </p:nvSpPr>
        <p:spPr>
          <a:xfrm>
            <a:off x="334963" y="1556792"/>
            <a:ext cx="11233150" cy="3938810"/>
          </a:xfrm>
        </p:spPr>
        <p:txBody>
          <a:bodyPr/>
          <a:lstStyle/>
          <a:p>
            <a:r>
              <a:rPr lang="en-ZA" sz="2000" dirty="0"/>
              <a:t>Rule - Position is recorded out of the location and speed was &gt; 0km/h and previous position was in the location. Speed required to eliminate GPS drift causing false positives.</a:t>
            </a:r>
          </a:p>
          <a:p>
            <a:r>
              <a:rPr lang="en-ZA" sz="2000" dirty="0"/>
              <a:t>Typical Event Description – Left Location or Location Exit</a:t>
            </a:r>
          </a:p>
          <a:p>
            <a:r>
              <a:rPr lang="en-ZA" sz="2000" dirty="0"/>
              <a:t>Returned Value – Location Name</a:t>
            </a:r>
          </a:p>
        </p:txBody>
      </p:sp>
      <p:sp>
        <p:nvSpPr>
          <p:cNvPr id="23" name="TextBox 22"/>
          <p:cNvSpPr txBox="1"/>
          <p:nvPr/>
        </p:nvSpPr>
        <p:spPr>
          <a:xfrm>
            <a:off x="526110" y="5394702"/>
            <a:ext cx="4045671" cy="338554"/>
          </a:xfrm>
          <a:prstGeom prst="rect">
            <a:avLst/>
          </a:prstGeom>
          <a:noFill/>
          <a:ln>
            <a:noFill/>
          </a:ln>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sp>
        <p:nvSpPr>
          <p:cNvPr id="24" name="Oval 23"/>
          <p:cNvSpPr/>
          <p:nvPr/>
        </p:nvSpPr>
        <p:spPr>
          <a:xfrm>
            <a:off x="7303964"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5" name="Straight Connector 24"/>
          <p:cNvCxnSpPr/>
          <p:nvPr/>
        </p:nvCxnSpPr>
        <p:spPr>
          <a:xfrm>
            <a:off x="8969642" y="4631507"/>
            <a:ext cx="1680027" cy="280211"/>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93452" y="4245328"/>
            <a:ext cx="2131094" cy="363055"/>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28" name="TextBox 27"/>
          <p:cNvSpPr txBox="1"/>
          <p:nvPr/>
        </p:nvSpPr>
        <p:spPr>
          <a:xfrm>
            <a:off x="7303964"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667" y="4540191"/>
            <a:ext cx="606931" cy="164377"/>
          </a:xfrm>
          <a:prstGeom prst="rect">
            <a:avLst/>
          </a:prstGeom>
        </p:spPr>
      </p:pic>
      <p:sp>
        <p:nvSpPr>
          <p:cNvPr id="30" name="TextBox 29"/>
          <p:cNvSpPr txBox="1"/>
          <p:nvPr/>
        </p:nvSpPr>
        <p:spPr>
          <a:xfrm>
            <a:off x="10286432" y="4148648"/>
            <a:ext cx="1629069" cy="276999"/>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&gt; 0 km/h</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401" y="4119081"/>
            <a:ext cx="606930" cy="164377"/>
          </a:xfrm>
          <a:prstGeom prst="rect">
            <a:avLst/>
          </a:prstGeom>
        </p:spPr>
      </p:pic>
    </p:spTree>
    <p:extLst>
      <p:ext uri="{BB962C8B-B14F-4D97-AF65-F5344CB8AC3E}">
        <p14:creationId xmlns:p14="http://schemas.microsoft.com/office/powerpoint/2010/main" val="259894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556792"/>
            <a:ext cx="11233150" cy="4176464"/>
          </a:xfrm>
        </p:spPr>
        <p:txBody>
          <a:bodyPr/>
          <a:lstStyle/>
          <a:p>
            <a:r>
              <a:rPr lang="en-US" sz="2000" dirty="0"/>
              <a:t>Rule – Current position is recorded in or out of location and speed is &gt; 15km/h. Previous position was out of trip and was in the location.</a:t>
            </a:r>
          </a:p>
          <a:p>
            <a:r>
              <a:rPr lang="en-US" sz="2000" dirty="0"/>
              <a:t>Typical Event Description – Started in location</a:t>
            </a:r>
          </a:p>
          <a:p>
            <a:r>
              <a:rPr lang="en-US" sz="2000" dirty="0"/>
              <a:t>Returned Value – Location Name</a:t>
            </a:r>
          </a:p>
          <a:p>
            <a:endParaRPr lang="en-US" sz="2000" dirty="0"/>
          </a:p>
          <a:p>
            <a:pPr marL="0" indent="0">
              <a:buNone/>
            </a:pPr>
            <a:r>
              <a:rPr lang="en-US" sz="2000" dirty="0"/>
              <a:t>**Option available in UI to exclude speed and then event will generate </a:t>
            </a:r>
          </a:p>
          <a:p>
            <a:pPr marL="0" indent="0">
              <a:buNone/>
            </a:pPr>
            <a:r>
              <a:rPr lang="en-US" sz="2000" dirty="0"/>
              <a:t>Based on trip status only when it goes from out of trip to in trip</a:t>
            </a:r>
          </a:p>
          <a:p>
            <a:pPr marL="0" indent="0">
              <a:buNone/>
            </a:pPr>
            <a:endParaRPr lang="en-US" sz="2000" dirty="0"/>
          </a:p>
        </p:txBody>
      </p:sp>
      <p:sp>
        <p:nvSpPr>
          <p:cNvPr id="3" name="Text Placeholder 2"/>
          <p:cNvSpPr>
            <a:spLocks noGrp="1"/>
          </p:cNvSpPr>
          <p:nvPr>
            <p:ph type="body" sz="quarter" idx="13"/>
          </p:nvPr>
        </p:nvSpPr>
        <p:spPr/>
        <p:txBody>
          <a:bodyPr/>
          <a:lstStyle/>
          <a:p>
            <a:r>
              <a:rPr lang="en-US" dirty="0"/>
              <a:t>LOCATION STARTED</a:t>
            </a:r>
          </a:p>
        </p:txBody>
      </p:sp>
      <p:sp>
        <p:nvSpPr>
          <p:cNvPr id="4" name="Slide Number Placeholder 3"/>
          <p:cNvSpPr>
            <a:spLocks noGrp="1"/>
          </p:cNvSpPr>
          <p:nvPr>
            <p:ph type="sldNum" sz="quarter" idx="4"/>
          </p:nvPr>
        </p:nvSpPr>
        <p:spPr/>
        <p:txBody>
          <a:bodyPr/>
          <a:lstStyle/>
          <a:p>
            <a:fld id="{8AA84D3D-87A8-7841-9361-203ABFB3751B}" type="slidenum">
              <a:rPr lang="en-US" smtClean="0"/>
              <a:pPr/>
              <a:t>19</a:t>
            </a:fld>
            <a:endParaRPr lang="en-US" dirty="0"/>
          </a:p>
        </p:txBody>
      </p:sp>
      <p:sp>
        <p:nvSpPr>
          <p:cNvPr id="15" name="TextBox 14"/>
          <p:cNvSpPr txBox="1"/>
          <p:nvPr/>
        </p:nvSpPr>
        <p:spPr>
          <a:xfrm>
            <a:off x="526110" y="5394702"/>
            <a:ext cx="4045671" cy="338554"/>
          </a:xfrm>
          <a:prstGeom prst="rect">
            <a:avLst/>
          </a:prstGeom>
          <a:noFill/>
          <a:ln>
            <a:noFill/>
          </a:ln>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sp>
        <p:nvSpPr>
          <p:cNvPr id="16" name="Oval 15"/>
          <p:cNvSpPr/>
          <p:nvPr/>
        </p:nvSpPr>
        <p:spPr>
          <a:xfrm>
            <a:off x="7303964"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7" name="Straight Connector 16"/>
          <p:cNvCxnSpPr/>
          <p:nvPr/>
        </p:nvCxnSpPr>
        <p:spPr>
          <a:xfrm>
            <a:off x="8477285" y="4186422"/>
            <a:ext cx="1164428" cy="215602"/>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15101" y="4449938"/>
            <a:ext cx="2297854" cy="391947"/>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20" name="TextBox 19"/>
          <p:cNvSpPr txBox="1"/>
          <p:nvPr/>
        </p:nvSpPr>
        <p:spPr>
          <a:xfrm>
            <a:off x="7303964"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667" y="4793567"/>
            <a:ext cx="606931" cy="164377"/>
          </a:xfrm>
          <a:prstGeom prst="rect">
            <a:avLst/>
          </a:prstGeom>
        </p:spPr>
      </p:pic>
      <p:sp>
        <p:nvSpPr>
          <p:cNvPr id="22" name="TextBox 21"/>
          <p:cNvSpPr txBox="1"/>
          <p:nvPr/>
        </p:nvSpPr>
        <p:spPr>
          <a:xfrm>
            <a:off x="10286432" y="4402024"/>
            <a:ext cx="1629069" cy="276999"/>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&gt;15 km/h</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284" y="4325437"/>
            <a:ext cx="606930" cy="164377"/>
          </a:xfrm>
          <a:prstGeom prst="rect">
            <a:avLst/>
          </a:prstGeom>
        </p:spPr>
      </p:pic>
    </p:spTree>
    <p:extLst>
      <p:ext uri="{BB962C8B-B14F-4D97-AF65-F5344CB8AC3E}">
        <p14:creationId xmlns:p14="http://schemas.microsoft.com/office/powerpoint/2010/main" val="113444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PROJECT VISION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2</a:t>
            </a:fld>
            <a:endParaRPr lang="en-US" dirty="0"/>
          </a:p>
        </p:txBody>
      </p:sp>
      <p:sp>
        <p:nvSpPr>
          <p:cNvPr id="6" name="Content Placeholder 7"/>
          <p:cNvSpPr>
            <a:spLocks noGrp="1"/>
          </p:cNvSpPr>
          <p:nvPr>
            <p:ph sz="quarter" idx="11"/>
          </p:nvPr>
        </p:nvSpPr>
        <p:spPr>
          <a:xfrm>
            <a:off x="6964529" y="1772816"/>
            <a:ext cx="4793791" cy="3938810"/>
          </a:xfrm>
        </p:spPr>
        <p:txBody>
          <a:bodyPr/>
          <a:lstStyle/>
          <a:p>
            <a:pPr>
              <a:buFont typeface="Wingdings" panose="05000000000000000000" pitchFamily="2" charset="2"/>
              <a:buChar char="ü"/>
            </a:pPr>
            <a:r>
              <a:rPr lang="en-US" sz="2400" dirty="0"/>
              <a:t>Server-Side Events allow the generation of </a:t>
            </a:r>
            <a:r>
              <a:rPr lang="en-US" sz="2400" b="1" dirty="0"/>
              <a:t>location based &amp; movement events</a:t>
            </a:r>
            <a:r>
              <a:rPr lang="en-US" sz="2400" dirty="0"/>
              <a:t> server-side through the monitoring of the live AVLs and passive data downloads against the server-side event rules for an organization.</a:t>
            </a:r>
          </a:p>
          <a:p>
            <a:pPr>
              <a:buFont typeface="Wingdings" panose="05000000000000000000" pitchFamily="2" charset="2"/>
              <a:buChar char="ü"/>
            </a:pPr>
            <a:endParaRPr lang="en-US" sz="2800" dirty="0"/>
          </a:p>
        </p:txBody>
      </p:sp>
      <p:pic>
        <p:nvPicPr>
          <p:cNvPr id="3" name="Picture 2"/>
          <p:cNvPicPr>
            <a:picLocks noChangeAspect="1"/>
          </p:cNvPicPr>
          <p:nvPr/>
        </p:nvPicPr>
        <p:blipFill>
          <a:blip r:embed="rId3"/>
          <a:stretch>
            <a:fillRect/>
          </a:stretch>
        </p:blipFill>
        <p:spPr>
          <a:xfrm>
            <a:off x="334963" y="2708920"/>
            <a:ext cx="6392487" cy="2910781"/>
          </a:xfrm>
          <a:prstGeom prst="rect">
            <a:avLst/>
          </a:prstGeom>
        </p:spPr>
      </p:pic>
    </p:spTree>
    <p:extLst>
      <p:ext uri="{BB962C8B-B14F-4D97-AF65-F5344CB8AC3E}">
        <p14:creationId xmlns:p14="http://schemas.microsoft.com/office/powerpoint/2010/main" val="61059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556792"/>
            <a:ext cx="11233150" cy="4176464"/>
          </a:xfrm>
        </p:spPr>
        <p:txBody>
          <a:bodyPr/>
          <a:lstStyle/>
          <a:p>
            <a:r>
              <a:rPr lang="en-US" sz="2000" dirty="0"/>
              <a:t>Rule – Previous position speed was &gt; 5km/h irrespective if in or out of location and current position is  &lt; 5km/h and in location.</a:t>
            </a:r>
          </a:p>
          <a:p>
            <a:r>
              <a:rPr lang="en-US" sz="2000" dirty="0"/>
              <a:t>Typical Event Description – Trip ended or Stopped in Location</a:t>
            </a:r>
          </a:p>
          <a:p>
            <a:r>
              <a:rPr lang="en-US" sz="2000" dirty="0"/>
              <a:t>Returned Value – Location Name</a:t>
            </a:r>
          </a:p>
          <a:p>
            <a:endParaRPr lang="en-US" sz="2000" dirty="0"/>
          </a:p>
          <a:p>
            <a:endParaRPr lang="en-US" sz="2000" dirty="0"/>
          </a:p>
          <a:p>
            <a:pPr marL="0" indent="0">
              <a:buNone/>
            </a:pPr>
            <a:r>
              <a:rPr lang="en-US" sz="2000" dirty="0"/>
              <a:t>**Option available in UI to exclude speed </a:t>
            </a:r>
          </a:p>
          <a:p>
            <a:pPr marL="0" indent="0">
              <a:buNone/>
            </a:pPr>
            <a:r>
              <a:rPr lang="en-US" sz="2000" dirty="0"/>
              <a:t>and then event will generate </a:t>
            </a:r>
          </a:p>
          <a:p>
            <a:pPr marL="0" indent="0">
              <a:buNone/>
            </a:pPr>
            <a:r>
              <a:rPr lang="en-US" sz="2000" dirty="0"/>
              <a:t>Based on trip status only when</a:t>
            </a:r>
          </a:p>
          <a:p>
            <a:pPr marL="0" indent="0">
              <a:buNone/>
            </a:pPr>
            <a:r>
              <a:rPr lang="en-US" sz="2000" dirty="0"/>
              <a:t> it goes from out of trip to in trip</a:t>
            </a:r>
          </a:p>
          <a:p>
            <a:pPr marL="0" indent="0">
              <a:buNone/>
            </a:pPr>
            <a:endParaRPr lang="en-US" sz="2000" dirty="0"/>
          </a:p>
          <a:p>
            <a:pPr marL="0" indent="0">
              <a:buNone/>
            </a:pPr>
            <a:endParaRPr lang="en-US" sz="2000" dirty="0"/>
          </a:p>
        </p:txBody>
      </p:sp>
      <p:sp>
        <p:nvSpPr>
          <p:cNvPr id="3" name="Text Placeholder 2"/>
          <p:cNvSpPr>
            <a:spLocks noGrp="1"/>
          </p:cNvSpPr>
          <p:nvPr>
            <p:ph type="body" sz="quarter" idx="13"/>
          </p:nvPr>
        </p:nvSpPr>
        <p:spPr/>
        <p:txBody>
          <a:bodyPr/>
          <a:lstStyle/>
          <a:p>
            <a:r>
              <a:rPr lang="en-US" dirty="0"/>
              <a:t>LOCATION STOPPED</a:t>
            </a:r>
          </a:p>
        </p:txBody>
      </p:sp>
      <p:sp>
        <p:nvSpPr>
          <p:cNvPr id="4" name="Slide Number Placeholder 3"/>
          <p:cNvSpPr>
            <a:spLocks noGrp="1"/>
          </p:cNvSpPr>
          <p:nvPr>
            <p:ph type="sldNum" sz="quarter" idx="4"/>
          </p:nvPr>
        </p:nvSpPr>
        <p:spPr/>
        <p:txBody>
          <a:bodyPr/>
          <a:lstStyle/>
          <a:p>
            <a:fld id="{8AA84D3D-87A8-7841-9361-203ABFB3751B}" type="slidenum">
              <a:rPr lang="en-US" smtClean="0"/>
              <a:pPr/>
              <a:t>20</a:t>
            </a:fld>
            <a:endParaRPr lang="en-US" dirty="0"/>
          </a:p>
        </p:txBody>
      </p:sp>
      <p:sp>
        <p:nvSpPr>
          <p:cNvPr id="15" name="TextBox 14"/>
          <p:cNvSpPr txBox="1"/>
          <p:nvPr/>
        </p:nvSpPr>
        <p:spPr>
          <a:xfrm>
            <a:off x="526110" y="5394702"/>
            <a:ext cx="4045671" cy="338554"/>
          </a:xfrm>
          <a:prstGeom prst="rect">
            <a:avLst/>
          </a:prstGeom>
          <a:noFill/>
          <a:ln>
            <a:noFill/>
          </a:ln>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sp>
        <p:nvSpPr>
          <p:cNvPr id="23" name="Oval 22"/>
          <p:cNvSpPr/>
          <p:nvPr/>
        </p:nvSpPr>
        <p:spPr>
          <a:xfrm>
            <a:off x="7303964" y="3501008"/>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4" name="Straight Connector 23"/>
          <p:cNvCxnSpPr/>
          <p:nvPr/>
        </p:nvCxnSpPr>
        <p:spPr>
          <a:xfrm>
            <a:off x="6282061" y="4088371"/>
            <a:ext cx="1723471" cy="564764"/>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43315" y="3899927"/>
            <a:ext cx="1594082" cy="537185"/>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27" name="TextBox 26"/>
          <p:cNvSpPr txBox="1"/>
          <p:nvPr/>
        </p:nvSpPr>
        <p:spPr>
          <a:xfrm>
            <a:off x="7303964" y="4869160"/>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1125" y="4365104"/>
            <a:ext cx="606931" cy="164377"/>
          </a:xfrm>
          <a:prstGeom prst="rect">
            <a:avLst/>
          </a:prstGeom>
        </p:spPr>
      </p:pic>
      <p:sp>
        <p:nvSpPr>
          <p:cNvPr id="29" name="TextBox 28"/>
          <p:cNvSpPr txBox="1"/>
          <p:nvPr/>
        </p:nvSpPr>
        <p:spPr>
          <a:xfrm>
            <a:off x="5425043" y="3350813"/>
            <a:ext cx="1629069" cy="276999"/>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&gt; 5 km/h</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515" y="3745106"/>
            <a:ext cx="606930" cy="164377"/>
          </a:xfrm>
          <a:prstGeom prst="rect">
            <a:avLst/>
          </a:prstGeom>
        </p:spPr>
      </p:pic>
      <p:sp>
        <p:nvSpPr>
          <p:cNvPr id="14" name="TextBox 13"/>
          <p:cNvSpPr txBox="1"/>
          <p:nvPr/>
        </p:nvSpPr>
        <p:spPr>
          <a:xfrm>
            <a:off x="8122922" y="4028699"/>
            <a:ext cx="1416315" cy="276999"/>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&lt; 5 km/h</a:t>
            </a:r>
          </a:p>
        </p:txBody>
      </p:sp>
    </p:spTree>
    <p:extLst>
      <p:ext uri="{BB962C8B-B14F-4D97-AF65-F5344CB8AC3E}">
        <p14:creationId xmlns:p14="http://schemas.microsoft.com/office/powerpoint/2010/main" val="121958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ZA" dirty="0"/>
              <a:t>EVENT AT LOCATION</a:t>
            </a:r>
            <a:endParaRPr lang="en-US" dirty="0"/>
          </a:p>
        </p:txBody>
      </p:sp>
      <p:sp>
        <p:nvSpPr>
          <p:cNvPr id="4" name="Slide Number Placeholder 3"/>
          <p:cNvSpPr>
            <a:spLocks noGrp="1"/>
          </p:cNvSpPr>
          <p:nvPr>
            <p:ph type="sldNum" sz="quarter" idx="4"/>
          </p:nvPr>
        </p:nvSpPr>
        <p:spPr/>
        <p:txBody>
          <a:bodyPr/>
          <a:lstStyle/>
          <a:p>
            <a:fld id="{8AA84D3D-87A8-7841-9361-203ABFB3751B}" type="slidenum">
              <a:rPr lang="en-US" smtClean="0"/>
              <a:pPr/>
              <a:t>21</a:t>
            </a:fld>
            <a:endParaRPr lang="en-US" dirty="0"/>
          </a:p>
        </p:txBody>
      </p:sp>
      <p:sp>
        <p:nvSpPr>
          <p:cNvPr id="27" name="Content Placeholder 1"/>
          <p:cNvSpPr>
            <a:spLocks noGrp="1"/>
          </p:cNvSpPr>
          <p:nvPr>
            <p:ph sz="quarter" idx="11"/>
          </p:nvPr>
        </p:nvSpPr>
        <p:spPr>
          <a:xfrm>
            <a:off x="334963" y="1556792"/>
            <a:ext cx="11233150" cy="4176464"/>
          </a:xfrm>
        </p:spPr>
        <p:txBody>
          <a:bodyPr/>
          <a:lstStyle/>
          <a:p>
            <a:r>
              <a:rPr lang="en-ZA" sz="2000" dirty="0"/>
              <a:t>Rule – Active event is recorded within or not within specified locations</a:t>
            </a:r>
          </a:p>
          <a:p>
            <a:r>
              <a:rPr lang="en-ZA" sz="2000" dirty="0"/>
              <a:t>Typical Event Description – Door opened not within Location or Harsh cornering within Location</a:t>
            </a:r>
          </a:p>
          <a:p>
            <a:r>
              <a:rPr lang="en-ZA" sz="2000" dirty="0"/>
              <a:t>Returned Value – Location Name</a:t>
            </a:r>
            <a:endParaRPr lang="en-US" sz="2000" dirty="0"/>
          </a:p>
        </p:txBody>
      </p:sp>
      <p:sp>
        <p:nvSpPr>
          <p:cNvPr id="30" name="Oval 29"/>
          <p:cNvSpPr/>
          <p:nvPr/>
        </p:nvSpPr>
        <p:spPr>
          <a:xfrm>
            <a:off x="7303964"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32" name="TextBox 31"/>
          <p:cNvSpPr txBox="1"/>
          <p:nvPr/>
        </p:nvSpPr>
        <p:spPr>
          <a:xfrm>
            <a:off x="7303964"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sp>
        <p:nvSpPr>
          <p:cNvPr id="33" name="Oval 32"/>
          <p:cNvSpPr/>
          <p:nvPr/>
        </p:nvSpPr>
        <p:spPr>
          <a:xfrm>
            <a:off x="1559040"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528" y="3140968"/>
            <a:ext cx="476190" cy="780952"/>
          </a:xfrm>
          <a:prstGeom prst="rect">
            <a:avLst/>
          </a:prstGeom>
        </p:spPr>
      </p:pic>
      <p:sp>
        <p:nvSpPr>
          <p:cNvPr id="35" name="TextBox 34"/>
          <p:cNvSpPr txBox="1"/>
          <p:nvPr/>
        </p:nvSpPr>
        <p:spPr>
          <a:xfrm>
            <a:off x="1559040"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cxnSp>
        <p:nvCxnSpPr>
          <p:cNvPr id="36" name="Straight Connector 35"/>
          <p:cNvCxnSpPr/>
          <p:nvPr/>
        </p:nvCxnSpPr>
        <p:spPr>
          <a:xfrm>
            <a:off x="6743315" y="3746070"/>
            <a:ext cx="1427770" cy="499549"/>
          </a:xfrm>
          <a:prstGeom prst="line">
            <a:avLst/>
          </a:prstGeom>
          <a:ln w="381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71085" y="4248531"/>
            <a:ext cx="798557" cy="309833"/>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963173" y="4552489"/>
            <a:ext cx="1735871" cy="303923"/>
          </a:xfrm>
          <a:prstGeom prst="line">
            <a:avLst/>
          </a:prstGeom>
          <a:ln w="381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42293" y="3733808"/>
            <a:ext cx="1427770" cy="499549"/>
          </a:xfrm>
          <a:prstGeom prst="line">
            <a:avLst/>
          </a:prstGeom>
          <a:ln w="381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70063" y="4236269"/>
            <a:ext cx="798557" cy="309833"/>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62150" y="4540227"/>
            <a:ext cx="1735872" cy="303923"/>
          </a:xfrm>
          <a:prstGeom prst="line">
            <a:avLst/>
          </a:prstGeom>
          <a:ln w="381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556" y="4007821"/>
            <a:ext cx="451014" cy="395626"/>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067" y="3602633"/>
            <a:ext cx="451014" cy="395626"/>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831" y="4786972"/>
            <a:ext cx="606931" cy="164377"/>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213" y="3614221"/>
            <a:ext cx="606930" cy="164377"/>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4514" y="4786972"/>
            <a:ext cx="606931" cy="164377"/>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3896" y="3614221"/>
            <a:ext cx="606930" cy="164377"/>
          </a:xfrm>
          <a:prstGeom prst="rect">
            <a:avLst/>
          </a:prstGeom>
        </p:spPr>
      </p:pic>
      <p:sp>
        <p:nvSpPr>
          <p:cNvPr id="47" name="TextBox 46"/>
          <p:cNvSpPr txBox="1"/>
          <p:nvPr/>
        </p:nvSpPr>
        <p:spPr>
          <a:xfrm>
            <a:off x="1562950" y="2785971"/>
            <a:ext cx="2851258" cy="338554"/>
          </a:xfrm>
          <a:prstGeom prst="rect">
            <a:avLst/>
          </a:prstGeom>
          <a:noFill/>
        </p:spPr>
        <p:txBody>
          <a:bodyPr wrap="square" rtlCol="0">
            <a:spAutoFit/>
          </a:bodyPr>
          <a:lstStyle/>
          <a:p>
            <a:pPr algn="ctr"/>
            <a:r>
              <a:rPr lang="en-US" sz="1600" b="1" dirty="0">
                <a:solidFill>
                  <a:schemeClr val="accent1"/>
                </a:solidFill>
                <a:latin typeface="Century Gothic" panose="020B0502020202020204" pitchFamily="34" charset="0"/>
                <a:cs typeface="Arial" panose="020B0604020202020204" pitchFamily="34" charset="0"/>
              </a:rPr>
              <a:t>Within location</a:t>
            </a:r>
          </a:p>
        </p:txBody>
      </p:sp>
      <p:sp>
        <p:nvSpPr>
          <p:cNvPr id="48" name="TextBox 47"/>
          <p:cNvSpPr txBox="1"/>
          <p:nvPr/>
        </p:nvSpPr>
        <p:spPr>
          <a:xfrm>
            <a:off x="7307873" y="2791376"/>
            <a:ext cx="2851258" cy="338554"/>
          </a:xfrm>
          <a:prstGeom prst="rect">
            <a:avLst/>
          </a:prstGeom>
          <a:noFill/>
        </p:spPr>
        <p:txBody>
          <a:bodyPr wrap="square" rtlCol="0">
            <a:spAutoFit/>
          </a:bodyPr>
          <a:lstStyle/>
          <a:p>
            <a:pPr algn="ctr"/>
            <a:r>
              <a:rPr lang="en-US" sz="1600" b="1" dirty="0">
                <a:solidFill>
                  <a:schemeClr val="accent1"/>
                </a:solidFill>
                <a:latin typeface="Century Gothic" panose="020B0502020202020204" pitchFamily="34" charset="0"/>
                <a:cs typeface="Arial" panose="020B0604020202020204" pitchFamily="34" charset="0"/>
              </a:rPr>
              <a:t>Not within location</a:t>
            </a:r>
          </a:p>
        </p:txBody>
      </p:sp>
    </p:spTree>
    <p:extLst>
      <p:ext uri="{BB962C8B-B14F-4D97-AF65-F5344CB8AC3E}">
        <p14:creationId xmlns:p14="http://schemas.microsoft.com/office/powerpoint/2010/main" val="42390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63525" y="1495256"/>
            <a:ext cx="11233150" cy="4176464"/>
          </a:xfrm>
        </p:spPr>
        <p:txBody>
          <a:bodyPr/>
          <a:lstStyle/>
          <a:p>
            <a:r>
              <a:rPr lang="en-US" sz="2000" dirty="0"/>
              <a:t>Rule – Current position was out of trip and previous speed is less than 5 and current speed is &gt; 5km/h. Out of trip requirement removes movement alerts at intersections, traffic lights, etc.</a:t>
            </a:r>
          </a:p>
          <a:p>
            <a:r>
              <a:rPr lang="en-US" sz="2000" dirty="0"/>
              <a:t>Typical Event Description – Asset moved or Movement detected</a:t>
            </a:r>
          </a:p>
          <a:p>
            <a:r>
              <a:rPr lang="en-US" sz="2000" dirty="0"/>
              <a:t>Returned Value – None</a:t>
            </a:r>
          </a:p>
          <a:p>
            <a:pPr marL="0" lvl="0" indent="0">
              <a:buNone/>
            </a:pPr>
            <a:r>
              <a:rPr lang="en-US" sz="2000" dirty="0">
                <a:solidFill>
                  <a:prstClr val="black"/>
                </a:solidFill>
              </a:rPr>
              <a:t>**Option available in UI to exclude speed and then event will generate </a:t>
            </a:r>
          </a:p>
          <a:p>
            <a:pPr marL="0" lvl="0" indent="0">
              <a:buNone/>
            </a:pPr>
            <a:r>
              <a:rPr lang="en-US" sz="2000" dirty="0">
                <a:solidFill>
                  <a:prstClr val="black"/>
                </a:solidFill>
              </a:rPr>
              <a:t>Based on trip status only when it goes from out of trip to in trip</a:t>
            </a:r>
          </a:p>
          <a:p>
            <a:endParaRPr lang="en-US" sz="2000" dirty="0"/>
          </a:p>
          <a:p>
            <a:pPr marL="0" indent="0">
              <a:buNone/>
            </a:pPr>
            <a:endParaRPr lang="en-US" sz="2000" dirty="0"/>
          </a:p>
          <a:p>
            <a:pPr marL="0" indent="0">
              <a:buNone/>
            </a:pPr>
            <a:endParaRPr lang="en-US" sz="2000" dirty="0"/>
          </a:p>
        </p:txBody>
      </p:sp>
      <p:sp>
        <p:nvSpPr>
          <p:cNvPr id="3" name="Text Placeholder 2"/>
          <p:cNvSpPr>
            <a:spLocks noGrp="1"/>
          </p:cNvSpPr>
          <p:nvPr>
            <p:ph type="body" sz="quarter" idx="13"/>
          </p:nvPr>
        </p:nvSpPr>
        <p:spPr/>
        <p:txBody>
          <a:bodyPr/>
          <a:lstStyle/>
          <a:p>
            <a:r>
              <a:rPr lang="en-US" dirty="0"/>
              <a:t>MOVEMENT ALERT</a:t>
            </a:r>
          </a:p>
        </p:txBody>
      </p:sp>
      <p:sp>
        <p:nvSpPr>
          <p:cNvPr id="4" name="Slide Number Placeholder 3"/>
          <p:cNvSpPr>
            <a:spLocks noGrp="1"/>
          </p:cNvSpPr>
          <p:nvPr>
            <p:ph type="sldNum" sz="quarter" idx="4"/>
          </p:nvPr>
        </p:nvSpPr>
        <p:spPr/>
        <p:txBody>
          <a:bodyPr/>
          <a:lstStyle/>
          <a:p>
            <a:fld id="{8AA84D3D-87A8-7841-9361-203ABFB3751B}" type="slidenum">
              <a:rPr lang="en-US" smtClean="0"/>
              <a:pPr/>
              <a:t>22</a:t>
            </a:fld>
            <a:endParaRPr lang="en-US" dirty="0"/>
          </a:p>
        </p:txBody>
      </p:sp>
      <p:sp>
        <p:nvSpPr>
          <p:cNvPr id="15" name="TextBox 14"/>
          <p:cNvSpPr txBox="1"/>
          <p:nvPr/>
        </p:nvSpPr>
        <p:spPr>
          <a:xfrm>
            <a:off x="526110" y="5394702"/>
            <a:ext cx="4045671" cy="338554"/>
          </a:xfrm>
          <a:prstGeom prst="rect">
            <a:avLst/>
          </a:prstGeom>
          <a:noFill/>
          <a:ln>
            <a:noFill/>
          </a:ln>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cxnSp>
        <p:nvCxnSpPr>
          <p:cNvPr id="16" name="Straight Connector 15"/>
          <p:cNvCxnSpPr/>
          <p:nvPr/>
        </p:nvCxnSpPr>
        <p:spPr>
          <a:xfrm>
            <a:off x="4565634" y="4710902"/>
            <a:ext cx="2813363" cy="0"/>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381333" y="3755615"/>
            <a:ext cx="5115009" cy="702691"/>
            <a:chOff x="2263988" y="3755615"/>
            <a:chExt cx="5115009" cy="702691"/>
          </a:xfrm>
        </p:grpSpPr>
        <p:cxnSp>
          <p:nvCxnSpPr>
            <p:cNvPr id="17" name="Straight Connector 16"/>
            <p:cNvCxnSpPr/>
            <p:nvPr/>
          </p:nvCxnSpPr>
          <p:spPr>
            <a:xfrm>
              <a:off x="3422854" y="4376117"/>
              <a:ext cx="2774337" cy="0"/>
            </a:xfrm>
            <a:prstGeom prst="line">
              <a:avLst/>
            </a:prstGeom>
            <a:ln w="381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949" y="4288496"/>
              <a:ext cx="606931" cy="164377"/>
            </a:xfrm>
            <a:prstGeom prst="rect">
              <a:avLst/>
            </a:prstGeom>
          </p:spPr>
        </p:pic>
        <p:sp>
          <p:nvSpPr>
            <p:cNvPr id="19" name="TextBox 18"/>
            <p:cNvSpPr txBox="1"/>
            <p:nvPr/>
          </p:nvSpPr>
          <p:spPr>
            <a:xfrm>
              <a:off x="6003831" y="3933056"/>
              <a:ext cx="1375166" cy="276999"/>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&gt; 5 km/h</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5819" y="4293929"/>
              <a:ext cx="606930" cy="164377"/>
            </a:xfrm>
            <a:prstGeom prst="rect">
              <a:avLst/>
            </a:prstGeom>
          </p:spPr>
        </p:pic>
        <p:sp>
          <p:nvSpPr>
            <p:cNvPr id="21" name="TextBox 20"/>
            <p:cNvSpPr txBox="1"/>
            <p:nvPr/>
          </p:nvSpPr>
          <p:spPr>
            <a:xfrm>
              <a:off x="2263988" y="3755615"/>
              <a:ext cx="1370593" cy="461665"/>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&lt; 5 km/h</a:t>
              </a:r>
            </a:p>
            <a:p>
              <a:pPr algn="ctr"/>
              <a:r>
                <a:rPr lang="en-US" sz="1200" b="1" dirty="0">
                  <a:solidFill>
                    <a:schemeClr val="accent1"/>
                  </a:solidFill>
                  <a:latin typeface="Century Gothic" panose="020B0502020202020204" pitchFamily="34" charset="0"/>
                  <a:cs typeface="Arial" panose="020B0604020202020204" pitchFamily="34" charset="0"/>
                </a:rPr>
                <a:t>for 5 </a:t>
              </a:r>
              <a:r>
                <a:rPr lang="en-US" sz="1200" b="1" dirty="0" err="1">
                  <a:solidFill>
                    <a:schemeClr val="accent1"/>
                  </a:solidFill>
                  <a:latin typeface="Century Gothic" panose="020B0502020202020204" pitchFamily="34" charset="0"/>
                  <a:cs typeface="Arial" panose="020B0604020202020204" pitchFamily="34" charset="0"/>
                </a:rPr>
                <a:t>mins</a:t>
              </a:r>
              <a:endParaRPr lang="en-US" sz="1200" b="1" dirty="0">
                <a:solidFill>
                  <a:schemeClr val="accent1"/>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8681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OVER SPEEDING IN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23</a:t>
            </a:fld>
            <a:endParaRPr lang="en-US" dirty="0"/>
          </a:p>
        </p:txBody>
      </p:sp>
      <p:sp>
        <p:nvSpPr>
          <p:cNvPr id="24" name="Content Placeholder 1"/>
          <p:cNvSpPr>
            <a:spLocks noGrp="1"/>
          </p:cNvSpPr>
          <p:nvPr>
            <p:ph sz="quarter" idx="11"/>
          </p:nvPr>
        </p:nvSpPr>
        <p:spPr>
          <a:xfrm>
            <a:off x="334963" y="1484784"/>
            <a:ext cx="11233150" cy="4176464"/>
          </a:xfrm>
        </p:spPr>
        <p:txBody>
          <a:bodyPr/>
          <a:lstStyle/>
          <a:p>
            <a:r>
              <a:rPr lang="en-ZA" sz="2000" dirty="0"/>
              <a:t>Rule – Position is recorded in location and speed is &gt; speed threshold</a:t>
            </a:r>
          </a:p>
          <a:p>
            <a:r>
              <a:rPr lang="en-ZA" sz="2000" dirty="0"/>
              <a:t>Typical Event Description – Over speeding more than 80 km/h</a:t>
            </a:r>
          </a:p>
          <a:p>
            <a:r>
              <a:rPr lang="en-ZA" sz="2000" dirty="0"/>
              <a:t>Returned Value - Location Name &amp; additional info like Speed Limit, Speed Value = max speed value, Duration</a:t>
            </a:r>
            <a:endParaRPr lang="en-US" sz="2000" dirty="0"/>
          </a:p>
        </p:txBody>
      </p:sp>
      <p:sp>
        <p:nvSpPr>
          <p:cNvPr id="25" name="TextBox 24"/>
          <p:cNvSpPr txBox="1"/>
          <p:nvPr/>
        </p:nvSpPr>
        <p:spPr>
          <a:xfrm>
            <a:off x="526110" y="5394702"/>
            <a:ext cx="4045671" cy="338554"/>
          </a:xfrm>
          <a:prstGeom prst="rect">
            <a:avLst/>
          </a:prstGeom>
        </p:spPr>
        <p:txBody>
          <a:bodyPr wrap="square" rtlCol="0">
            <a:spAutoFit/>
          </a:bodyPr>
          <a:lstStyle/>
          <a:p>
            <a:pPr algn="ctr"/>
            <a:r>
              <a:rPr lang="en-US" sz="1600" b="1" dirty="0">
                <a:solidFill>
                  <a:schemeClr val="accent2"/>
                </a:solidFill>
                <a:latin typeface="Century Gothic" panose="020B0502020202020204" pitchFamily="34" charset="0"/>
                <a:cs typeface="Arial" panose="020B0604020202020204" pitchFamily="34" charset="0"/>
              </a:rPr>
              <a:t>* Red arrows </a:t>
            </a:r>
            <a:r>
              <a:rPr lang="en-US" sz="1600" dirty="0">
                <a:solidFill>
                  <a:schemeClr val="accent2"/>
                </a:solidFill>
                <a:latin typeface="Century Gothic" panose="020B0502020202020204" pitchFamily="34" charset="0"/>
                <a:cs typeface="Arial" panose="020B0604020202020204" pitchFamily="34" charset="0"/>
              </a:rPr>
              <a:t>indicate the trip direction.</a:t>
            </a:r>
          </a:p>
        </p:txBody>
      </p:sp>
      <p:sp>
        <p:nvSpPr>
          <p:cNvPr id="26" name="Oval 25"/>
          <p:cNvSpPr/>
          <p:nvPr/>
        </p:nvSpPr>
        <p:spPr>
          <a:xfrm>
            <a:off x="7303964" y="3501009"/>
            <a:ext cx="2855167" cy="2016223"/>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452" y="3140968"/>
            <a:ext cx="476190" cy="780952"/>
          </a:xfrm>
          <a:prstGeom prst="rect">
            <a:avLst/>
          </a:prstGeom>
        </p:spPr>
      </p:pic>
      <p:sp>
        <p:nvSpPr>
          <p:cNvPr id="28" name="TextBox 27"/>
          <p:cNvSpPr txBox="1"/>
          <p:nvPr/>
        </p:nvSpPr>
        <p:spPr>
          <a:xfrm>
            <a:off x="7303964" y="4869161"/>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sp>
        <p:nvSpPr>
          <p:cNvPr id="40" name="TextBox 39"/>
          <p:cNvSpPr txBox="1"/>
          <p:nvPr/>
        </p:nvSpPr>
        <p:spPr>
          <a:xfrm>
            <a:off x="7303964" y="3933056"/>
            <a:ext cx="2855168" cy="461665"/>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Speed = 90 km/h in</a:t>
            </a:r>
          </a:p>
          <a:p>
            <a:pPr algn="ctr"/>
            <a:r>
              <a:rPr lang="en-US" sz="1200" b="1" dirty="0">
                <a:solidFill>
                  <a:schemeClr val="accent1"/>
                </a:solidFill>
                <a:latin typeface="Century Gothic" panose="020B0502020202020204" pitchFamily="34" charset="0"/>
                <a:cs typeface="Arial" panose="020B0604020202020204" pitchFamily="34" charset="0"/>
              </a:rPr>
              <a:t>80 km/h location</a:t>
            </a:r>
          </a:p>
        </p:txBody>
      </p:sp>
      <p:cxnSp>
        <p:nvCxnSpPr>
          <p:cNvPr id="29" name="Straight Connector 28"/>
          <p:cNvCxnSpPr/>
          <p:nvPr/>
        </p:nvCxnSpPr>
        <p:spPr>
          <a:xfrm>
            <a:off x="7025509" y="4235909"/>
            <a:ext cx="839140" cy="180485"/>
          </a:xfrm>
          <a:prstGeom prst="line">
            <a:avLst/>
          </a:prstGeom>
          <a:ln w="381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0556" y="4980427"/>
            <a:ext cx="606931" cy="164377"/>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679" y="4098128"/>
            <a:ext cx="606930" cy="164377"/>
          </a:xfrm>
          <a:prstGeom prst="rect">
            <a:avLst/>
          </a:prstGeom>
        </p:spPr>
      </p:pic>
      <p:cxnSp>
        <p:nvCxnSpPr>
          <p:cNvPr id="35" name="Straight Connector 34"/>
          <p:cNvCxnSpPr/>
          <p:nvPr/>
        </p:nvCxnSpPr>
        <p:spPr>
          <a:xfrm>
            <a:off x="7847007" y="4412184"/>
            <a:ext cx="1570515" cy="346101"/>
          </a:xfrm>
          <a:prstGeom prst="line">
            <a:avLst/>
          </a:prstGeom>
          <a:ln w="381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390452" y="4758285"/>
            <a:ext cx="1273974" cy="250392"/>
          </a:xfrm>
          <a:prstGeom prst="line">
            <a:avLst/>
          </a:prstGeom>
          <a:ln w="381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713143" y="4262505"/>
            <a:ext cx="272255" cy="307777"/>
            <a:chOff x="6397702" y="4788769"/>
            <a:chExt cx="272255" cy="307777"/>
          </a:xfrm>
        </p:grpSpPr>
        <p:sp>
          <p:nvSpPr>
            <p:cNvPr id="50" name="Oval 49"/>
            <p:cNvSpPr/>
            <p:nvPr/>
          </p:nvSpPr>
          <p:spPr>
            <a:xfrm>
              <a:off x="6397702" y="4806530"/>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2" name="TextBox 41"/>
            <p:cNvSpPr txBox="1"/>
            <p:nvPr/>
          </p:nvSpPr>
          <p:spPr>
            <a:xfrm>
              <a:off x="6398324" y="4788769"/>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B</a:t>
              </a:r>
            </a:p>
          </p:txBody>
        </p:sp>
      </p:grpSp>
      <p:grpSp>
        <p:nvGrpSpPr>
          <p:cNvPr id="62" name="Group 61"/>
          <p:cNvGrpSpPr/>
          <p:nvPr/>
        </p:nvGrpSpPr>
        <p:grpSpPr>
          <a:xfrm>
            <a:off x="6911583" y="4077072"/>
            <a:ext cx="272255" cy="307777"/>
            <a:chOff x="5808133" y="4771008"/>
            <a:chExt cx="272255" cy="307777"/>
          </a:xfrm>
        </p:grpSpPr>
        <p:sp>
          <p:nvSpPr>
            <p:cNvPr id="53" name="Oval 52"/>
            <p:cNvSpPr/>
            <p:nvPr/>
          </p:nvSpPr>
          <p:spPr>
            <a:xfrm>
              <a:off x="5808133" y="4788769"/>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4" name="TextBox 53"/>
            <p:cNvSpPr txBox="1"/>
            <p:nvPr/>
          </p:nvSpPr>
          <p:spPr>
            <a:xfrm>
              <a:off x="5808755" y="4771008"/>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A</a:t>
              </a:r>
            </a:p>
          </p:txBody>
        </p:sp>
      </p:grpSp>
      <p:grpSp>
        <p:nvGrpSpPr>
          <p:cNvPr id="60" name="Group 59"/>
          <p:cNvGrpSpPr/>
          <p:nvPr/>
        </p:nvGrpSpPr>
        <p:grpSpPr>
          <a:xfrm>
            <a:off x="9310196" y="4600178"/>
            <a:ext cx="272255" cy="307777"/>
            <a:chOff x="6738814" y="5147319"/>
            <a:chExt cx="272255" cy="307777"/>
          </a:xfrm>
        </p:grpSpPr>
        <p:sp>
          <p:nvSpPr>
            <p:cNvPr id="55" name="Oval 54"/>
            <p:cNvSpPr/>
            <p:nvPr/>
          </p:nvSpPr>
          <p:spPr>
            <a:xfrm>
              <a:off x="6738814" y="5165080"/>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6" name="TextBox 55"/>
            <p:cNvSpPr txBox="1"/>
            <p:nvPr/>
          </p:nvSpPr>
          <p:spPr>
            <a:xfrm>
              <a:off x="6739436" y="5147319"/>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C</a:t>
              </a:r>
            </a:p>
          </p:txBody>
        </p:sp>
      </p:grpSp>
      <p:grpSp>
        <p:nvGrpSpPr>
          <p:cNvPr id="59" name="Group 58"/>
          <p:cNvGrpSpPr/>
          <p:nvPr/>
        </p:nvGrpSpPr>
        <p:grpSpPr>
          <a:xfrm>
            <a:off x="10528298" y="4854788"/>
            <a:ext cx="272255" cy="307777"/>
            <a:chOff x="6097844" y="5248946"/>
            <a:chExt cx="272255" cy="307777"/>
          </a:xfrm>
        </p:grpSpPr>
        <p:sp>
          <p:nvSpPr>
            <p:cNvPr id="57" name="Oval 56"/>
            <p:cNvSpPr/>
            <p:nvPr/>
          </p:nvSpPr>
          <p:spPr>
            <a:xfrm>
              <a:off x="6097844" y="5266707"/>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8" name="TextBox 57"/>
            <p:cNvSpPr txBox="1"/>
            <p:nvPr/>
          </p:nvSpPr>
          <p:spPr>
            <a:xfrm>
              <a:off x="6098466" y="5248946"/>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D</a:t>
              </a:r>
            </a:p>
          </p:txBody>
        </p:sp>
      </p:grpSp>
      <p:cxnSp>
        <p:nvCxnSpPr>
          <p:cNvPr id="63" name="Straight Connector 62"/>
          <p:cNvCxnSpPr/>
          <p:nvPr/>
        </p:nvCxnSpPr>
        <p:spPr>
          <a:xfrm>
            <a:off x="8080111" y="4610973"/>
            <a:ext cx="1024288" cy="236515"/>
          </a:xfrm>
          <a:prstGeom prst="line">
            <a:avLst/>
          </a:prstGeom>
          <a:ln w="38100">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31335" y="3013979"/>
            <a:ext cx="5195641" cy="1815882"/>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The duration of an over speeding in location event (SSE) is limited in its accuracy by the frequency of the positions coming into the server. So if you have an AVL frequency of 30 seconds, then that is going to be the maximum resolution of the over speeding in location duration. Thus we will not be able to do duration accuracy in a resolution less than the AVL frequency.</a:t>
            </a:r>
          </a:p>
        </p:txBody>
      </p:sp>
      <p:sp>
        <p:nvSpPr>
          <p:cNvPr id="68" name="TextBox 67"/>
          <p:cNvSpPr txBox="1"/>
          <p:nvPr/>
        </p:nvSpPr>
        <p:spPr>
          <a:xfrm>
            <a:off x="9854579" y="2972903"/>
            <a:ext cx="1782629" cy="830997"/>
          </a:xfrm>
          <a:prstGeom prst="rect">
            <a:avLst/>
          </a:prstGeom>
        </p:spPr>
        <p:txBody>
          <a:bodyPr wrap="square" rtlCol="0">
            <a:spAutoFit/>
          </a:bodyPr>
          <a:lstStyle/>
          <a:p>
            <a:pPr algn="ctr"/>
            <a:r>
              <a:rPr lang="en-US" sz="1600" b="1" dirty="0">
                <a:solidFill>
                  <a:schemeClr val="accent1"/>
                </a:solidFill>
                <a:latin typeface="Century Gothic" panose="020B0502020202020204" pitchFamily="34" charset="0"/>
                <a:cs typeface="Arial" panose="020B0604020202020204" pitchFamily="34" charset="0"/>
              </a:rPr>
              <a:t>Duration would be calculated from point B-C</a:t>
            </a:r>
            <a:endParaRPr lang="en-US" sz="1600" dirty="0">
              <a:solidFill>
                <a:schemeClr val="accent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261294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OVER SPEEDING IN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24</a:t>
            </a:fld>
            <a:endParaRPr lang="en-US" dirty="0"/>
          </a:p>
        </p:txBody>
      </p:sp>
      <p:pic>
        <p:nvPicPr>
          <p:cNvPr id="5" name="Content Placeholder 4">
            <a:extLst>
              <a:ext uri="{FF2B5EF4-FFF2-40B4-BE49-F238E27FC236}">
                <a16:creationId xmlns:a16="http://schemas.microsoft.com/office/drawing/2014/main" id="{919E4252-595A-653E-26CF-24489073E759}"/>
              </a:ext>
            </a:extLst>
          </p:cNvPr>
          <p:cNvPicPr>
            <a:picLocks noGrp="1" noChangeAspect="1"/>
          </p:cNvPicPr>
          <p:nvPr>
            <p:ph sz="quarter" idx="11"/>
          </p:nvPr>
        </p:nvPicPr>
        <p:blipFill>
          <a:blip r:embed="rId3"/>
          <a:stretch>
            <a:fillRect/>
          </a:stretch>
        </p:blipFill>
        <p:spPr>
          <a:xfrm>
            <a:off x="29882" y="1512793"/>
            <a:ext cx="5188875" cy="1778699"/>
          </a:xfrm>
        </p:spPr>
      </p:pic>
      <p:sp>
        <p:nvSpPr>
          <p:cNvPr id="8" name="TextBox 7">
            <a:extLst>
              <a:ext uri="{FF2B5EF4-FFF2-40B4-BE49-F238E27FC236}">
                <a16:creationId xmlns:a16="http://schemas.microsoft.com/office/drawing/2014/main" id="{F3DBE7EB-52AF-DBDE-CC35-73F3D5624584}"/>
              </a:ext>
            </a:extLst>
          </p:cNvPr>
          <p:cNvSpPr txBox="1"/>
          <p:nvPr/>
        </p:nvSpPr>
        <p:spPr>
          <a:xfrm>
            <a:off x="250204" y="3409084"/>
            <a:ext cx="11484743" cy="2308324"/>
          </a:xfrm>
          <a:prstGeom prst="rect">
            <a:avLst/>
          </a:prstGeom>
          <a:noFill/>
        </p:spPr>
        <p:txBody>
          <a:bodyPr wrap="square">
            <a:spAutoFit/>
          </a:bodyPr>
          <a:lstStyle/>
          <a:p>
            <a:r>
              <a:rPr lang="en-ZA" u="sng" dirty="0"/>
              <a:t>This setting above on the event has the following logic</a:t>
            </a:r>
            <a:r>
              <a:rPr lang="en-ZA" dirty="0"/>
              <a:t>:</a:t>
            </a:r>
          </a:p>
          <a:p>
            <a:endParaRPr lang="en-ZA" dirty="0"/>
          </a:p>
          <a:p>
            <a:pPr marL="285750" indent="-285750">
              <a:buFont typeface="Arial" panose="020B0604020202020204" pitchFamily="34" charset="0"/>
              <a:buChar char="•"/>
            </a:pPr>
            <a:r>
              <a:rPr lang="en-US" b="0" i="0" dirty="0">
                <a:solidFill>
                  <a:srgbClr val="172B4D"/>
                </a:solidFill>
                <a:effectLst/>
                <a:latin typeface="-apple-system"/>
              </a:rPr>
              <a:t>Meaning you will need a series of positions in violation with a time difference between the first and last occurrence of at least 5 seconds. If not, we won’t raise out an event. If in between the series of position any dip under the speed, the rule resets and we start again.</a:t>
            </a:r>
          </a:p>
          <a:p>
            <a:pPr marL="285750" indent="-285750">
              <a:buFont typeface="Arial" panose="020B0604020202020204" pitchFamily="34" charset="0"/>
              <a:buChar char="•"/>
            </a:pPr>
            <a:endParaRPr lang="en-US" dirty="0">
              <a:solidFill>
                <a:srgbClr val="172B4D"/>
              </a:solidFill>
              <a:latin typeface="-apple-system"/>
            </a:endParaRPr>
          </a:p>
          <a:p>
            <a:pPr marL="285750" indent="-285750">
              <a:buFont typeface="Arial" panose="020B0604020202020204" pitchFamily="34" charset="0"/>
              <a:buChar char="•"/>
            </a:pPr>
            <a:r>
              <a:rPr lang="en-ZA" dirty="0"/>
              <a:t>Also – “</a:t>
            </a:r>
            <a:r>
              <a:rPr lang="en-US" b="0" i="0" dirty="0">
                <a:solidFill>
                  <a:srgbClr val="172B4D"/>
                </a:solidFill>
                <a:effectLst/>
                <a:latin typeface="-apple-system"/>
              </a:rPr>
              <a:t>series of positions” just means more than 1 consecutive positions that meets the criteria. The number in the series is irrelevant, we check if the duration between the first and last occurrence is greater than the period specified. </a:t>
            </a:r>
            <a:endParaRPr lang="en-ZA" dirty="0"/>
          </a:p>
        </p:txBody>
      </p:sp>
    </p:spTree>
    <p:extLst>
      <p:ext uri="{BB962C8B-B14F-4D97-AF65-F5344CB8AC3E}">
        <p14:creationId xmlns:p14="http://schemas.microsoft.com/office/powerpoint/2010/main" val="140783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OVER SPEEDING IN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25</a:t>
            </a:fld>
            <a:endParaRPr lang="en-US" dirty="0"/>
          </a:p>
        </p:txBody>
      </p:sp>
      <p:pic>
        <p:nvPicPr>
          <p:cNvPr id="5" name="Content Placeholder 4">
            <a:extLst>
              <a:ext uri="{FF2B5EF4-FFF2-40B4-BE49-F238E27FC236}">
                <a16:creationId xmlns:a16="http://schemas.microsoft.com/office/drawing/2014/main" id="{919E4252-595A-653E-26CF-24489073E759}"/>
              </a:ext>
            </a:extLst>
          </p:cNvPr>
          <p:cNvPicPr>
            <a:picLocks noGrp="1" noChangeAspect="1"/>
          </p:cNvPicPr>
          <p:nvPr>
            <p:ph sz="quarter" idx="11"/>
          </p:nvPr>
        </p:nvPicPr>
        <p:blipFill>
          <a:blip r:embed="rId3"/>
          <a:stretch>
            <a:fillRect/>
          </a:stretch>
        </p:blipFill>
        <p:spPr>
          <a:xfrm>
            <a:off x="29882" y="1512793"/>
            <a:ext cx="5188875" cy="1778699"/>
          </a:xfrm>
        </p:spPr>
      </p:pic>
      <p:sp>
        <p:nvSpPr>
          <p:cNvPr id="8" name="TextBox 7">
            <a:extLst>
              <a:ext uri="{FF2B5EF4-FFF2-40B4-BE49-F238E27FC236}">
                <a16:creationId xmlns:a16="http://schemas.microsoft.com/office/drawing/2014/main" id="{F3DBE7EB-52AF-DBDE-CC35-73F3D5624584}"/>
              </a:ext>
            </a:extLst>
          </p:cNvPr>
          <p:cNvSpPr txBox="1"/>
          <p:nvPr/>
        </p:nvSpPr>
        <p:spPr>
          <a:xfrm>
            <a:off x="250204" y="3409084"/>
            <a:ext cx="11484743" cy="2308324"/>
          </a:xfrm>
          <a:prstGeom prst="rect">
            <a:avLst/>
          </a:prstGeom>
          <a:noFill/>
        </p:spPr>
        <p:txBody>
          <a:bodyPr wrap="square">
            <a:spAutoFit/>
          </a:bodyPr>
          <a:lstStyle/>
          <a:p>
            <a:r>
              <a:rPr lang="en-US" b="0" i="0" dirty="0">
                <a:solidFill>
                  <a:srgbClr val="172B4D"/>
                </a:solidFill>
                <a:effectLst/>
                <a:latin typeface="-apple-system"/>
              </a:rPr>
              <a:t>Due to the logic of this event (explained on previous slide) it can lead to scenarios like the below question:</a:t>
            </a:r>
          </a:p>
          <a:p>
            <a:endParaRPr lang="en-US" dirty="0">
              <a:solidFill>
                <a:srgbClr val="172B4D"/>
              </a:solidFill>
              <a:latin typeface="-apple-system"/>
            </a:endParaRPr>
          </a:p>
          <a:p>
            <a:r>
              <a:rPr lang="en-US" b="1" i="0" dirty="0">
                <a:solidFill>
                  <a:srgbClr val="172B4D"/>
                </a:solidFill>
                <a:effectLst/>
                <a:latin typeface="-apple-system"/>
              </a:rPr>
              <a:t>Why is </a:t>
            </a:r>
            <a:r>
              <a:rPr lang="en-US" b="1" dirty="0">
                <a:solidFill>
                  <a:srgbClr val="172B4D"/>
                </a:solidFill>
                <a:latin typeface="-apple-system"/>
              </a:rPr>
              <a:t>the </a:t>
            </a:r>
            <a:r>
              <a:rPr lang="en-US" b="1" i="0" dirty="0">
                <a:solidFill>
                  <a:srgbClr val="172B4D"/>
                </a:solidFill>
                <a:effectLst/>
                <a:latin typeface="-apple-system"/>
              </a:rPr>
              <a:t>event not showing on Trip Timeline/reports when it has all the prerequisites and has triggered in Lightning?</a:t>
            </a:r>
          </a:p>
          <a:p>
            <a:endParaRPr lang="en-US" b="1" dirty="0">
              <a:solidFill>
                <a:srgbClr val="172B4D"/>
              </a:solidFill>
              <a:latin typeface="-apple-system"/>
            </a:endParaRPr>
          </a:p>
          <a:p>
            <a:r>
              <a:rPr lang="en-US" u="sng" dirty="0">
                <a:solidFill>
                  <a:srgbClr val="172B4D"/>
                </a:solidFill>
                <a:latin typeface="-apple-system"/>
              </a:rPr>
              <a:t>The answer is this:</a:t>
            </a:r>
            <a:r>
              <a:rPr lang="en-US" dirty="0">
                <a:solidFill>
                  <a:srgbClr val="172B4D"/>
                </a:solidFill>
                <a:latin typeface="-apple-system"/>
              </a:rPr>
              <a:t> The reason why these events do not go through to Data Warehouse is because they are not deemed as Significant events. For this to be deemed as such, there would need to be multiple positions that violate the speed threshold with at least 5 Seconds between the said positions and in the location. This is why they will only come through as Notification Events.</a:t>
            </a:r>
            <a:endParaRPr lang="en-ZA" dirty="0"/>
          </a:p>
        </p:txBody>
      </p:sp>
    </p:spTree>
    <p:extLst>
      <p:ext uri="{BB962C8B-B14F-4D97-AF65-F5344CB8AC3E}">
        <p14:creationId xmlns:p14="http://schemas.microsoft.com/office/powerpoint/2010/main" val="2421173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383394"/>
            <a:ext cx="11233150" cy="4709901"/>
          </a:xfrm>
        </p:spPr>
        <p:txBody>
          <a:bodyPr/>
          <a:lstStyle/>
          <a:p>
            <a:r>
              <a:rPr lang="en-US" sz="2000" dirty="0"/>
              <a:t>Rule – The distance in location is the sum of distance calculated on a straight line from the first position WITHIN the location to the last position WITHIN the location via all the positions in between PLUS the distance based on a straight line distance from location edge to first position and last position to location edge. See next slide for graphical explanation.</a:t>
            </a:r>
          </a:p>
          <a:p>
            <a:r>
              <a:rPr lang="en-US" sz="2000" dirty="0"/>
              <a:t>Typical Event Description – Distance in Location</a:t>
            </a:r>
          </a:p>
          <a:p>
            <a:r>
              <a:rPr lang="en-US" sz="2000" dirty="0"/>
              <a:t>Returned Value - Location Name &amp; Distance and Duration.</a:t>
            </a:r>
          </a:p>
          <a:p>
            <a:endParaRPr lang="en-ZA" sz="2000" dirty="0"/>
          </a:p>
          <a:p>
            <a:r>
              <a:rPr lang="en-ZA" sz="2000" u="sng" dirty="0"/>
              <a:t>NB no</a:t>
            </a:r>
            <a:r>
              <a:rPr lang="en-ZA" sz="2000" dirty="0"/>
              <a:t>te : Duration is calculated just like the distance including the edges of the location. If only one position, no duration will be available.</a:t>
            </a:r>
          </a:p>
          <a:p>
            <a:r>
              <a:rPr lang="en-US" sz="2000" dirty="0">
                <a:latin typeface="Segoe UI" panose="020B0502040204020203" pitchFamily="34" charset="0"/>
              </a:rPr>
              <a:t>Events will not be visible on historical tracking, etc. until such time that the vehicle has exited the location</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Text Placeholder 2"/>
          <p:cNvSpPr>
            <a:spLocks noGrp="1"/>
          </p:cNvSpPr>
          <p:nvPr>
            <p:ph type="body" sz="quarter" idx="13"/>
          </p:nvPr>
        </p:nvSpPr>
        <p:spPr/>
        <p:txBody>
          <a:bodyPr/>
          <a:lstStyle/>
          <a:p>
            <a:r>
              <a:rPr lang="en-US" dirty="0"/>
              <a:t>DISTANCE IN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26</a:t>
            </a:fld>
            <a:endParaRPr lang="en-US" dirty="0"/>
          </a:p>
        </p:txBody>
      </p:sp>
    </p:spTree>
    <p:extLst>
      <p:ext uri="{BB962C8B-B14F-4D97-AF65-F5344CB8AC3E}">
        <p14:creationId xmlns:p14="http://schemas.microsoft.com/office/powerpoint/2010/main" val="3968184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383394"/>
            <a:ext cx="11233150" cy="4709901"/>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3" name="Text Placeholder 2"/>
          <p:cNvSpPr>
            <a:spLocks noGrp="1"/>
          </p:cNvSpPr>
          <p:nvPr>
            <p:ph type="body" sz="quarter" idx="13"/>
          </p:nvPr>
        </p:nvSpPr>
        <p:spPr/>
        <p:txBody>
          <a:bodyPr/>
          <a:lstStyle/>
          <a:p>
            <a:r>
              <a:rPr lang="en-US" dirty="0"/>
              <a:t>DISTANCE IN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27</a:t>
            </a:fld>
            <a:endParaRPr lang="en-US" dirty="0"/>
          </a:p>
        </p:txBody>
      </p:sp>
      <p:sp>
        <p:nvSpPr>
          <p:cNvPr id="10" name="TextBox 9"/>
          <p:cNvSpPr txBox="1"/>
          <p:nvPr/>
        </p:nvSpPr>
        <p:spPr>
          <a:xfrm>
            <a:off x="384968" y="4495405"/>
            <a:ext cx="517182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NB : Distance and duration is always calculated in straight lines from entry to exit point</a:t>
            </a:r>
          </a:p>
          <a:p>
            <a:r>
              <a:rPr lang="en-US" dirty="0">
                <a:latin typeface="Arial" panose="020B0604020202020204" pitchFamily="34" charset="0"/>
                <a:cs typeface="Arial" panose="020B0604020202020204" pitchFamily="34" charset="0"/>
              </a:rPr>
              <a:t>Because it uses passive data FM units will not have Live Tracking, Notifications or Info Hub for this event.</a:t>
            </a:r>
          </a:p>
        </p:txBody>
      </p:sp>
      <p:sp>
        <p:nvSpPr>
          <p:cNvPr id="32" name="Oval 31"/>
          <p:cNvSpPr/>
          <p:nvPr/>
        </p:nvSpPr>
        <p:spPr>
          <a:xfrm>
            <a:off x="5835188" y="2276872"/>
            <a:ext cx="4469436" cy="2604288"/>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584" y="1855960"/>
            <a:ext cx="476190" cy="780952"/>
          </a:xfrm>
          <a:prstGeom prst="rect">
            <a:avLst/>
          </a:prstGeom>
        </p:spPr>
      </p:pic>
      <p:sp>
        <p:nvSpPr>
          <p:cNvPr id="34" name="TextBox 33"/>
          <p:cNvSpPr txBox="1"/>
          <p:nvPr/>
        </p:nvSpPr>
        <p:spPr>
          <a:xfrm>
            <a:off x="6643095" y="2788259"/>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sp>
        <p:nvSpPr>
          <p:cNvPr id="35" name="TextBox 34"/>
          <p:cNvSpPr txBox="1"/>
          <p:nvPr/>
        </p:nvSpPr>
        <p:spPr>
          <a:xfrm>
            <a:off x="10127259" y="2255383"/>
            <a:ext cx="1274304" cy="646331"/>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Intersect between</a:t>
            </a:r>
          </a:p>
          <a:p>
            <a:pPr algn="ctr"/>
            <a:r>
              <a:rPr lang="en-US" sz="1200" b="1" dirty="0">
                <a:solidFill>
                  <a:schemeClr val="accent1"/>
                </a:solidFill>
                <a:latin typeface="Century Gothic" panose="020B0502020202020204" pitchFamily="34" charset="0"/>
                <a:cs typeface="Arial" panose="020B0604020202020204" pitchFamily="34" charset="0"/>
              </a:rPr>
              <a:t>C and D</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47" y="3351333"/>
            <a:ext cx="606931" cy="164377"/>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246" y="3014513"/>
            <a:ext cx="606930" cy="164377"/>
          </a:xfrm>
          <a:prstGeom prst="rect">
            <a:avLst/>
          </a:prstGeom>
        </p:spPr>
      </p:pic>
      <p:cxnSp>
        <p:nvCxnSpPr>
          <p:cNvPr id="55" name="Straight Connector 54"/>
          <p:cNvCxnSpPr/>
          <p:nvPr/>
        </p:nvCxnSpPr>
        <p:spPr>
          <a:xfrm flipV="1">
            <a:off x="8815780" y="3506456"/>
            <a:ext cx="1488844" cy="706980"/>
          </a:xfrm>
          <a:prstGeom prst="line">
            <a:avLst/>
          </a:prstGeom>
          <a:ln w="38100">
            <a:solidFill>
              <a:schemeClr val="accent2"/>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10800000">
            <a:off x="5347837" y="3097011"/>
            <a:ext cx="2031161" cy="1441040"/>
          </a:xfrm>
          <a:prstGeom prst="curvedConnector3">
            <a:avLst>
              <a:gd name="adj1" fmla="val 50000"/>
            </a:avLst>
          </a:prstGeom>
          <a:ln w="34925"/>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flipV="1">
            <a:off x="7378997" y="3422335"/>
            <a:ext cx="3457746" cy="1115716"/>
          </a:xfrm>
          <a:prstGeom prst="curvedConnector3">
            <a:avLst>
              <a:gd name="adj1" fmla="val 55289"/>
            </a:avLst>
          </a:prstGeom>
          <a:ln w="34925"/>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489574" y="4075932"/>
            <a:ext cx="2158978" cy="203051"/>
          </a:xfrm>
          <a:prstGeom prst="line">
            <a:avLst/>
          </a:prstGeom>
          <a:ln w="38100">
            <a:solidFill>
              <a:schemeClr val="accent2"/>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50250" y="3540401"/>
            <a:ext cx="573386" cy="535531"/>
          </a:xfrm>
          <a:prstGeom prst="line">
            <a:avLst/>
          </a:prstGeom>
          <a:ln w="38100">
            <a:solidFill>
              <a:schemeClr val="accent2"/>
            </a:solidFill>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299054" y="3922044"/>
            <a:ext cx="272255" cy="307777"/>
            <a:chOff x="6397702" y="4788769"/>
            <a:chExt cx="272255" cy="307777"/>
          </a:xfrm>
        </p:grpSpPr>
        <p:sp>
          <p:nvSpPr>
            <p:cNvPr id="42" name="Oval 41"/>
            <p:cNvSpPr/>
            <p:nvPr/>
          </p:nvSpPr>
          <p:spPr>
            <a:xfrm>
              <a:off x="6397702" y="4806530"/>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4" name="TextBox 43"/>
            <p:cNvSpPr txBox="1"/>
            <p:nvPr/>
          </p:nvSpPr>
          <p:spPr>
            <a:xfrm>
              <a:off x="6398324" y="4788769"/>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B</a:t>
              </a:r>
            </a:p>
          </p:txBody>
        </p:sp>
      </p:grpSp>
      <p:grpSp>
        <p:nvGrpSpPr>
          <p:cNvPr id="48" name="Group 47"/>
          <p:cNvGrpSpPr/>
          <p:nvPr/>
        </p:nvGrpSpPr>
        <p:grpSpPr>
          <a:xfrm>
            <a:off x="8593537" y="4125094"/>
            <a:ext cx="272255" cy="307777"/>
            <a:chOff x="6738814" y="5147319"/>
            <a:chExt cx="272255" cy="307777"/>
          </a:xfrm>
        </p:grpSpPr>
        <p:sp>
          <p:nvSpPr>
            <p:cNvPr id="49" name="Oval 48"/>
            <p:cNvSpPr/>
            <p:nvPr/>
          </p:nvSpPr>
          <p:spPr>
            <a:xfrm>
              <a:off x="6738814" y="5165080"/>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0" name="TextBox 49"/>
            <p:cNvSpPr txBox="1"/>
            <p:nvPr/>
          </p:nvSpPr>
          <p:spPr>
            <a:xfrm>
              <a:off x="6739436" y="5147319"/>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C</a:t>
              </a:r>
            </a:p>
          </p:txBody>
        </p:sp>
      </p:grpSp>
      <p:cxnSp>
        <p:nvCxnSpPr>
          <p:cNvPr id="81" name="Straight Connector 80"/>
          <p:cNvCxnSpPr/>
          <p:nvPr/>
        </p:nvCxnSpPr>
        <p:spPr>
          <a:xfrm>
            <a:off x="5347211" y="3097011"/>
            <a:ext cx="459789" cy="409445"/>
          </a:xfrm>
          <a:prstGeom prst="line">
            <a:avLst/>
          </a:prstGeom>
          <a:ln w="19050">
            <a:solidFill>
              <a:schemeClr val="accent2"/>
            </a:solidFill>
            <a:prstDash val="dash"/>
            <a:tailEnd type="none"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296020" y="2942812"/>
            <a:ext cx="272255" cy="307777"/>
            <a:chOff x="5808133" y="4771008"/>
            <a:chExt cx="272255" cy="307777"/>
          </a:xfrm>
        </p:grpSpPr>
        <p:sp>
          <p:nvSpPr>
            <p:cNvPr id="46" name="Oval 45"/>
            <p:cNvSpPr/>
            <p:nvPr/>
          </p:nvSpPr>
          <p:spPr>
            <a:xfrm>
              <a:off x="5808133" y="4788769"/>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7" name="TextBox 46"/>
            <p:cNvSpPr txBox="1"/>
            <p:nvPr/>
          </p:nvSpPr>
          <p:spPr>
            <a:xfrm>
              <a:off x="5808755" y="4771008"/>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A</a:t>
              </a:r>
            </a:p>
          </p:txBody>
        </p:sp>
      </p:grpSp>
      <p:cxnSp>
        <p:nvCxnSpPr>
          <p:cNvPr id="89" name="Straight Connector 88"/>
          <p:cNvCxnSpPr/>
          <p:nvPr/>
        </p:nvCxnSpPr>
        <p:spPr>
          <a:xfrm flipV="1">
            <a:off x="5719480" y="3397154"/>
            <a:ext cx="264776" cy="285792"/>
          </a:xfrm>
          <a:prstGeom prst="line">
            <a:avLst/>
          </a:prstGeom>
          <a:ln w="19050">
            <a:solidFill>
              <a:schemeClr val="accent2"/>
            </a:solidFill>
            <a:prstDash val="soli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0235296" y="3353448"/>
            <a:ext cx="138423" cy="329498"/>
          </a:xfrm>
          <a:prstGeom prst="line">
            <a:avLst/>
          </a:prstGeom>
          <a:ln w="19050">
            <a:solidFill>
              <a:schemeClr val="accent2"/>
            </a:solidFill>
            <a:prstDash val="soli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0304507" y="3405890"/>
            <a:ext cx="239662" cy="111844"/>
          </a:xfrm>
          <a:prstGeom prst="line">
            <a:avLst/>
          </a:prstGeom>
          <a:ln w="19050">
            <a:solidFill>
              <a:schemeClr val="accent2"/>
            </a:solidFill>
            <a:prstDash val="dash"/>
            <a:tailEnd type="none" w="med" len="me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0521269" y="3257939"/>
            <a:ext cx="272255" cy="307777"/>
            <a:chOff x="6097844" y="5248946"/>
            <a:chExt cx="272255" cy="307777"/>
          </a:xfrm>
        </p:grpSpPr>
        <p:sp>
          <p:nvSpPr>
            <p:cNvPr id="52" name="Oval 51"/>
            <p:cNvSpPr/>
            <p:nvPr/>
          </p:nvSpPr>
          <p:spPr>
            <a:xfrm>
              <a:off x="6097844" y="5266707"/>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4" name="TextBox 53"/>
            <p:cNvSpPr txBox="1"/>
            <p:nvPr/>
          </p:nvSpPr>
          <p:spPr>
            <a:xfrm>
              <a:off x="6098466" y="5248946"/>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D</a:t>
              </a:r>
            </a:p>
          </p:txBody>
        </p:sp>
      </p:grpSp>
      <p:sp>
        <p:nvSpPr>
          <p:cNvPr id="106" name="TextBox 105"/>
          <p:cNvSpPr txBox="1"/>
          <p:nvPr/>
        </p:nvSpPr>
        <p:spPr>
          <a:xfrm>
            <a:off x="4261198" y="3849074"/>
            <a:ext cx="1426440" cy="646331"/>
          </a:xfrm>
          <a:prstGeom prst="rect">
            <a:avLst/>
          </a:prstGeom>
          <a:noFill/>
        </p:spPr>
        <p:txBody>
          <a:bodyPr wrap="square" rtlCol="0">
            <a:spAutoFit/>
          </a:bodyPr>
          <a:lstStyle/>
          <a:p>
            <a:pPr algn="ctr"/>
            <a:r>
              <a:rPr lang="en-US" sz="1200" b="1" dirty="0">
                <a:solidFill>
                  <a:schemeClr val="accent1"/>
                </a:solidFill>
                <a:latin typeface="Century Gothic" panose="020B0502020202020204" pitchFamily="34" charset="0"/>
                <a:cs typeface="Arial" panose="020B0604020202020204" pitchFamily="34" charset="0"/>
              </a:rPr>
              <a:t>Intersect between</a:t>
            </a:r>
          </a:p>
          <a:p>
            <a:pPr algn="ctr"/>
            <a:r>
              <a:rPr lang="en-US" sz="1200" b="1" dirty="0">
                <a:solidFill>
                  <a:schemeClr val="accent1"/>
                </a:solidFill>
                <a:latin typeface="Century Gothic" panose="020B0502020202020204" pitchFamily="34" charset="0"/>
                <a:cs typeface="Arial" panose="020B0604020202020204" pitchFamily="34" charset="0"/>
              </a:rPr>
              <a:t>A and B</a:t>
            </a:r>
          </a:p>
        </p:txBody>
      </p:sp>
      <p:sp>
        <p:nvSpPr>
          <p:cNvPr id="107" name="Rectangle 106"/>
          <p:cNvSpPr/>
          <p:nvPr/>
        </p:nvSpPr>
        <p:spPr>
          <a:xfrm>
            <a:off x="389649" y="1325947"/>
            <a:ext cx="3522322" cy="3139321"/>
          </a:xfrm>
          <a:prstGeom prst="rect">
            <a:avLst/>
          </a:prstGeom>
        </p:spPr>
        <p:txBody>
          <a:bodyPr wrap="square">
            <a:spAutoFit/>
          </a:bodyPr>
          <a:lstStyle/>
          <a:p>
            <a:r>
              <a:rPr lang="en-ZA" dirty="0">
                <a:solidFill>
                  <a:schemeClr val="accent1"/>
                </a:solidFill>
                <a:latin typeface="Arial" panose="020B0604020202020204" pitchFamily="34" charset="0"/>
                <a:cs typeface="Arial" panose="020B0604020202020204" pitchFamily="34" charset="0"/>
              </a:rPr>
              <a:t>Blue line </a:t>
            </a:r>
            <a:r>
              <a:rPr lang="en-ZA" dirty="0">
                <a:latin typeface="Arial" panose="020B0604020202020204" pitchFamily="34" charset="0"/>
                <a:cs typeface="Arial" panose="020B0604020202020204" pitchFamily="34" charset="0"/>
              </a:rPr>
              <a:t>= road followed </a:t>
            </a:r>
          </a:p>
          <a:p>
            <a:r>
              <a:rPr lang="en-ZA" dirty="0">
                <a:solidFill>
                  <a:schemeClr val="accent2"/>
                </a:solidFill>
                <a:latin typeface="Arial" panose="020B0604020202020204" pitchFamily="34" charset="0"/>
                <a:cs typeface="Arial" panose="020B0604020202020204" pitchFamily="34" charset="0"/>
              </a:rPr>
              <a:t>Red line </a:t>
            </a:r>
            <a:r>
              <a:rPr lang="en-ZA" dirty="0">
                <a:latin typeface="Arial" panose="020B0604020202020204" pitchFamily="34" charset="0"/>
                <a:cs typeface="Arial" panose="020B0604020202020204" pitchFamily="34" charset="0"/>
              </a:rPr>
              <a:t>= distance displayed in system calculated in straight line </a:t>
            </a:r>
          </a:p>
          <a:p>
            <a:r>
              <a:rPr lang="en-ZA" dirty="0">
                <a:latin typeface="Arial" panose="020B0604020202020204" pitchFamily="34" charset="0"/>
                <a:cs typeface="Arial" panose="020B0604020202020204" pitchFamily="34" charset="0"/>
              </a:rPr>
              <a:t>From Intersect with location between A to B +</a:t>
            </a:r>
          </a:p>
          <a:p>
            <a:r>
              <a:rPr lang="en-ZA" dirty="0">
                <a:latin typeface="Arial" panose="020B0604020202020204" pitchFamily="34" charset="0"/>
                <a:cs typeface="Arial" panose="020B0604020202020204" pitchFamily="34" charset="0"/>
              </a:rPr>
              <a:t>Straight line from B to C +</a:t>
            </a:r>
          </a:p>
          <a:p>
            <a:r>
              <a:rPr lang="en-ZA" dirty="0">
                <a:latin typeface="Arial" panose="020B0604020202020204" pitchFamily="34" charset="0"/>
                <a:cs typeface="Arial" panose="020B0604020202020204" pitchFamily="34" charset="0"/>
              </a:rPr>
              <a:t>From C to intersect with location between C to D</a:t>
            </a:r>
          </a:p>
          <a:p>
            <a:endParaRPr lang="en-ZA" dirty="0">
              <a:latin typeface="Arial" panose="020B0604020202020204" pitchFamily="34" charset="0"/>
              <a:cs typeface="Arial" panose="020B0604020202020204" pitchFamily="34" charset="0"/>
            </a:endParaRPr>
          </a:p>
          <a:p>
            <a:r>
              <a:rPr lang="en-ZA" b="1" dirty="0">
                <a:latin typeface="Arial" panose="020B0604020202020204" pitchFamily="34" charset="0"/>
                <a:cs typeface="Arial" panose="020B0604020202020204" pitchFamily="34" charset="0"/>
              </a:rPr>
              <a:t>Duration is calculated the same way as distance.</a:t>
            </a:r>
            <a:endParaRPr lang="en-US" b="1" dirty="0">
              <a:latin typeface="Arial" panose="020B0604020202020204" pitchFamily="34" charset="0"/>
              <a:cs typeface="Arial" panose="020B0604020202020204" pitchFamily="34" charset="0"/>
            </a:endParaRPr>
          </a:p>
        </p:txBody>
      </p:sp>
      <p:sp>
        <p:nvSpPr>
          <p:cNvPr id="108" name="TextBox 107"/>
          <p:cNvSpPr txBox="1"/>
          <p:nvPr/>
        </p:nvSpPr>
        <p:spPr>
          <a:xfrm>
            <a:off x="6969740" y="5071305"/>
            <a:ext cx="2201875" cy="400110"/>
          </a:xfrm>
          <a:prstGeom prst="rect">
            <a:avLst/>
          </a:prstGeom>
        </p:spPr>
        <p:txBody>
          <a:bodyPr wrap="square" rtlCol="0">
            <a:spAutoFit/>
          </a:bodyPr>
          <a:lstStyle/>
          <a:p>
            <a:pPr algn="ctr"/>
            <a:r>
              <a:rPr lang="en-US" sz="2000" b="1" dirty="0">
                <a:solidFill>
                  <a:schemeClr val="accent1"/>
                </a:solidFill>
                <a:latin typeface="Century Gothic" panose="020B0502020202020204" pitchFamily="34" charset="0"/>
                <a:cs typeface="Arial" panose="020B0604020202020204" pitchFamily="34" charset="0"/>
              </a:rPr>
              <a:t>AVL’s = A,B,C,D</a:t>
            </a:r>
            <a:endParaRPr lang="en-US" sz="2000" dirty="0">
              <a:solidFill>
                <a:schemeClr val="accent1"/>
              </a:solidFill>
              <a:latin typeface="Century Gothic" panose="020B0502020202020204" pitchFamily="34" charset="0"/>
              <a:cs typeface="Arial" panose="020B0604020202020204" pitchFamily="34" charset="0"/>
            </a:endParaRPr>
          </a:p>
        </p:txBody>
      </p:sp>
      <p:cxnSp>
        <p:nvCxnSpPr>
          <p:cNvPr id="114" name="Straight Connector 113"/>
          <p:cNvCxnSpPr>
            <a:stCxn id="106" idx="0"/>
          </p:cNvCxnSpPr>
          <p:nvPr/>
        </p:nvCxnSpPr>
        <p:spPr>
          <a:xfrm flipV="1">
            <a:off x="4974418" y="3540050"/>
            <a:ext cx="727660" cy="309024"/>
          </a:xfrm>
          <a:prstGeom prst="line">
            <a:avLst/>
          </a:prstGeom>
          <a:ln w="158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35" idx="2"/>
          </p:cNvCxnSpPr>
          <p:nvPr/>
        </p:nvCxnSpPr>
        <p:spPr>
          <a:xfrm flipH="1">
            <a:off x="10410170" y="2901714"/>
            <a:ext cx="354241" cy="422653"/>
          </a:xfrm>
          <a:prstGeom prst="line">
            <a:avLst/>
          </a:prstGeom>
          <a:ln w="158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67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99244" y="1268760"/>
            <a:ext cx="11233150" cy="4709901"/>
          </a:xfrm>
        </p:spPr>
        <p:txBody>
          <a:bodyPr/>
          <a:lstStyle/>
          <a:p>
            <a:r>
              <a:rPr lang="en-US" sz="2000" dirty="0"/>
              <a:t>Rule – The location entry and exit is calculated by using the first position within the location and the first position outside the location to calculate the duration. See next slide for graphical explanation.</a:t>
            </a:r>
          </a:p>
          <a:p>
            <a:r>
              <a:rPr lang="en-US" sz="2000" dirty="0"/>
              <a:t>If however no position was recorded within the location due to time between positions being to long, additional logic has been added to ensure movement within the location is detected. See slide 28 for explanation. </a:t>
            </a:r>
          </a:p>
          <a:p>
            <a:r>
              <a:rPr lang="en-US" sz="2000" dirty="0"/>
              <a:t>Typical Event Description – Location entry and exit</a:t>
            </a:r>
          </a:p>
          <a:p>
            <a:r>
              <a:rPr lang="en-US" sz="2000" dirty="0"/>
              <a:t>Returned Value - Location Name &amp; max speed and other info like duration. </a:t>
            </a:r>
          </a:p>
          <a:p>
            <a:endParaRPr lang="en-ZA" sz="2000" dirty="0"/>
          </a:p>
          <a:p>
            <a:r>
              <a:rPr lang="en-ZA" sz="2000" u="sng" dirty="0"/>
              <a:t>NB no</a:t>
            </a:r>
            <a:r>
              <a:rPr lang="en-ZA" sz="2000" dirty="0"/>
              <a:t>te : Duration will be calculated from the </a:t>
            </a:r>
            <a:r>
              <a:rPr lang="en-US" sz="2000" dirty="0"/>
              <a:t>first position within the location and the first position outside the location where positions were recorded inside the location.</a:t>
            </a:r>
            <a:r>
              <a:rPr lang="en-ZA" sz="2000" dirty="0"/>
              <a:t> If no positions were recorded within the location, but a location is detected in between the outlying positions via a straight line, then the duration will be from the first position outside the location on both sides. See slide 29</a:t>
            </a:r>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Text Placeholder 2"/>
          <p:cNvSpPr>
            <a:spLocks noGrp="1"/>
          </p:cNvSpPr>
          <p:nvPr>
            <p:ph type="body" sz="quarter" idx="13"/>
          </p:nvPr>
        </p:nvSpPr>
        <p:spPr/>
        <p:txBody>
          <a:bodyPr/>
          <a:lstStyle/>
          <a:p>
            <a:r>
              <a:rPr lang="en-US" dirty="0"/>
              <a:t>LOCATION ENTRY AND EXIT EVENT</a:t>
            </a:r>
          </a:p>
        </p:txBody>
      </p:sp>
      <p:sp>
        <p:nvSpPr>
          <p:cNvPr id="4" name="Slide Number Placeholder 3"/>
          <p:cNvSpPr>
            <a:spLocks noGrp="1"/>
          </p:cNvSpPr>
          <p:nvPr>
            <p:ph type="sldNum" sz="quarter" idx="4"/>
          </p:nvPr>
        </p:nvSpPr>
        <p:spPr/>
        <p:txBody>
          <a:bodyPr/>
          <a:lstStyle/>
          <a:p>
            <a:fld id="{8AA84D3D-87A8-7841-9361-203ABFB3751B}" type="slidenum">
              <a:rPr lang="en-US" smtClean="0"/>
              <a:pPr/>
              <a:t>28</a:t>
            </a:fld>
            <a:endParaRPr lang="en-US" dirty="0"/>
          </a:p>
        </p:txBody>
      </p:sp>
    </p:spTree>
    <p:extLst>
      <p:ext uri="{BB962C8B-B14F-4D97-AF65-F5344CB8AC3E}">
        <p14:creationId xmlns:p14="http://schemas.microsoft.com/office/powerpoint/2010/main" val="331261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383394"/>
            <a:ext cx="11233150" cy="4709901"/>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3" name="Text Placeholder 2"/>
          <p:cNvSpPr>
            <a:spLocks noGrp="1"/>
          </p:cNvSpPr>
          <p:nvPr>
            <p:ph type="body" sz="quarter" idx="13"/>
          </p:nvPr>
        </p:nvSpPr>
        <p:spPr/>
        <p:txBody>
          <a:bodyPr/>
          <a:lstStyle/>
          <a:p>
            <a:r>
              <a:rPr lang="en-US" dirty="0"/>
              <a:t>LOCATION ENTRY AND EXIT</a:t>
            </a:r>
          </a:p>
        </p:txBody>
      </p:sp>
      <p:sp>
        <p:nvSpPr>
          <p:cNvPr id="4" name="Slide Number Placeholder 3"/>
          <p:cNvSpPr>
            <a:spLocks noGrp="1"/>
          </p:cNvSpPr>
          <p:nvPr>
            <p:ph type="sldNum" sz="quarter" idx="4"/>
          </p:nvPr>
        </p:nvSpPr>
        <p:spPr/>
        <p:txBody>
          <a:bodyPr/>
          <a:lstStyle/>
          <a:p>
            <a:fld id="{8AA84D3D-87A8-7841-9361-203ABFB3751B}" type="slidenum">
              <a:rPr lang="en-US" smtClean="0"/>
              <a:pPr/>
              <a:t>29</a:t>
            </a:fld>
            <a:endParaRPr lang="en-US" dirty="0"/>
          </a:p>
        </p:txBody>
      </p:sp>
      <p:sp>
        <p:nvSpPr>
          <p:cNvPr id="10" name="TextBox 9"/>
          <p:cNvSpPr txBox="1"/>
          <p:nvPr/>
        </p:nvSpPr>
        <p:spPr>
          <a:xfrm>
            <a:off x="400757" y="4112983"/>
            <a:ext cx="4902311"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with all server-side events if the location is small and the AVL frequency long, events can be missed. In this scenario additional logic has been added for this event as can be seen on next slide in cases where a possible intersect is detected</a:t>
            </a:r>
          </a:p>
          <a:p>
            <a:endParaRPr lang="en-US" dirty="0">
              <a:latin typeface="Arial" panose="020B0604020202020204" pitchFamily="34" charset="0"/>
              <a:cs typeface="Arial" panose="020B0604020202020204" pitchFamily="34" charset="0"/>
            </a:endParaRPr>
          </a:p>
        </p:txBody>
      </p:sp>
      <p:sp>
        <p:nvSpPr>
          <p:cNvPr id="32" name="Oval 31"/>
          <p:cNvSpPr/>
          <p:nvPr/>
        </p:nvSpPr>
        <p:spPr>
          <a:xfrm>
            <a:off x="5835188" y="2276872"/>
            <a:ext cx="4469436" cy="2604288"/>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584" y="1855960"/>
            <a:ext cx="476190" cy="780952"/>
          </a:xfrm>
          <a:prstGeom prst="rect">
            <a:avLst/>
          </a:prstGeom>
        </p:spPr>
      </p:pic>
      <p:sp>
        <p:nvSpPr>
          <p:cNvPr id="34" name="TextBox 33"/>
          <p:cNvSpPr txBox="1"/>
          <p:nvPr/>
        </p:nvSpPr>
        <p:spPr>
          <a:xfrm>
            <a:off x="6643095" y="2788259"/>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47" y="3351333"/>
            <a:ext cx="606931" cy="164377"/>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246" y="3014513"/>
            <a:ext cx="606930" cy="164377"/>
          </a:xfrm>
          <a:prstGeom prst="rect">
            <a:avLst/>
          </a:prstGeom>
        </p:spPr>
      </p:pic>
      <p:cxnSp>
        <p:nvCxnSpPr>
          <p:cNvPr id="60" name="Curved Connector 59"/>
          <p:cNvCxnSpPr/>
          <p:nvPr/>
        </p:nvCxnSpPr>
        <p:spPr>
          <a:xfrm rot="10800000">
            <a:off x="5347837" y="3097011"/>
            <a:ext cx="2031161" cy="1441040"/>
          </a:xfrm>
          <a:prstGeom prst="curvedConnector3">
            <a:avLst>
              <a:gd name="adj1" fmla="val 50000"/>
            </a:avLst>
          </a:prstGeom>
          <a:ln w="34925"/>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flipV="1">
            <a:off x="7378997" y="3422335"/>
            <a:ext cx="3457746" cy="1115716"/>
          </a:xfrm>
          <a:prstGeom prst="curvedConnector3">
            <a:avLst>
              <a:gd name="adj1" fmla="val 55289"/>
            </a:avLst>
          </a:prstGeom>
          <a:ln w="34925"/>
          <a:effectLst/>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6299054" y="3922044"/>
            <a:ext cx="272255" cy="307777"/>
            <a:chOff x="6397702" y="4788769"/>
            <a:chExt cx="272255" cy="307777"/>
          </a:xfrm>
        </p:grpSpPr>
        <p:sp>
          <p:nvSpPr>
            <p:cNvPr id="42" name="Oval 41"/>
            <p:cNvSpPr/>
            <p:nvPr/>
          </p:nvSpPr>
          <p:spPr>
            <a:xfrm>
              <a:off x="6397702" y="4806530"/>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4" name="TextBox 43"/>
            <p:cNvSpPr txBox="1"/>
            <p:nvPr/>
          </p:nvSpPr>
          <p:spPr>
            <a:xfrm>
              <a:off x="6398324" y="4788769"/>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B</a:t>
              </a:r>
            </a:p>
          </p:txBody>
        </p:sp>
      </p:grpSp>
      <p:grpSp>
        <p:nvGrpSpPr>
          <p:cNvPr id="48" name="Group 47"/>
          <p:cNvGrpSpPr/>
          <p:nvPr/>
        </p:nvGrpSpPr>
        <p:grpSpPr>
          <a:xfrm>
            <a:off x="8593537" y="4125094"/>
            <a:ext cx="272255" cy="307777"/>
            <a:chOff x="6738814" y="5147319"/>
            <a:chExt cx="272255" cy="307777"/>
          </a:xfrm>
        </p:grpSpPr>
        <p:sp>
          <p:nvSpPr>
            <p:cNvPr id="49" name="Oval 48"/>
            <p:cNvSpPr/>
            <p:nvPr/>
          </p:nvSpPr>
          <p:spPr>
            <a:xfrm>
              <a:off x="6738814" y="5165080"/>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0" name="TextBox 49"/>
            <p:cNvSpPr txBox="1"/>
            <p:nvPr/>
          </p:nvSpPr>
          <p:spPr>
            <a:xfrm>
              <a:off x="6739436" y="5147319"/>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C</a:t>
              </a:r>
            </a:p>
          </p:txBody>
        </p:sp>
      </p:grpSp>
      <p:grpSp>
        <p:nvGrpSpPr>
          <p:cNvPr id="45" name="Group 44"/>
          <p:cNvGrpSpPr/>
          <p:nvPr/>
        </p:nvGrpSpPr>
        <p:grpSpPr>
          <a:xfrm>
            <a:off x="5296020" y="2942812"/>
            <a:ext cx="272255" cy="307777"/>
            <a:chOff x="5808133" y="4771008"/>
            <a:chExt cx="272255" cy="307777"/>
          </a:xfrm>
        </p:grpSpPr>
        <p:sp>
          <p:nvSpPr>
            <p:cNvPr id="46" name="Oval 45"/>
            <p:cNvSpPr/>
            <p:nvPr/>
          </p:nvSpPr>
          <p:spPr>
            <a:xfrm>
              <a:off x="5808133" y="4788769"/>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7" name="TextBox 46"/>
            <p:cNvSpPr txBox="1"/>
            <p:nvPr/>
          </p:nvSpPr>
          <p:spPr>
            <a:xfrm>
              <a:off x="5808755" y="4771008"/>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A</a:t>
              </a:r>
            </a:p>
          </p:txBody>
        </p:sp>
      </p:grpSp>
      <p:grpSp>
        <p:nvGrpSpPr>
          <p:cNvPr id="51" name="Group 50"/>
          <p:cNvGrpSpPr/>
          <p:nvPr/>
        </p:nvGrpSpPr>
        <p:grpSpPr>
          <a:xfrm>
            <a:off x="10521269" y="3257939"/>
            <a:ext cx="272255" cy="307777"/>
            <a:chOff x="6097844" y="5248946"/>
            <a:chExt cx="272255" cy="307777"/>
          </a:xfrm>
        </p:grpSpPr>
        <p:sp>
          <p:nvSpPr>
            <p:cNvPr id="52" name="Oval 51"/>
            <p:cNvSpPr/>
            <p:nvPr/>
          </p:nvSpPr>
          <p:spPr>
            <a:xfrm>
              <a:off x="6097844" y="5266707"/>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4" name="TextBox 53"/>
            <p:cNvSpPr txBox="1"/>
            <p:nvPr/>
          </p:nvSpPr>
          <p:spPr>
            <a:xfrm>
              <a:off x="6098466" y="5248946"/>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D</a:t>
              </a:r>
            </a:p>
          </p:txBody>
        </p:sp>
      </p:grpSp>
      <p:sp>
        <p:nvSpPr>
          <p:cNvPr id="107" name="Rectangle 106"/>
          <p:cNvSpPr/>
          <p:nvPr/>
        </p:nvSpPr>
        <p:spPr>
          <a:xfrm>
            <a:off x="447064" y="1444452"/>
            <a:ext cx="3522322" cy="2862322"/>
          </a:xfrm>
          <a:prstGeom prst="rect">
            <a:avLst/>
          </a:prstGeom>
        </p:spPr>
        <p:txBody>
          <a:bodyPr wrap="square">
            <a:spAutoFit/>
          </a:bodyPr>
          <a:lstStyle/>
          <a:p>
            <a:r>
              <a:rPr lang="en-ZA" dirty="0">
                <a:latin typeface="Arial" panose="020B0604020202020204" pitchFamily="34" charset="0"/>
                <a:cs typeface="Arial" panose="020B0604020202020204" pitchFamily="34" charset="0"/>
              </a:rPr>
              <a:t>Duration is the time between B and D</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Available values are location name and max speed and duration </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Distance not available</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108" name="TextBox 107"/>
          <p:cNvSpPr txBox="1"/>
          <p:nvPr/>
        </p:nvSpPr>
        <p:spPr>
          <a:xfrm>
            <a:off x="6969740" y="5071305"/>
            <a:ext cx="2201875" cy="400110"/>
          </a:xfrm>
          <a:prstGeom prst="rect">
            <a:avLst/>
          </a:prstGeom>
        </p:spPr>
        <p:txBody>
          <a:bodyPr wrap="square" rtlCol="0">
            <a:spAutoFit/>
          </a:bodyPr>
          <a:lstStyle/>
          <a:p>
            <a:pPr algn="ctr"/>
            <a:r>
              <a:rPr lang="en-US" sz="2000" b="1" dirty="0">
                <a:solidFill>
                  <a:schemeClr val="accent1"/>
                </a:solidFill>
                <a:latin typeface="Century Gothic" panose="020B0502020202020204" pitchFamily="34" charset="0"/>
                <a:cs typeface="Arial" panose="020B0604020202020204" pitchFamily="34" charset="0"/>
              </a:rPr>
              <a:t>AVL’s = A,B,C,D</a:t>
            </a:r>
            <a:endParaRPr lang="en-US" sz="2000" dirty="0">
              <a:solidFill>
                <a:schemeClr val="accent1"/>
              </a:solidFill>
              <a:latin typeface="Century Gothic" panose="020B0502020202020204" pitchFamily="34" charset="0"/>
              <a:cs typeface="Arial" panose="020B0604020202020204" pitchFamily="34" charset="0"/>
            </a:endParaRPr>
          </a:p>
        </p:txBody>
      </p:sp>
      <p:sp>
        <p:nvSpPr>
          <p:cNvPr id="5" name="Right Brace 4"/>
          <p:cNvSpPr/>
          <p:nvPr/>
        </p:nvSpPr>
        <p:spPr>
          <a:xfrm rot="15677812">
            <a:off x="8068342" y="1098291"/>
            <a:ext cx="747492" cy="4217297"/>
          </a:xfrm>
          <a:prstGeom prst="rightBrace">
            <a:avLst>
              <a:gd name="adj1" fmla="val 8333"/>
              <a:gd name="adj2" fmla="val 68164"/>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989822" y="2298567"/>
            <a:ext cx="1368152" cy="369332"/>
          </a:xfrm>
          <a:prstGeom prst="rect">
            <a:avLst/>
          </a:prstGeom>
          <a:noFill/>
        </p:spPr>
        <p:txBody>
          <a:bodyPr wrap="square" rtlCol="0">
            <a:spAutoFit/>
          </a:bodyPr>
          <a:lstStyle/>
          <a:p>
            <a:r>
              <a:rPr lang="en-US" b="1" dirty="0">
                <a:solidFill>
                  <a:srgbClr val="0070C0"/>
                </a:solidFill>
              </a:rPr>
              <a:t>Duration</a:t>
            </a:r>
          </a:p>
        </p:txBody>
      </p:sp>
    </p:spTree>
    <p:extLst>
      <p:ext uri="{BB962C8B-B14F-4D97-AF65-F5344CB8AC3E}">
        <p14:creationId xmlns:p14="http://schemas.microsoft.com/office/powerpoint/2010/main" val="51725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334963" y="1484784"/>
            <a:ext cx="11233150" cy="3938810"/>
          </a:xfrm>
        </p:spPr>
        <p:txBody>
          <a:bodyPr/>
          <a:lstStyle/>
          <a:p>
            <a:pPr indent="-457200">
              <a:lnSpc>
                <a:spcPct val="150000"/>
              </a:lnSpc>
              <a:buClr>
                <a:srgbClr val="41A336"/>
              </a:buClr>
            </a:pPr>
            <a:r>
              <a:rPr lang="en-US" sz="2800" dirty="0">
                <a:sym typeface="Arial" pitchFamily="34" charset="0"/>
              </a:rPr>
              <a:t>Essentially this is for all Customers (</a:t>
            </a:r>
            <a:r>
              <a:rPr lang="en-US" sz="2800" dirty="0" err="1">
                <a:sym typeface="Arial" pitchFamily="34" charset="0"/>
              </a:rPr>
              <a:t>excl.TABS</a:t>
            </a:r>
            <a:r>
              <a:rPr lang="en-US" sz="2800" dirty="0">
                <a:sym typeface="Arial" pitchFamily="34" charset="0"/>
              </a:rPr>
              <a:t>)</a:t>
            </a:r>
          </a:p>
          <a:p>
            <a:pPr indent="-457200">
              <a:lnSpc>
                <a:spcPct val="150000"/>
              </a:lnSpc>
              <a:buClr>
                <a:srgbClr val="41A336"/>
              </a:buClr>
            </a:pPr>
            <a:r>
              <a:rPr lang="en-US" sz="2800" dirty="0">
                <a:sym typeface="Arial" pitchFamily="34" charset="0"/>
              </a:rPr>
              <a:t>With the added benefit that it allows location based event 	monitoring to Customers who are using </a:t>
            </a:r>
            <a:r>
              <a:rPr lang="en-US" sz="2800" b="1" dirty="0">
                <a:sym typeface="Arial" pitchFamily="34" charset="0"/>
              </a:rPr>
              <a:t>OBC with no on board 	location storage</a:t>
            </a:r>
            <a:r>
              <a:rPr lang="en-US" sz="2800" dirty="0">
                <a:sym typeface="Arial" pitchFamily="34" charset="0"/>
              </a:rPr>
              <a:t> and to</a:t>
            </a:r>
          </a:p>
          <a:p>
            <a:pPr indent="-457200">
              <a:lnSpc>
                <a:spcPct val="150000"/>
              </a:lnSpc>
              <a:buClr>
                <a:srgbClr val="41A336"/>
              </a:buClr>
            </a:pPr>
            <a:r>
              <a:rPr lang="en-US" sz="2800" b="1" dirty="0">
                <a:sym typeface="Arial" pitchFamily="34" charset="0"/>
              </a:rPr>
              <a:t>Customers whose locations exceed the storage capacity of 	the OBC</a:t>
            </a:r>
            <a:r>
              <a:rPr lang="en-US" sz="2800" dirty="0">
                <a:sym typeface="Arial" pitchFamily="34" charset="0"/>
              </a:rPr>
              <a:t> and real-time in-cab feedback is not required.</a:t>
            </a:r>
          </a:p>
          <a:p>
            <a:pPr marL="0" indent="0">
              <a:buNone/>
            </a:pPr>
            <a:endParaRPr lang="en-US" sz="2800" dirty="0"/>
          </a:p>
        </p:txBody>
      </p:sp>
      <p:sp>
        <p:nvSpPr>
          <p:cNvPr id="9" name="Text Placeholder 8"/>
          <p:cNvSpPr>
            <a:spLocks noGrp="1"/>
          </p:cNvSpPr>
          <p:nvPr>
            <p:ph type="body" sz="quarter" idx="13"/>
          </p:nvPr>
        </p:nvSpPr>
        <p:spPr/>
        <p:txBody>
          <a:bodyPr/>
          <a:lstStyle/>
          <a:p>
            <a:r>
              <a:rPr lang="en-US" dirty="0"/>
              <a:t>WHO IS IT FOR?</a:t>
            </a:r>
          </a:p>
        </p:txBody>
      </p:sp>
      <p:sp>
        <p:nvSpPr>
          <p:cNvPr id="4" name="Slide Number Placeholder 3"/>
          <p:cNvSpPr>
            <a:spLocks noGrp="1"/>
          </p:cNvSpPr>
          <p:nvPr>
            <p:ph type="sldNum" sz="quarter" idx="4"/>
          </p:nvPr>
        </p:nvSpPr>
        <p:spPr/>
        <p:txBody>
          <a:bodyPr/>
          <a:lstStyle/>
          <a:p>
            <a:fld id="{8AA84D3D-87A8-7841-9361-203ABFB3751B}" type="slidenum">
              <a:rPr lang="en-US" smtClean="0"/>
              <a:pPr/>
              <a:t>3</a:t>
            </a:fld>
            <a:endParaRPr lang="en-US" dirty="0"/>
          </a:p>
        </p:txBody>
      </p:sp>
    </p:spTree>
    <p:extLst>
      <p:ext uri="{BB962C8B-B14F-4D97-AF65-F5344CB8AC3E}">
        <p14:creationId xmlns:p14="http://schemas.microsoft.com/office/powerpoint/2010/main" val="1720749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383394"/>
            <a:ext cx="11233150" cy="4709901"/>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3" name="Text Placeholder 2"/>
          <p:cNvSpPr>
            <a:spLocks noGrp="1"/>
          </p:cNvSpPr>
          <p:nvPr>
            <p:ph type="body" sz="quarter" idx="13"/>
          </p:nvPr>
        </p:nvSpPr>
        <p:spPr/>
        <p:txBody>
          <a:bodyPr/>
          <a:lstStyle/>
          <a:p>
            <a:r>
              <a:rPr lang="en-US" dirty="0"/>
              <a:t>LOCATION ENTRY AND EXIT</a:t>
            </a:r>
            <a:r>
              <a:rPr lang="en-US" sz="1600" dirty="0"/>
              <a:t>(no positions recorded inside location, but straight line between positions indicate possible intersection with a location)</a:t>
            </a:r>
          </a:p>
        </p:txBody>
      </p:sp>
      <p:sp>
        <p:nvSpPr>
          <p:cNvPr id="4" name="Slide Number Placeholder 3"/>
          <p:cNvSpPr>
            <a:spLocks noGrp="1"/>
          </p:cNvSpPr>
          <p:nvPr>
            <p:ph type="sldNum" sz="quarter" idx="4"/>
          </p:nvPr>
        </p:nvSpPr>
        <p:spPr/>
        <p:txBody>
          <a:bodyPr/>
          <a:lstStyle/>
          <a:p>
            <a:fld id="{8AA84D3D-87A8-7841-9361-203ABFB3751B}" type="slidenum">
              <a:rPr lang="en-US" smtClean="0"/>
              <a:pPr/>
              <a:t>30</a:t>
            </a:fld>
            <a:endParaRPr lang="en-US" dirty="0"/>
          </a:p>
        </p:txBody>
      </p:sp>
      <p:sp>
        <p:nvSpPr>
          <p:cNvPr id="10" name="TextBox 9"/>
          <p:cNvSpPr txBox="1"/>
          <p:nvPr/>
        </p:nvSpPr>
        <p:spPr>
          <a:xfrm>
            <a:off x="403220" y="3505336"/>
            <a:ext cx="4299423"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with all server-side events if the location is small and the AVL frequency long, events can be missed. In this scenario additional logic has been added for this event as can be seen on this picture where a possible intersect is detected (yellow line)</a:t>
            </a:r>
          </a:p>
        </p:txBody>
      </p:sp>
      <p:sp>
        <p:nvSpPr>
          <p:cNvPr id="32" name="Oval 31"/>
          <p:cNvSpPr/>
          <p:nvPr/>
        </p:nvSpPr>
        <p:spPr>
          <a:xfrm>
            <a:off x="5835188" y="2276872"/>
            <a:ext cx="4469436" cy="2604288"/>
          </a:xfrm>
          <a:prstGeom prst="ellipse">
            <a:avLst/>
          </a:prstGeom>
          <a:solidFill>
            <a:srgbClr val="50B848">
              <a:alpha val="20000"/>
            </a:srgbClr>
          </a:solidFill>
          <a:ln w="15875">
            <a:solidFill>
              <a:srgbClr val="50B84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584" y="1855960"/>
            <a:ext cx="476190" cy="780952"/>
          </a:xfrm>
          <a:prstGeom prst="rect">
            <a:avLst/>
          </a:prstGeom>
        </p:spPr>
      </p:pic>
      <p:sp>
        <p:nvSpPr>
          <p:cNvPr id="34" name="TextBox 33"/>
          <p:cNvSpPr txBox="1"/>
          <p:nvPr/>
        </p:nvSpPr>
        <p:spPr>
          <a:xfrm>
            <a:off x="6643095" y="2788259"/>
            <a:ext cx="2855167" cy="369332"/>
          </a:xfrm>
          <a:prstGeom prst="rect">
            <a:avLst/>
          </a:prstGeom>
          <a:noFill/>
        </p:spPr>
        <p:txBody>
          <a:bodyPr wrap="square" rtlCol="0">
            <a:spAutoFit/>
          </a:bodyPr>
          <a:lstStyle/>
          <a:p>
            <a:pPr algn="ctr"/>
            <a:r>
              <a:rPr lang="en-US" b="1" dirty="0">
                <a:solidFill>
                  <a:srgbClr val="3B8C35"/>
                </a:solidFill>
                <a:latin typeface="Century Gothic" panose="020B0502020202020204" pitchFamily="34" charset="0"/>
                <a:cs typeface="Arial" panose="020B0604020202020204" pitchFamily="34" charset="0"/>
              </a:rPr>
              <a:t>Location A</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047" y="3351333"/>
            <a:ext cx="606931" cy="164377"/>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246" y="3014513"/>
            <a:ext cx="606930" cy="164377"/>
          </a:xfrm>
          <a:prstGeom prst="rect">
            <a:avLst/>
          </a:prstGeom>
        </p:spPr>
      </p:pic>
      <p:cxnSp>
        <p:nvCxnSpPr>
          <p:cNvPr id="60" name="Curved Connector 59"/>
          <p:cNvCxnSpPr/>
          <p:nvPr/>
        </p:nvCxnSpPr>
        <p:spPr>
          <a:xfrm rot="10800000">
            <a:off x="5347837" y="3097011"/>
            <a:ext cx="2031161" cy="1441040"/>
          </a:xfrm>
          <a:prstGeom prst="curvedConnector3">
            <a:avLst>
              <a:gd name="adj1" fmla="val 50000"/>
            </a:avLst>
          </a:prstGeom>
          <a:ln w="34925"/>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p:nvPr/>
        </p:nvCxnSpPr>
        <p:spPr>
          <a:xfrm flipV="1">
            <a:off x="7378997" y="3422335"/>
            <a:ext cx="3457746" cy="1115716"/>
          </a:xfrm>
          <a:prstGeom prst="curvedConnector3">
            <a:avLst>
              <a:gd name="adj1" fmla="val 55289"/>
            </a:avLst>
          </a:prstGeom>
          <a:ln w="34925"/>
          <a:effectLst/>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5296020" y="2942812"/>
            <a:ext cx="272255" cy="307777"/>
            <a:chOff x="5808133" y="4771008"/>
            <a:chExt cx="272255" cy="307777"/>
          </a:xfrm>
        </p:grpSpPr>
        <p:sp>
          <p:nvSpPr>
            <p:cNvPr id="46" name="Oval 45"/>
            <p:cNvSpPr/>
            <p:nvPr/>
          </p:nvSpPr>
          <p:spPr>
            <a:xfrm>
              <a:off x="5808133" y="4788769"/>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7" name="TextBox 46"/>
            <p:cNvSpPr txBox="1"/>
            <p:nvPr/>
          </p:nvSpPr>
          <p:spPr>
            <a:xfrm>
              <a:off x="5808755" y="4771008"/>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A</a:t>
              </a:r>
            </a:p>
          </p:txBody>
        </p:sp>
      </p:grpSp>
      <p:grpSp>
        <p:nvGrpSpPr>
          <p:cNvPr id="51" name="Group 50"/>
          <p:cNvGrpSpPr/>
          <p:nvPr/>
        </p:nvGrpSpPr>
        <p:grpSpPr>
          <a:xfrm>
            <a:off x="10521269" y="3257939"/>
            <a:ext cx="272255" cy="307777"/>
            <a:chOff x="6097844" y="5248946"/>
            <a:chExt cx="272255" cy="307777"/>
          </a:xfrm>
        </p:grpSpPr>
        <p:sp>
          <p:nvSpPr>
            <p:cNvPr id="52" name="Oval 51"/>
            <p:cNvSpPr/>
            <p:nvPr/>
          </p:nvSpPr>
          <p:spPr>
            <a:xfrm>
              <a:off x="6097844" y="5266707"/>
              <a:ext cx="272255" cy="2722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4" name="TextBox 53"/>
            <p:cNvSpPr txBox="1"/>
            <p:nvPr/>
          </p:nvSpPr>
          <p:spPr>
            <a:xfrm>
              <a:off x="6098466" y="5248946"/>
              <a:ext cx="271010" cy="30777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cs typeface="Arial" panose="020B0604020202020204" pitchFamily="34" charset="0"/>
                </a:rPr>
                <a:t>D</a:t>
              </a:r>
            </a:p>
          </p:txBody>
        </p:sp>
      </p:grpSp>
      <p:sp>
        <p:nvSpPr>
          <p:cNvPr id="107" name="Rectangle 106"/>
          <p:cNvSpPr/>
          <p:nvPr/>
        </p:nvSpPr>
        <p:spPr>
          <a:xfrm>
            <a:off x="447063" y="1444452"/>
            <a:ext cx="4255581" cy="2308324"/>
          </a:xfrm>
          <a:prstGeom prst="rect">
            <a:avLst/>
          </a:prstGeom>
        </p:spPr>
        <p:txBody>
          <a:bodyPr wrap="square">
            <a:spAutoFit/>
          </a:bodyPr>
          <a:lstStyle/>
          <a:p>
            <a:r>
              <a:rPr lang="en-ZA" dirty="0">
                <a:latin typeface="Arial" panose="020B0604020202020204" pitchFamily="34" charset="0"/>
                <a:cs typeface="Arial" panose="020B0604020202020204" pitchFamily="34" charset="0"/>
              </a:rPr>
              <a:t>Duration is the time between A and D</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Available values are location name and max speed and duration </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Distance not available</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108" name="TextBox 107"/>
          <p:cNvSpPr txBox="1"/>
          <p:nvPr/>
        </p:nvSpPr>
        <p:spPr>
          <a:xfrm>
            <a:off x="6969740" y="5071305"/>
            <a:ext cx="2201875" cy="400110"/>
          </a:xfrm>
          <a:prstGeom prst="rect">
            <a:avLst/>
          </a:prstGeom>
        </p:spPr>
        <p:txBody>
          <a:bodyPr wrap="square" rtlCol="0">
            <a:spAutoFit/>
          </a:bodyPr>
          <a:lstStyle/>
          <a:p>
            <a:pPr algn="ctr"/>
            <a:r>
              <a:rPr lang="en-US" sz="2000" b="1" dirty="0">
                <a:solidFill>
                  <a:schemeClr val="accent1"/>
                </a:solidFill>
                <a:latin typeface="Century Gothic" panose="020B0502020202020204" pitchFamily="34" charset="0"/>
                <a:cs typeface="Arial" panose="020B0604020202020204" pitchFamily="34" charset="0"/>
              </a:rPr>
              <a:t>AVL’s = A,D</a:t>
            </a:r>
            <a:endParaRPr lang="en-US" sz="2000" dirty="0">
              <a:solidFill>
                <a:schemeClr val="accent1"/>
              </a:solidFill>
              <a:latin typeface="Century Gothic" panose="020B0502020202020204" pitchFamily="34" charset="0"/>
              <a:cs typeface="Arial" panose="020B0604020202020204" pitchFamily="34" charset="0"/>
            </a:endParaRPr>
          </a:p>
        </p:txBody>
      </p:sp>
      <p:sp>
        <p:nvSpPr>
          <p:cNvPr id="5" name="Right Brace 4"/>
          <p:cNvSpPr/>
          <p:nvPr/>
        </p:nvSpPr>
        <p:spPr>
          <a:xfrm rot="16405563">
            <a:off x="7930362" y="-215653"/>
            <a:ext cx="583363" cy="5257797"/>
          </a:xfrm>
          <a:prstGeom prst="rightBrace">
            <a:avLst>
              <a:gd name="adj1" fmla="val 8333"/>
              <a:gd name="adj2" fmla="val 6778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902148" y="1812468"/>
            <a:ext cx="1368152" cy="369332"/>
          </a:xfrm>
          <a:prstGeom prst="rect">
            <a:avLst/>
          </a:prstGeom>
          <a:noFill/>
        </p:spPr>
        <p:txBody>
          <a:bodyPr wrap="square" rtlCol="0">
            <a:spAutoFit/>
          </a:bodyPr>
          <a:lstStyle/>
          <a:p>
            <a:r>
              <a:rPr lang="en-US" b="1" dirty="0">
                <a:solidFill>
                  <a:srgbClr val="0070C0"/>
                </a:solidFill>
              </a:rPr>
              <a:t>Duration</a:t>
            </a:r>
          </a:p>
        </p:txBody>
      </p:sp>
      <p:cxnSp>
        <p:nvCxnSpPr>
          <p:cNvPr id="8" name="Straight Connector 7"/>
          <p:cNvCxnSpPr>
            <a:stCxn id="47" idx="3"/>
            <a:endCxn id="54" idx="1"/>
          </p:cNvCxnSpPr>
          <p:nvPr/>
        </p:nvCxnSpPr>
        <p:spPr>
          <a:xfrm>
            <a:off x="5567652" y="3096701"/>
            <a:ext cx="4954239" cy="315127"/>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5084453" y="2564744"/>
            <a:ext cx="658244" cy="1000972"/>
          </a:xfrm>
          <a:prstGeom prst="line">
            <a:avLst/>
          </a:prstGeom>
          <a:ln w="19050">
            <a:solidFill>
              <a:schemeClr val="accent2"/>
            </a:solidFill>
            <a:prstDash val="soli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0617736" y="2638686"/>
            <a:ext cx="56239" cy="1880659"/>
          </a:xfrm>
          <a:prstGeom prst="line">
            <a:avLst/>
          </a:prstGeom>
          <a:ln w="19050">
            <a:solidFill>
              <a:schemeClr val="accent2"/>
            </a:solidFill>
            <a:prstDash val="soli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70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78197" y="1135717"/>
            <a:ext cx="11449272" cy="3938810"/>
          </a:xfrm>
        </p:spPr>
        <p:txBody>
          <a:bodyPr/>
          <a:lstStyle/>
          <a:p>
            <a:pPr marL="0" lvl="0" indent="-457200">
              <a:lnSpc>
                <a:spcPct val="150000"/>
              </a:lnSpc>
              <a:spcBef>
                <a:spcPts val="0"/>
              </a:spcBef>
              <a:buClr>
                <a:srgbClr val="41A336"/>
              </a:buClr>
              <a:buSzTx/>
            </a:pPr>
            <a:r>
              <a:rPr lang="en-US" sz="1600" b="1" dirty="0">
                <a:solidFill>
                  <a:prstClr val="black"/>
                </a:solidFill>
              </a:rPr>
              <a:t>New event type: </a:t>
            </a:r>
            <a:r>
              <a:rPr lang="en-US" sz="1600" dirty="0">
                <a:solidFill>
                  <a:prstClr val="black"/>
                </a:solidFill>
              </a:rPr>
              <a:t>Server-side events</a:t>
            </a:r>
          </a:p>
          <a:p>
            <a:pPr marL="457200" lvl="1" indent="-457200">
              <a:lnSpc>
                <a:spcPct val="150000"/>
              </a:lnSpc>
              <a:spcBef>
                <a:spcPts val="0"/>
              </a:spcBef>
              <a:buClr>
                <a:srgbClr val="41A336"/>
              </a:buClr>
              <a:buSzTx/>
            </a:pPr>
            <a:r>
              <a:rPr lang="en-US" sz="1600" b="1" dirty="0">
                <a:solidFill>
                  <a:prstClr val="black"/>
                </a:solidFill>
              </a:rPr>
              <a:t>Recorded events </a:t>
            </a:r>
            <a:r>
              <a:rPr lang="en-US" sz="1600" dirty="0">
                <a:solidFill>
                  <a:prstClr val="black"/>
                </a:solidFill>
              </a:rPr>
              <a:t>(Passive data only from the FM, All data from MiX2000/MiX4000/MiX6000)</a:t>
            </a:r>
          </a:p>
          <a:p>
            <a:pPr marL="914400" lvl="2" indent="-457200">
              <a:lnSpc>
                <a:spcPct val="150000"/>
              </a:lnSpc>
              <a:spcBef>
                <a:spcPts val="0"/>
              </a:spcBef>
              <a:buClr>
                <a:srgbClr val="41A336"/>
              </a:buClr>
            </a:pPr>
            <a:r>
              <a:rPr lang="en-GB" sz="1600" kern="0" dirty="0">
                <a:solidFill>
                  <a:sysClr val="windowText" lastClr="000000"/>
                </a:solidFill>
              </a:rPr>
              <a:t>Event Report</a:t>
            </a:r>
          </a:p>
          <a:p>
            <a:pPr marL="914400" lvl="2" indent="-457200">
              <a:lnSpc>
                <a:spcPct val="150000"/>
              </a:lnSpc>
              <a:spcBef>
                <a:spcPts val="0"/>
              </a:spcBef>
              <a:buClr>
                <a:srgbClr val="41A336"/>
              </a:buClr>
            </a:pPr>
            <a:r>
              <a:rPr lang="en-GB" sz="1600" kern="0" dirty="0">
                <a:solidFill>
                  <a:sysClr val="windowText" lastClr="000000"/>
                </a:solidFill>
              </a:rPr>
              <a:t>Historical Tracking </a:t>
            </a:r>
            <a:r>
              <a:rPr lang="en-GB" sz="1600" i="1" kern="0" dirty="0">
                <a:solidFill>
                  <a:sysClr val="windowText" lastClr="000000"/>
                </a:solidFill>
              </a:rPr>
              <a:t>(shows both passive and active </a:t>
            </a:r>
            <a:r>
              <a:rPr lang="en-GB" sz="1600" b="1" i="1" kern="0" dirty="0">
                <a:solidFill>
                  <a:sysClr val="windowText" lastClr="000000"/>
                </a:solidFill>
              </a:rPr>
              <a:t>position </a:t>
            </a:r>
            <a:r>
              <a:rPr lang="en-GB" sz="1600" i="1" kern="0" dirty="0">
                <a:solidFill>
                  <a:sysClr val="windowText" lastClr="000000"/>
                </a:solidFill>
              </a:rPr>
              <a:t>data, but only recorded /passive </a:t>
            </a:r>
            <a:r>
              <a:rPr lang="en-GB" sz="1600" b="1" i="1" kern="0" dirty="0">
                <a:solidFill>
                  <a:sysClr val="windowText" lastClr="000000"/>
                </a:solidFill>
              </a:rPr>
              <a:t>event </a:t>
            </a:r>
            <a:r>
              <a:rPr lang="en-GB" sz="1600" i="1" kern="0" dirty="0">
                <a:solidFill>
                  <a:sysClr val="windowText" lastClr="000000"/>
                </a:solidFill>
              </a:rPr>
              <a:t>data)</a:t>
            </a:r>
          </a:p>
          <a:p>
            <a:pPr marL="914400" lvl="2" indent="-457200">
              <a:lnSpc>
                <a:spcPct val="150000"/>
              </a:lnSpc>
              <a:spcBef>
                <a:spcPts val="0"/>
              </a:spcBef>
              <a:buClr>
                <a:srgbClr val="41A336"/>
              </a:buClr>
            </a:pPr>
            <a:r>
              <a:rPr lang="en-GB" sz="1600" kern="0" dirty="0">
                <a:solidFill>
                  <a:sysClr val="windowText" lastClr="000000"/>
                </a:solidFill>
              </a:rPr>
              <a:t>Activity Timeline</a:t>
            </a:r>
          </a:p>
          <a:p>
            <a:pPr marL="457200" lvl="1" indent="-457200">
              <a:lnSpc>
                <a:spcPct val="150000"/>
              </a:lnSpc>
              <a:spcBef>
                <a:spcPts val="0"/>
              </a:spcBef>
              <a:buClr>
                <a:srgbClr val="41A336"/>
              </a:buClr>
              <a:buSzTx/>
            </a:pPr>
            <a:r>
              <a:rPr lang="en-GB" sz="1600" b="1" kern="0" dirty="0">
                <a:solidFill>
                  <a:sysClr val="windowText" lastClr="000000"/>
                </a:solidFill>
              </a:rPr>
              <a:t>Active events </a:t>
            </a:r>
            <a:r>
              <a:rPr lang="en-GB" sz="1600" kern="0" dirty="0">
                <a:solidFill>
                  <a:sysClr val="windowText" lastClr="000000"/>
                </a:solidFill>
              </a:rPr>
              <a:t>(Active data only from the FM, All data from MiX2000/MiX4000/MiX6000)</a:t>
            </a:r>
          </a:p>
          <a:p>
            <a:pPr marL="914400" lvl="2" indent="-457200">
              <a:lnSpc>
                <a:spcPct val="150000"/>
              </a:lnSpc>
              <a:spcBef>
                <a:spcPts val="0"/>
              </a:spcBef>
              <a:buClr>
                <a:srgbClr val="41A336"/>
              </a:buClr>
            </a:pPr>
            <a:r>
              <a:rPr lang="en-GB" sz="1600" kern="0" dirty="0">
                <a:solidFill>
                  <a:sysClr val="windowText" lastClr="000000"/>
                </a:solidFill>
              </a:rPr>
              <a:t>Live Tracking</a:t>
            </a:r>
          </a:p>
          <a:p>
            <a:pPr marL="914400" lvl="2" indent="-457200">
              <a:lnSpc>
                <a:spcPct val="150000"/>
              </a:lnSpc>
              <a:spcBef>
                <a:spcPts val="0"/>
              </a:spcBef>
              <a:buClr>
                <a:srgbClr val="41A336"/>
              </a:buClr>
            </a:pPr>
            <a:r>
              <a:rPr lang="en-GB" sz="1600" kern="0" dirty="0">
                <a:solidFill>
                  <a:sysClr val="windowText" lastClr="000000"/>
                </a:solidFill>
              </a:rPr>
              <a:t>Info Hub</a:t>
            </a:r>
          </a:p>
          <a:p>
            <a:pPr marL="914400" lvl="2" indent="-457200">
              <a:lnSpc>
                <a:spcPct val="150000"/>
              </a:lnSpc>
              <a:spcBef>
                <a:spcPts val="0"/>
              </a:spcBef>
              <a:buClr>
                <a:srgbClr val="41A336"/>
              </a:buClr>
            </a:pPr>
            <a:r>
              <a:rPr lang="en-GB" sz="1600" kern="0" dirty="0">
                <a:solidFill>
                  <a:sysClr val="windowText" lastClr="000000"/>
                </a:solidFill>
              </a:rPr>
              <a:t>Email/SMS Notifications can be created</a:t>
            </a:r>
          </a:p>
          <a:p>
            <a:pPr marL="0" indent="0">
              <a:buNone/>
            </a:pPr>
            <a:r>
              <a:rPr lang="en-US" dirty="0"/>
              <a:t>	</a:t>
            </a:r>
            <a:r>
              <a:rPr lang="en-GB" sz="1600" b="1" u="sng" kern="0" dirty="0">
                <a:solidFill>
                  <a:sysClr val="windowText" lastClr="000000"/>
                </a:solidFill>
              </a:rPr>
              <a:t> ***NB note</a:t>
            </a:r>
            <a:r>
              <a:rPr lang="en-GB" sz="1600" kern="0" dirty="0">
                <a:solidFill>
                  <a:sysClr val="windowText" lastClr="000000"/>
                </a:solidFill>
              </a:rPr>
              <a:t> : Excludes “Distance in location” and “Location entry and exit” as it calculates distance and duration 	based on passive positions only and therefore this event is not available in Live Tracking, Info Hub or in Notifications 	for 	FM’s.</a:t>
            </a:r>
            <a:endParaRPr lang="en-US" sz="1600" dirty="0"/>
          </a:p>
        </p:txBody>
      </p:sp>
      <p:sp>
        <p:nvSpPr>
          <p:cNvPr id="3" name="Text Placeholder 2"/>
          <p:cNvSpPr>
            <a:spLocks noGrp="1"/>
          </p:cNvSpPr>
          <p:nvPr>
            <p:ph type="body" sz="quarter" idx="13"/>
          </p:nvPr>
        </p:nvSpPr>
        <p:spPr>
          <a:xfrm>
            <a:off x="361249" y="286442"/>
            <a:ext cx="11161712" cy="849275"/>
          </a:xfrm>
        </p:spPr>
        <p:txBody>
          <a:bodyPr/>
          <a:lstStyle/>
          <a:p>
            <a:r>
              <a:rPr lang="en-US" dirty="0"/>
              <a:t>HOW ARE SSE VIEWED IN DYNAMIX?</a:t>
            </a:r>
          </a:p>
        </p:txBody>
      </p:sp>
      <p:sp>
        <p:nvSpPr>
          <p:cNvPr id="4" name="Slide Number Placeholder 3"/>
          <p:cNvSpPr>
            <a:spLocks noGrp="1"/>
          </p:cNvSpPr>
          <p:nvPr>
            <p:ph type="sldNum" sz="quarter" idx="4"/>
          </p:nvPr>
        </p:nvSpPr>
        <p:spPr/>
        <p:txBody>
          <a:bodyPr/>
          <a:lstStyle/>
          <a:p>
            <a:fld id="{8AA84D3D-87A8-7841-9361-203ABFB3751B}" type="slidenum">
              <a:rPr lang="en-US" smtClean="0"/>
              <a:pPr/>
              <a:t>31</a:t>
            </a:fld>
            <a:endParaRPr lang="en-US" dirty="0"/>
          </a:p>
        </p:txBody>
      </p:sp>
    </p:spTree>
    <p:extLst>
      <p:ext uri="{BB962C8B-B14F-4D97-AF65-F5344CB8AC3E}">
        <p14:creationId xmlns:p14="http://schemas.microsoft.com/office/powerpoint/2010/main" val="13652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59746" y="1412776"/>
            <a:ext cx="11449272" cy="3938810"/>
          </a:xfrm>
        </p:spPr>
        <p:txBody>
          <a:bodyPr/>
          <a:lstStyle/>
          <a:p>
            <a:pPr marL="0" lvl="0" indent="0">
              <a:buNone/>
            </a:pPr>
            <a:r>
              <a:rPr lang="en-ZA" sz="1400" b="1" dirty="0">
                <a:solidFill>
                  <a:prstClr val="black"/>
                </a:solidFill>
              </a:rPr>
              <a:t>Accumulated Events</a:t>
            </a:r>
          </a:p>
          <a:p>
            <a:pPr marL="0" lvl="0" indent="0">
              <a:buNone/>
            </a:pPr>
            <a:r>
              <a:rPr lang="en-ZA" sz="1400" i="1" dirty="0">
                <a:solidFill>
                  <a:prstClr val="black"/>
                </a:solidFill>
              </a:rPr>
              <a:t>Accumulated events have a start &amp; stop, with duration &amp;/or distance aka Detailed event. It is important to note that active messages are sent</a:t>
            </a:r>
            <a:r>
              <a:rPr lang="en-US" sz="1400" i="1" dirty="0">
                <a:solidFill>
                  <a:prstClr val="black"/>
                </a:solidFill>
              </a:rPr>
              <a:t> only at the beginning of an accumulated event and not for every position in the accumulated event. Therefore the max value on an active message could differ from the max value of the event.</a:t>
            </a:r>
            <a:endParaRPr lang="en-ZA" sz="1400" i="1" dirty="0">
              <a:solidFill>
                <a:prstClr val="black"/>
              </a:solidFill>
            </a:endParaRPr>
          </a:p>
          <a:p>
            <a:pPr lvl="0"/>
            <a:r>
              <a:rPr lang="en-ZA" sz="1400" dirty="0" err="1">
                <a:solidFill>
                  <a:prstClr val="black"/>
                </a:solidFill>
              </a:rPr>
              <a:t>Roadspeed</a:t>
            </a:r>
            <a:r>
              <a:rPr lang="en-ZA" sz="1400" dirty="0">
                <a:solidFill>
                  <a:prstClr val="black"/>
                </a:solidFill>
              </a:rPr>
              <a:t> Over Speeding </a:t>
            </a:r>
          </a:p>
          <a:p>
            <a:pPr lvl="0"/>
            <a:r>
              <a:rPr lang="en-ZA" sz="1400" dirty="0">
                <a:solidFill>
                  <a:prstClr val="black"/>
                </a:solidFill>
              </a:rPr>
              <a:t>Over Speeding In Location </a:t>
            </a:r>
          </a:p>
          <a:p>
            <a:pPr lvl="0"/>
            <a:r>
              <a:rPr lang="en-ZA" sz="1400" dirty="0">
                <a:solidFill>
                  <a:prstClr val="black"/>
                </a:solidFill>
              </a:rPr>
              <a:t>Distance In Location </a:t>
            </a:r>
          </a:p>
          <a:p>
            <a:pPr lvl="0"/>
            <a:r>
              <a:rPr lang="en-ZA" sz="1400" dirty="0">
                <a:solidFill>
                  <a:prstClr val="black"/>
                </a:solidFill>
              </a:rPr>
              <a:t>Tiered Over Speeding </a:t>
            </a:r>
          </a:p>
          <a:p>
            <a:pPr lvl="0"/>
            <a:r>
              <a:rPr lang="en-ZA" sz="1400" dirty="0">
                <a:solidFill>
                  <a:prstClr val="black"/>
                </a:solidFill>
              </a:rPr>
              <a:t>Location Entry And Exit</a:t>
            </a:r>
          </a:p>
          <a:p>
            <a:pPr marL="0" lvl="0" indent="0">
              <a:buNone/>
            </a:pPr>
            <a:r>
              <a:rPr lang="en-ZA" sz="1400" b="1" dirty="0">
                <a:solidFill>
                  <a:prstClr val="black"/>
                </a:solidFill>
              </a:rPr>
              <a:t>Non-Accumulated Events</a:t>
            </a:r>
          </a:p>
          <a:p>
            <a:pPr marL="0" lvl="0" indent="0">
              <a:buNone/>
            </a:pPr>
            <a:r>
              <a:rPr lang="en-ZA" sz="1400" i="1" dirty="0">
                <a:solidFill>
                  <a:prstClr val="black"/>
                </a:solidFill>
              </a:rPr>
              <a:t>Non-Accumulated events are like a notification event.</a:t>
            </a:r>
          </a:p>
          <a:p>
            <a:pPr lvl="0"/>
            <a:r>
              <a:rPr lang="en-ZA" sz="1400" dirty="0">
                <a:solidFill>
                  <a:prstClr val="black"/>
                </a:solidFill>
              </a:rPr>
              <a:t>Location Entry</a:t>
            </a:r>
          </a:p>
          <a:p>
            <a:pPr lvl="0"/>
            <a:r>
              <a:rPr lang="en-ZA" sz="1400" dirty="0">
                <a:solidFill>
                  <a:prstClr val="black"/>
                </a:solidFill>
              </a:rPr>
              <a:t>Location Exit</a:t>
            </a:r>
          </a:p>
          <a:p>
            <a:pPr lvl="0"/>
            <a:r>
              <a:rPr lang="en-ZA" sz="1400" dirty="0">
                <a:solidFill>
                  <a:prstClr val="black"/>
                </a:solidFill>
              </a:rPr>
              <a:t>Movement Alert</a:t>
            </a:r>
          </a:p>
          <a:p>
            <a:pPr lvl="0"/>
            <a:r>
              <a:rPr lang="en-ZA" sz="1400" dirty="0">
                <a:solidFill>
                  <a:prstClr val="black"/>
                </a:solidFill>
              </a:rPr>
              <a:t>Event at Location</a:t>
            </a:r>
          </a:p>
          <a:p>
            <a:pPr lvl="0"/>
            <a:r>
              <a:rPr lang="en-ZA" sz="1400" dirty="0">
                <a:solidFill>
                  <a:prstClr val="black"/>
                </a:solidFill>
              </a:rPr>
              <a:t>Location Started</a:t>
            </a:r>
          </a:p>
          <a:p>
            <a:pPr lvl="0"/>
            <a:r>
              <a:rPr lang="en-ZA" sz="1400" dirty="0">
                <a:solidFill>
                  <a:prstClr val="black"/>
                </a:solidFill>
              </a:rPr>
              <a:t>Location Stopped</a:t>
            </a:r>
          </a:p>
          <a:p>
            <a:pPr lvl="0"/>
            <a:r>
              <a:rPr lang="en-ZA" sz="1400" dirty="0">
                <a:solidFill>
                  <a:prstClr val="black"/>
                </a:solidFill>
              </a:rPr>
              <a:t>Duration at location</a:t>
            </a:r>
          </a:p>
          <a:p>
            <a:pPr marL="0" lvl="0" indent="-457200">
              <a:lnSpc>
                <a:spcPct val="150000"/>
              </a:lnSpc>
              <a:spcBef>
                <a:spcPts val="0"/>
              </a:spcBef>
              <a:buClr>
                <a:srgbClr val="41A336"/>
              </a:buClr>
              <a:buSzTx/>
            </a:pPr>
            <a:endParaRPr lang="en-US" sz="1600" dirty="0"/>
          </a:p>
        </p:txBody>
      </p:sp>
      <p:sp>
        <p:nvSpPr>
          <p:cNvPr id="3" name="Text Placeholder 2"/>
          <p:cNvSpPr>
            <a:spLocks noGrp="1"/>
          </p:cNvSpPr>
          <p:nvPr>
            <p:ph type="body" sz="quarter" idx="13"/>
          </p:nvPr>
        </p:nvSpPr>
        <p:spPr>
          <a:xfrm>
            <a:off x="359746" y="476672"/>
            <a:ext cx="11161712" cy="849275"/>
          </a:xfrm>
        </p:spPr>
        <p:txBody>
          <a:bodyPr/>
          <a:lstStyle/>
          <a:p>
            <a:r>
              <a:rPr lang="en-US" dirty="0"/>
              <a:t>Different types of SSE explained</a:t>
            </a:r>
          </a:p>
        </p:txBody>
      </p:sp>
      <p:sp>
        <p:nvSpPr>
          <p:cNvPr id="4" name="Slide Number Placeholder 3"/>
          <p:cNvSpPr>
            <a:spLocks noGrp="1"/>
          </p:cNvSpPr>
          <p:nvPr>
            <p:ph type="sldNum" sz="quarter" idx="4"/>
          </p:nvPr>
        </p:nvSpPr>
        <p:spPr/>
        <p:txBody>
          <a:bodyPr/>
          <a:lstStyle/>
          <a:p>
            <a:fld id="{8AA84D3D-87A8-7841-9361-203ABFB3751B}" type="slidenum">
              <a:rPr lang="en-US" smtClean="0"/>
              <a:pPr/>
              <a:t>32</a:t>
            </a:fld>
            <a:endParaRPr lang="en-US" dirty="0"/>
          </a:p>
        </p:txBody>
      </p:sp>
    </p:spTree>
    <p:extLst>
      <p:ext uri="{BB962C8B-B14F-4D97-AF65-F5344CB8AC3E}">
        <p14:creationId xmlns:p14="http://schemas.microsoft.com/office/powerpoint/2010/main" val="2422717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ACTIVITY TIMELINE</a:t>
            </a:r>
          </a:p>
        </p:txBody>
      </p:sp>
      <p:sp>
        <p:nvSpPr>
          <p:cNvPr id="4" name="Slide Number Placeholder 3"/>
          <p:cNvSpPr>
            <a:spLocks noGrp="1"/>
          </p:cNvSpPr>
          <p:nvPr>
            <p:ph type="sldNum" sz="quarter" idx="4"/>
          </p:nvPr>
        </p:nvSpPr>
        <p:spPr/>
        <p:txBody>
          <a:bodyPr/>
          <a:lstStyle/>
          <a:p>
            <a:fld id="{8AA84D3D-87A8-7841-9361-203ABFB3751B}" type="slidenum">
              <a:rPr lang="en-US" smtClean="0"/>
              <a:pPr/>
              <a:t>33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330" y="1488774"/>
            <a:ext cx="8283451" cy="4323779"/>
          </a:xfrm>
          <a:prstGeom prst="rect">
            <a:avLst/>
          </a:prstGeom>
        </p:spPr>
      </p:pic>
      <p:sp>
        <p:nvSpPr>
          <p:cNvPr id="6" name="Rectangle 5"/>
          <p:cNvSpPr/>
          <p:nvPr/>
        </p:nvSpPr>
        <p:spPr>
          <a:xfrm>
            <a:off x="663330" y="4686300"/>
            <a:ext cx="7315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51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ACTIVITY TIMELINE</a:t>
            </a:r>
          </a:p>
        </p:txBody>
      </p:sp>
      <p:sp>
        <p:nvSpPr>
          <p:cNvPr id="4" name="Slide Number Placeholder 3"/>
          <p:cNvSpPr>
            <a:spLocks noGrp="1"/>
          </p:cNvSpPr>
          <p:nvPr>
            <p:ph type="sldNum" sz="quarter" idx="4"/>
          </p:nvPr>
        </p:nvSpPr>
        <p:spPr/>
        <p:txBody>
          <a:bodyPr/>
          <a:lstStyle/>
          <a:p>
            <a:fld id="{8AA84D3D-87A8-7841-9361-203ABFB3751B}" type="slidenum">
              <a:rPr lang="en-US" smtClean="0"/>
              <a:pPr/>
              <a:t>34</a:t>
            </a:fld>
            <a:endParaRPr lang="en-US" dirty="0"/>
          </a:p>
        </p:txBody>
      </p:sp>
      <p:sp>
        <p:nvSpPr>
          <p:cNvPr id="6" name="Rectangle 5"/>
          <p:cNvSpPr/>
          <p:nvPr/>
        </p:nvSpPr>
        <p:spPr>
          <a:xfrm>
            <a:off x="352942" y="3586076"/>
            <a:ext cx="11328104" cy="2169825"/>
          </a:xfrm>
          <a:prstGeom prst="rect">
            <a:avLst/>
          </a:prstGeom>
        </p:spPr>
        <p:txBody>
          <a:bodyPr wrap="square">
            <a:spAutoFit/>
          </a:bodyPr>
          <a:lstStyle/>
          <a:p>
            <a:pPr>
              <a:lnSpc>
                <a:spcPct val="150000"/>
              </a:lnSpc>
              <a:buClr>
                <a:srgbClr val="41A336"/>
              </a:buClr>
            </a:pPr>
            <a:r>
              <a:rPr lang="en-US" dirty="0">
                <a:latin typeface="Arial" panose="020B0604020202020204" pitchFamily="34" charset="0"/>
                <a:cs typeface="Arial" panose="020B0604020202020204" pitchFamily="34" charset="0"/>
              </a:rPr>
              <a:t>Information displayed in the Activity Timeline includes:</a:t>
            </a:r>
          </a:p>
          <a:p>
            <a:pPr indent="-457200">
              <a:lnSpc>
                <a:spcPct val="150000"/>
              </a:lnSpc>
              <a:buClr>
                <a:srgbClr val="41A336"/>
              </a:buClr>
              <a:buFont typeface="Wingdings" charset="2"/>
              <a:buChar char="ü"/>
            </a:pPr>
            <a:r>
              <a:rPr lang="en-US" dirty="0">
                <a:latin typeface="Arial" panose="020B0604020202020204" pitchFamily="34" charset="0"/>
                <a:cs typeface="Arial" panose="020B0604020202020204" pitchFamily="34" charset="0"/>
              </a:rPr>
              <a:t>Date and time of the event							</a:t>
            </a:r>
          </a:p>
          <a:p>
            <a:pPr indent="-457200">
              <a:lnSpc>
                <a:spcPct val="150000"/>
              </a:lnSpc>
              <a:buClr>
                <a:srgbClr val="41A336"/>
              </a:buClr>
              <a:buFont typeface="Wingdings" charset="2"/>
              <a:buChar char="ü"/>
            </a:pPr>
            <a:r>
              <a:rPr lang="en-US" dirty="0">
                <a:latin typeface="Arial" panose="020B0604020202020204" pitchFamily="34" charset="0"/>
                <a:cs typeface="Arial" panose="020B0604020202020204" pitchFamily="34" charset="0"/>
              </a:rPr>
              <a:t>Location name </a:t>
            </a:r>
          </a:p>
          <a:p>
            <a:pPr indent="-457200">
              <a:lnSpc>
                <a:spcPct val="150000"/>
              </a:lnSpc>
              <a:buClr>
                <a:srgbClr val="41A336"/>
              </a:buClr>
              <a:buFont typeface="Wingdings" charset="2"/>
              <a:buChar char="ü"/>
            </a:pPr>
            <a:r>
              <a:rPr lang="en-US" dirty="0">
                <a:latin typeface="Arial" panose="020B0604020202020204" pitchFamily="34" charset="0"/>
                <a:cs typeface="Arial" panose="020B0604020202020204" pitchFamily="34" charset="0"/>
              </a:rPr>
              <a:t>Speed Limit (Over-speeding in location event)</a:t>
            </a:r>
          </a:p>
          <a:p>
            <a:pPr indent="-457200">
              <a:lnSpc>
                <a:spcPct val="150000"/>
              </a:lnSpc>
              <a:buClr>
                <a:srgbClr val="41A336"/>
              </a:buClr>
              <a:buFont typeface="Wingdings" charset="2"/>
              <a:buChar char="ü"/>
            </a:pPr>
            <a:r>
              <a:rPr lang="en-US" dirty="0">
                <a:latin typeface="Arial" panose="020B0604020202020204" pitchFamily="34" charset="0"/>
                <a:cs typeface="Arial" panose="020B0604020202020204" pitchFamily="34" charset="0"/>
              </a:rPr>
              <a:t>Maximum speed (Over-speeding in location event)</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352942" y="1439517"/>
            <a:ext cx="10838148" cy="2146559"/>
          </a:xfrm>
          <a:prstGeom prst="rect">
            <a:avLst/>
          </a:prstGeom>
        </p:spPr>
      </p:pic>
    </p:spTree>
    <p:extLst>
      <p:ext uri="{BB962C8B-B14F-4D97-AF65-F5344CB8AC3E}">
        <p14:creationId xmlns:p14="http://schemas.microsoft.com/office/powerpoint/2010/main" val="386326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HISTORICAL TRACKING</a:t>
            </a:r>
          </a:p>
        </p:txBody>
      </p:sp>
      <p:sp>
        <p:nvSpPr>
          <p:cNvPr id="4" name="Slide Number Placeholder 3"/>
          <p:cNvSpPr>
            <a:spLocks noGrp="1"/>
          </p:cNvSpPr>
          <p:nvPr>
            <p:ph type="sldNum" sz="quarter" idx="4"/>
          </p:nvPr>
        </p:nvSpPr>
        <p:spPr/>
        <p:txBody>
          <a:bodyPr/>
          <a:lstStyle/>
          <a:p>
            <a:fld id="{8AA84D3D-87A8-7841-9361-203ABFB3751B}" type="slidenum">
              <a:rPr lang="en-US" smtClean="0"/>
              <a:pPr/>
              <a:t>35</a:t>
            </a:fld>
            <a:endParaRPr lang="en-US" dirty="0"/>
          </a:p>
        </p:txBody>
      </p:sp>
      <p:pic>
        <p:nvPicPr>
          <p:cNvPr id="5" name="Content Placeholder 4"/>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34964" y="1484784"/>
            <a:ext cx="7836122" cy="4176464"/>
          </a:xfrm>
          <a:prstGeom prst="rect">
            <a:avLst/>
          </a:prstGeom>
        </p:spPr>
      </p:pic>
      <p:sp>
        <p:nvSpPr>
          <p:cNvPr id="6" name="Rectangle 5"/>
          <p:cNvSpPr/>
          <p:nvPr/>
        </p:nvSpPr>
        <p:spPr>
          <a:xfrm>
            <a:off x="8291020" y="476672"/>
            <a:ext cx="3443927" cy="5170646"/>
          </a:xfrm>
          <a:prstGeom prst="rect">
            <a:avLst/>
          </a:prstGeom>
        </p:spPr>
        <p:txBody>
          <a:bodyPr wrap="square">
            <a:spAutoFit/>
          </a:bodyPr>
          <a:lstStyle/>
          <a:p>
            <a:pPr>
              <a:lnSpc>
                <a:spcPct val="150000"/>
              </a:lnSpc>
              <a:buClr>
                <a:srgbClr val="41A336"/>
              </a:buClr>
            </a:pPr>
            <a:r>
              <a:rPr lang="en-US" sz="1600" dirty="0">
                <a:latin typeface="Arial" panose="020B0604020202020204" pitchFamily="34" charset="0"/>
                <a:cs typeface="Arial" panose="020B0604020202020204" pitchFamily="34" charset="0"/>
              </a:rPr>
              <a:t>Information displayed in Historical Tracking includes:</a:t>
            </a:r>
          </a:p>
          <a:p>
            <a:pPr indent="-457200">
              <a:lnSpc>
                <a:spcPct val="150000"/>
              </a:lnSpc>
              <a:buClr>
                <a:srgbClr val="41A336"/>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Date and time of the event </a:t>
            </a:r>
          </a:p>
          <a:p>
            <a:pPr indent="-457200">
              <a:lnSpc>
                <a:spcPct val="150000"/>
              </a:lnSpc>
              <a:buClr>
                <a:srgbClr val="41A336"/>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Location name </a:t>
            </a:r>
          </a:p>
          <a:p>
            <a:pPr indent="-457200">
              <a:lnSpc>
                <a:spcPct val="150000"/>
              </a:lnSpc>
              <a:buClr>
                <a:srgbClr val="41A336"/>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Speed Limit (Over-	speeding in location event)</a:t>
            </a:r>
          </a:p>
          <a:p>
            <a:pPr indent="-457200">
              <a:lnSpc>
                <a:spcPct val="150000"/>
              </a:lnSpc>
              <a:buClr>
                <a:srgbClr val="41A336"/>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Maximum speed (Over-	speeding in location 	event)</a:t>
            </a:r>
          </a:p>
          <a:p>
            <a:pPr indent="-457200">
              <a:lnSpc>
                <a:spcPct val="150000"/>
              </a:lnSpc>
              <a:buClr>
                <a:srgbClr val="41A336"/>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Duration (Over-speeding in 	location event)</a:t>
            </a:r>
          </a:p>
          <a:p>
            <a:pPr indent="-457200">
              <a:lnSpc>
                <a:spcPct val="150000"/>
              </a:lnSpc>
              <a:buClr>
                <a:srgbClr val="41A336"/>
              </a:buClr>
              <a:buFont typeface="Wingdings" panose="05000000000000000000" pitchFamily="2" charset="2"/>
              <a:buChar char="ü"/>
            </a:pPr>
            <a:r>
              <a:rPr lang="en-ZA" sz="1600" dirty="0">
                <a:latin typeface="Arial" panose="020B0604020202020204" pitchFamily="34" charset="0"/>
                <a:cs typeface="Arial" panose="020B0604020202020204" pitchFamily="34" charset="0"/>
              </a:rPr>
              <a:t>On board event name (Event at location)</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04584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48855" y="1412776"/>
            <a:ext cx="11233150" cy="3938810"/>
          </a:xfrm>
        </p:spPr>
        <p:txBody>
          <a:bodyPr/>
          <a:lstStyle/>
          <a:p>
            <a:pPr marL="0" indent="0">
              <a:lnSpc>
                <a:spcPct val="150000"/>
              </a:lnSpc>
              <a:buClr>
                <a:srgbClr val="41A336"/>
              </a:buClr>
              <a:buNone/>
            </a:pPr>
            <a:r>
              <a:rPr lang="en-US" sz="2000" dirty="0"/>
              <a:t>Information displayed in the Detailed Event Report includes:</a:t>
            </a:r>
          </a:p>
          <a:p>
            <a:pPr indent="-457200">
              <a:lnSpc>
                <a:spcPct val="150000"/>
              </a:lnSpc>
              <a:buClr>
                <a:srgbClr val="41A336"/>
              </a:buClr>
            </a:pPr>
            <a:r>
              <a:rPr lang="en-US" sz="2000" dirty="0"/>
              <a:t>Date and time of the event </a:t>
            </a:r>
          </a:p>
          <a:p>
            <a:pPr indent="-457200">
              <a:lnSpc>
                <a:spcPct val="150000"/>
              </a:lnSpc>
              <a:buClr>
                <a:srgbClr val="41A336"/>
              </a:buClr>
            </a:pPr>
            <a:r>
              <a:rPr lang="en-US" sz="2000" dirty="0"/>
              <a:t>Event Location Name </a:t>
            </a:r>
          </a:p>
          <a:p>
            <a:pPr indent="-457200">
              <a:lnSpc>
                <a:spcPct val="150000"/>
              </a:lnSpc>
              <a:buClr>
                <a:srgbClr val="41A336"/>
              </a:buClr>
            </a:pPr>
            <a:r>
              <a:rPr lang="en-US" sz="2000" dirty="0"/>
              <a:t>Duration (Over-speeding in location event)</a:t>
            </a:r>
          </a:p>
          <a:p>
            <a:pPr indent="-457200">
              <a:lnSpc>
                <a:spcPct val="150000"/>
              </a:lnSpc>
              <a:buClr>
                <a:srgbClr val="41A336"/>
              </a:buClr>
            </a:pPr>
            <a:r>
              <a:rPr lang="en-US" sz="2000" dirty="0"/>
              <a:t>Maximum speed (Over-speeding in location event)</a:t>
            </a:r>
          </a:p>
          <a:p>
            <a:pPr indent="-457200">
              <a:lnSpc>
                <a:spcPct val="150000"/>
              </a:lnSpc>
              <a:buClr>
                <a:srgbClr val="41A336"/>
              </a:buClr>
            </a:pPr>
            <a:r>
              <a:rPr lang="en-US" sz="2000" dirty="0"/>
              <a:t>Event Value (Movement SSE)</a:t>
            </a:r>
          </a:p>
          <a:p>
            <a:pPr indent="-457200">
              <a:lnSpc>
                <a:spcPct val="150000"/>
              </a:lnSpc>
              <a:buClr>
                <a:srgbClr val="41A336"/>
              </a:buClr>
            </a:pPr>
            <a:endParaRPr lang="en-US" sz="2000" dirty="0"/>
          </a:p>
          <a:p>
            <a:pPr marL="0" indent="0">
              <a:buNone/>
            </a:pPr>
            <a:endParaRPr lang="en-US" sz="2000" dirty="0"/>
          </a:p>
        </p:txBody>
      </p:sp>
      <p:sp>
        <p:nvSpPr>
          <p:cNvPr id="3" name="Text Placeholder 2"/>
          <p:cNvSpPr>
            <a:spLocks noGrp="1"/>
          </p:cNvSpPr>
          <p:nvPr>
            <p:ph type="body" sz="quarter" idx="13"/>
          </p:nvPr>
        </p:nvSpPr>
        <p:spPr/>
        <p:txBody>
          <a:bodyPr/>
          <a:lstStyle/>
          <a:p>
            <a:r>
              <a:rPr lang="en-US" dirty="0"/>
              <a:t>EVENT REPORT</a:t>
            </a:r>
          </a:p>
        </p:txBody>
      </p:sp>
      <p:sp>
        <p:nvSpPr>
          <p:cNvPr id="4" name="Slide Number Placeholder 3"/>
          <p:cNvSpPr>
            <a:spLocks noGrp="1"/>
          </p:cNvSpPr>
          <p:nvPr>
            <p:ph type="sldNum" sz="quarter" idx="4"/>
          </p:nvPr>
        </p:nvSpPr>
        <p:spPr/>
        <p:txBody>
          <a:bodyPr/>
          <a:lstStyle/>
          <a:p>
            <a:fld id="{8AA84D3D-87A8-7841-9361-203ABFB3751B}" type="slidenum">
              <a:rPr lang="en-US" smtClean="0"/>
              <a:pPr/>
              <a:t>36</a:t>
            </a:fld>
            <a:endParaRPr lang="en-US" dirty="0"/>
          </a:p>
        </p:txBody>
      </p:sp>
    </p:spTree>
    <p:extLst>
      <p:ext uri="{BB962C8B-B14F-4D97-AF65-F5344CB8AC3E}">
        <p14:creationId xmlns:p14="http://schemas.microsoft.com/office/powerpoint/2010/main" val="1227204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sz="2000" u="sng" dirty="0"/>
              <a:t>Location exit</a:t>
            </a:r>
            <a:r>
              <a:rPr lang="en-US" sz="2000" dirty="0"/>
              <a:t> - select optional columns for Event Location and it will display the location name where the event occurred. It will not display duration and start and end time will display same time.</a:t>
            </a:r>
            <a:br>
              <a:rPr lang="en-US" sz="2000" dirty="0"/>
            </a:br>
            <a:r>
              <a:rPr lang="en-US" sz="2000" u="sng" dirty="0"/>
              <a:t>Location entry</a:t>
            </a:r>
            <a:r>
              <a:rPr lang="en-US" sz="2000" dirty="0"/>
              <a:t> - select optional column for Event Location and it will display the location name where the event occurred. It will not display duration and start and end time will display same time. </a:t>
            </a:r>
            <a:br>
              <a:rPr lang="en-US" sz="2000" dirty="0"/>
            </a:br>
            <a:r>
              <a:rPr lang="en-US" sz="2000" u="sng" dirty="0"/>
              <a:t>Duration at location</a:t>
            </a:r>
            <a:r>
              <a:rPr lang="en-US" sz="2000" dirty="0"/>
              <a:t> - select optional column for Event Location and it will display the location name where the event occurred, it will not display duration as the event is a notify type event and is set-up to only display the occurrence if the asset/driver were there for longer than "x" minutes. It will also display same start and end time.</a:t>
            </a:r>
          </a:p>
          <a:p>
            <a:pPr marL="0" indent="0">
              <a:buNone/>
            </a:pPr>
            <a:r>
              <a:rPr lang="en-US" sz="2000" u="sng" dirty="0"/>
              <a:t>Distance in location</a:t>
            </a:r>
            <a:r>
              <a:rPr lang="en-US" sz="2000" dirty="0"/>
              <a:t> – select optional column for Event Location and it will display the location name where the event occurred. Also select measurement units for the event value which will be the approximate distance. Start and End times will be different and Duration is also displayed.</a:t>
            </a:r>
            <a:br>
              <a:rPr lang="en-US" sz="2000" dirty="0"/>
            </a:br>
            <a:endParaRPr lang="en-US" sz="2000" dirty="0"/>
          </a:p>
        </p:txBody>
      </p:sp>
      <p:sp>
        <p:nvSpPr>
          <p:cNvPr id="3" name="Text Placeholder 2"/>
          <p:cNvSpPr>
            <a:spLocks noGrp="1"/>
          </p:cNvSpPr>
          <p:nvPr>
            <p:ph type="body" sz="quarter" idx="13"/>
          </p:nvPr>
        </p:nvSpPr>
        <p:spPr/>
        <p:txBody>
          <a:bodyPr/>
          <a:lstStyle/>
          <a:p>
            <a:r>
              <a:rPr lang="en-US" dirty="0"/>
              <a:t>EVENT REPORT – which columns to select</a:t>
            </a:r>
          </a:p>
        </p:txBody>
      </p:sp>
      <p:sp>
        <p:nvSpPr>
          <p:cNvPr id="4" name="Slide Number Placeholder 3"/>
          <p:cNvSpPr>
            <a:spLocks noGrp="1"/>
          </p:cNvSpPr>
          <p:nvPr>
            <p:ph type="sldNum" sz="quarter" idx="4"/>
          </p:nvPr>
        </p:nvSpPr>
        <p:spPr/>
        <p:txBody>
          <a:bodyPr/>
          <a:lstStyle/>
          <a:p>
            <a:fld id="{8AA84D3D-87A8-7841-9361-203ABFB3751B}" type="slidenum">
              <a:rPr lang="en-US" smtClean="0"/>
              <a:pPr/>
              <a:t>37</a:t>
            </a:fld>
            <a:endParaRPr lang="en-US" dirty="0"/>
          </a:p>
        </p:txBody>
      </p:sp>
    </p:spTree>
    <p:extLst>
      <p:ext uri="{BB962C8B-B14F-4D97-AF65-F5344CB8AC3E}">
        <p14:creationId xmlns:p14="http://schemas.microsoft.com/office/powerpoint/2010/main" val="177946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2662" y="1196752"/>
            <a:ext cx="11233150" cy="3938810"/>
          </a:xfrm>
        </p:spPr>
        <p:txBody>
          <a:bodyPr/>
          <a:lstStyle/>
          <a:p>
            <a:pPr marL="0" indent="0">
              <a:buNone/>
            </a:pPr>
            <a:r>
              <a:rPr lang="en-US" sz="2000" u="sng" dirty="0"/>
              <a:t>Movement Alert</a:t>
            </a:r>
            <a:r>
              <a:rPr lang="en-US" sz="2000" dirty="0"/>
              <a:t> - Select optional column for Measurement Units as this type of event will display the speed value in the default column "Event Value" and will display the measurement unit in the optional column. It will not display duration and start and end time will display same time. Will also not display the Event Location as that is not applicable to this type of event.</a:t>
            </a:r>
            <a:br>
              <a:rPr lang="en-US" sz="2000" dirty="0"/>
            </a:br>
            <a:r>
              <a:rPr lang="en-US" sz="2000" u="sng" dirty="0"/>
              <a:t>Over-speeding in location</a:t>
            </a:r>
            <a:r>
              <a:rPr lang="en-US" sz="2000" dirty="0"/>
              <a:t> - Select optional columns for Event Location, Speed Limit and Measurement Units. All these columns will have values. This event will have different start and end times as well as a duration.</a:t>
            </a:r>
            <a:br>
              <a:rPr lang="en-US" sz="2000" dirty="0"/>
            </a:br>
            <a:r>
              <a:rPr lang="en-US" sz="2000" u="sng" dirty="0"/>
              <a:t>Location started</a:t>
            </a:r>
            <a:r>
              <a:rPr lang="en-US" sz="2000" dirty="0"/>
              <a:t> - select optional columns for Event Location and it will display the location name where the event occurred. It will not display duration and start and end time will display same time.</a:t>
            </a:r>
            <a:br>
              <a:rPr lang="en-US" sz="2000" dirty="0"/>
            </a:br>
            <a:r>
              <a:rPr lang="en-US" sz="2000" u="sng" dirty="0"/>
              <a:t>Location stopped</a:t>
            </a:r>
            <a:r>
              <a:rPr lang="en-US" sz="2000" dirty="0"/>
              <a:t> - select optional columns for Event Location and it will display the location name where the event occurred. It will not display duration and start and end time will display same time.</a:t>
            </a:r>
          </a:p>
          <a:p>
            <a:pPr marL="0" indent="0">
              <a:buNone/>
            </a:pPr>
            <a:r>
              <a:rPr lang="en-ZA" sz="2000" u="sng" dirty="0"/>
              <a:t>Event at location </a:t>
            </a:r>
            <a:r>
              <a:rPr lang="en-ZA" sz="2000" dirty="0"/>
              <a:t>– select optional columns for Event Location </a:t>
            </a:r>
            <a:r>
              <a:rPr lang="en-US" sz="2000" dirty="0"/>
              <a:t>and it will display the location name where the event occurred. It will not display duration and start and end time will display same time. </a:t>
            </a:r>
            <a:endParaRPr lang="en-US" sz="2000" i="1" u="sng" dirty="0">
              <a:solidFill>
                <a:srgbClr val="FF0000"/>
              </a:solidFill>
            </a:endParaRPr>
          </a:p>
        </p:txBody>
      </p:sp>
      <p:sp>
        <p:nvSpPr>
          <p:cNvPr id="3" name="Text Placeholder 2"/>
          <p:cNvSpPr>
            <a:spLocks noGrp="1"/>
          </p:cNvSpPr>
          <p:nvPr>
            <p:ph type="body" sz="quarter" idx="13"/>
          </p:nvPr>
        </p:nvSpPr>
        <p:spPr/>
        <p:txBody>
          <a:bodyPr/>
          <a:lstStyle/>
          <a:p>
            <a:r>
              <a:rPr lang="en-US" dirty="0"/>
              <a:t>EVENT REPORT – which columns to select</a:t>
            </a:r>
          </a:p>
        </p:txBody>
      </p:sp>
      <p:sp>
        <p:nvSpPr>
          <p:cNvPr id="4" name="Slide Number Placeholder 3"/>
          <p:cNvSpPr>
            <a:spLocks noGrp="1"/>
          </p:cNvSpPr>
          <p:nvPr>
            <p:ph type="sldNum" sz="quarter" idx="4"/>
          </p:nvPr>
        </p:nvSpPr>
        <p:spPr/>
        <p:txBody>
          <a:bodyPr/>
          <a:lstStyle/>
          <a:p>
            <a:fld id="{8AA84D3D-87A8-7841-9361-203ABFB3751B}" type="slidenum">
              <a:rPr lang="en-US" smtClean="0"/>
              <a:pPr/>
              <a:t>38</a:t>
            </a:fld>
            <a:endParaRPr lang="en-US" dirty="0"/>
          </a:p>
        </p:txBody>
      </p:sp>
    </p:spTree>
    <p:extLst>
      <p:ext uri="{BB962C8B-B14F-4D97-AF65-F5344CB8AC3E}">
        <p14:creationId xmlns:p14="http://schemas.microsoft.com/office/powerpoint/2010/main" val="3111170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34963" y="1556792"/>
            <a:ext cx="11233150" cy="3938810"/>
          </a:xfrm>
        </p:spPr>
        <p:txBody>
          <a:bodyPr/>
          <a:lstStyle/>
          <a:p>
            <a:pPr marL="0" indent="0">
              <a:buNone/>
            </a:pPr>
            <a:r>
              <a:rPr lang="en-US" sz="2000" u="sng" dirty="0"/>
              <a:t>Location entry and exit</a:t>
            </a:r>
            <a:r>
              <a:rPr lang="en-ZA" sz="2000" dirty="0"/>
              <a:t>– select optional columns for Event Location </a:t>
            </a:r>
            <a:r>
              <a:rPr lang="en-US" sz="2000" dirty="0"/>
              <a:t>and it will display the location name where the event occurred. It will display duration and start and end time will be different. </a:t>
            </a:r>
            <a:endParaRPr lang="en-US" sz="2000" i="1" u="sng" dirty="0">
              <a:solidFill>
                <a:srgbClr val="FF0000"/>
              </a:solidFill>
            </a:endParaRPr>
          </a:p>
        </p:txBody>
      </p:sp>
      <p:sp>
        <p:nvSpPr>
          <p:cNvPr id="3" name="Text Placeholder 2"/>
          <p:cNvSpPr>
            <a:spLocks noGrp="1"/>
          </p:cNvSpPr>
          <p:nvPr>
            <p:ph type="body" sz="quarter" idx="13"/>
          </p:nvPr>
        </p:nvSpPr>
        <p:spPr/>
        <p:txBody>
          <a:bodyPr/>
          <a:lstStyle/>
          <a:p>
            <a:r>
              <a:rPr lang="en-US" dirty="0"/>
              <a:t>EVENT REPORT – which columns to select</a:t>
            </a:r>
          </a:p>
        </p:txBody>
      </p:sp>
      <p:sp>
        <p:nvSpPr>
          <p:cNvPr id="4" name="Slide Number Placeholder 3"/>
          <p:cNvSpPr>
            <a:spLocks noGrp="1"/>
          </p:cNvSpPr>
          <p:nvPr>
            <p:ph type="sldNum" sz="quarter" idx="4"/>
          </p:nvPr>
        </p:nvSpPr>
        <p:spPr/>
        <p:txBody>
          <a:bodyPr/>
          <a:lstStyle/>
          <a:p>
            <a:fld id="{8AA84D3D-87A8-7841-9361-203ABFB3751B}" type="slidenum">
              <a:rPr lang="en-US" smtClean="0"/>
              <a:pPr/>
              <a:t>39</a:t>
            </a:fld>
            <a:endParaRPr lang="en-US" dirty="0"/>
          </a:p>
        </p:txBody>
      </p:sp>
    </p:spTree>
    <p:extLst>
      <p:ext uri="{BB962C8B-B14F-4D97-AF65-F5344CB8AC3E}">
        <p14:creationId xmlns:p14="http://schemas.microsoft.com/office/powerpoint/2010/main" val="55880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52067" y="1325947"/>
            <a:ext cx="11625607" cy="3938810"/>
          </a:xfrm>
        </p:spPr>
        <p:txBody>
          <a:bodyPr/>
          <a:lstStyle/>
          <a:p>
            <a:r>
              <a:rPr lang="en-US" dirty="0"/>
              <a:t>Each position which is received by the server is processed through a new Server-Side Event Engine.</a:t>
            </a:r>
          </a:p>
          <a:p>
            <a:endParaRPr lang="en-US" dirty="0"/>
          </a:p>
          <a:p>
            <a:r>
              <a:rPr lang="en-US" dirty="0"/>
              <a:t>Where a particular Server-Side Event rule is found to be true e.g. asset is in a location, a Server-Side Event is raised.</a:t>
            </a:r>
          </a:p>
          <a:p>
            <a:endParaRPr lang="en-US" dirty="0"/>
          </a:p>
          <a:p>
            <a:r>
              <a:rPr lang="en-US" dirty="0"/>
              <a:t>A new event type “Server-Side” has been created to allow these events to be distinguished in the DynaMiX system.</a:t>
            </a:r>
          </a:p>
          <a:p>
            <a:endParaRPr lang="en-US" dirty="0"/>
          </a:p>
          <a:p>
            <a:r>
              <a:rPr lang="en-US" dirty="0"/>
              <a:t>These Server-Side Events behave just like a normal event within MiX Fleet Manager and can be seen actively in the Info Hub, Live Tracking and in Notifications (email/SMS), or retrospectively in Historical Tracking, MiX Insight Reports and MiX Insight Agility. ***</a:t>
            </a:r>
            <a:r>
              <a:rPr lang="en-US" dirty="0">
                <a:solidFill>
                  <a:srgbClr val="FF0000"/>
                </a:solidFill>
              </a:rPr>
              <a:t>Certain unit type dependencies exist and is explained on slide 12.</a:t>
            </a:r>
          </a:p>
          <a:p>
            <a:endParaRPr lang="en-US" dirty="0"/>
          </a:p>
          <a:p>
            <a:r>
              <a:rPr lang="en-US" dirty="0"/>
              <a:t>Notifications can also be created from Server-Side Events in the normal manner except for “Distance in location” an “Location entry and exit” rule for FM units it cannot. MiX units can have notifications for these two events.</a:t>
            </a:r>
          </a:p>
        </p:txBody>
      </p:sp>
      <p:sp>
        <p:nvSpPr>
          <p:cNvPr id="3" name="Text Placeholder 2"/>
          <p:cNvSpPr>
            <a:spLocks noGrp="1"/>
          </p:cNvSpPr>
          <p:nvPr>
            <p:ph type="body" sz="quarter" idx="13"/>
          </p:nvPr>
        </p:nvSpPr>
        <p:spPr/>
        <p:txBody>
          <a:bodyPr/>
          <a:lstStyle/>
          <a:p>
            <a:r>
              <a:rPr lang="en-US" dirty="0"/>
              <a:t>SOLUTION OVERVIEW</a:t>
            </a:r>
          </a:p>
        </p:txBody>
      </p:sp>
      <p:sp>
        <p:nvSpPr>
          <p:cNvPr id="4" name="Slide Number Placeholder 3"/>
          <p:cNvSpPr>
            <a:spLocks noGrp="1"/>
          </p:cNvSpPr>
          <p:nvPr>
            <p:ph type="sldNum" sz="quarter" idx="4"/>
          </p:nvPr>
        </p:nvSpPr>
        <p:spPr/>
        <p:txBody>
          <a:bodyPr/>
          <a:lstStyle/>
          <a:p>
            <a:fld id="{8AA84D3D-87A8-7841-9361-203ABFB3751B}" type="slidenum">
              <a:rPr lang="en-US" smtClean="0"/>
              <a:pPr/>
              <a:t>4</a:t>
            </a:fld>
            <a:endParaRPr lang="en-US" dirty="0"/>
          </a:p>
        </p:txBody>
      </p:sp>
    </p:spTree>
    <p:extLst>
      <p:ext uri="{BB962C8B-B14F-4D97-AF65-F5344CB8AC3E}">
        <p14:creationId xmlns:p14="http://schemas.microsoft.com/office/powerpoint/2010/main" val="3781156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2662" y="1330954"/>
            <a:ext cx="11233150" cy="3938810"/>
          </a:xfrm>
        </p:spPr>
        <p:txBody>
          <a:bodyPr/>
          <a:lstStyle/>
          <a:p>
            <a:pPr marL="0" indent="0">
              <a:buNone/>
            </a:pPr>
            <a:endParaRPr lang="en-US" sz="2000" dirty="0">
              <a:solidFill>
                <a:srgbClr val="FF0000"/>
              </a:solidFill>
            </a:endParaRPr>
          </a:p>
          <a:p>
            <a:r>
              <a:rPr lang="en-US" sz="2000" u="sng" dirty="0"/>
              <a:t>Road Speed Events</a:t>
            </a:r>
            <a:r>
              <a:rPr lang="en-US" sz="2000" dirty="0"/>
              <a:t> (This is for the default event only) This event is not created like the other SSE events but it is also a SSE event.</a:t>
            </a:r>
            <a:br>
              <a:rPr lang="en-US" sz="2000" dirty="0"/>
            </a:br>
            <a:r>
              <a:rPr lang="en-US" sz="2000" dirty="0"/>
              <a:t>Select optional columns for Speed Limit, Measurement Units. This event will display different start and end time, event value, speed limit, duration, measurement unit type. It will not display event location.</a:t>
            </a:r>
          </a:p>
          <a:p>
            <a:r>
              <a:rPr lang="en-US" sz="2000" u="sng" dirty="0"/>
              <a:t>Over speed in location</a:t>
            </a:r>
            <a:r>
              <a:rPr lang="en-US" sz="2000" dirty="0"/>
              <a:t> (This is for default event only) </a:t>
            </a:r>
            <a:r>
              <a:rPr lang="en-US" sz="2000" b="1" dirty="0">
                <a:solidFill>
                  <a:srgbClr val="FF0000"/>
                </a:solidFill>
              </a:rPr>
              <a:t>This is not a SSE event, just for info sake</a:t>
            </a:r>
            <a:r>
              <a:rPr lang="en-US" sz="2000" dirty="0">
                <a:solidFill>
                  <a:srgbClr val="FF0000"/>
                </a:solidFill>
              </a:rPr>
              <a:t>.</a:t>
            </a:r>
            <a:br>
              <a:rPr lang="en-US" sz="2000" dirty="0">
                <a:solidFill>
                  <a:srgbClr val="FF0000"/>
                </a:solidFill>
              </a:rPr>
            </a:br>
            <a:r>
              <a:rPr lang="en-US" sz="2000" dirty="0"/>
              <a:t>Select optional columns for Speed Limit, Event Location, Measurement Units. This event will display different start and end time, event value, speed limit, duration, measurement unit type and event location.</a:t>
            </a:r>
          </a:p>
          <a:p>
            <a:pPr marL="0" indent="0">
              <a:buNone/>
            </a:pPr>
            <a:endParaRPr lang="en-US" sz="2000" dirty="0"/>
          </a:p>
          <a:p>
            <a:pPr marL="0" indent="0">
              <a:buNone/>
            </a:pPr>
            <a:endParaRPr lang="en-US" sz="2000" dirty="0"/>
          </a:p>
        </p:txBody>
      </p:sp>
      <p:sp>
        <p:nvSpPr>
          <p:cNvPr id="3" name="Text Placeholder 2"/>
          <p:cNvSpPr>
            <a:spLocks noGrp="1"/>
          </p:cNvSpPr>
          <p:nvPr>
            <p:ph type="body" sz="quarter" idx="13"/>
          </p:nvPr>
        </p:nvSpPr>
        <p:spPr/>
        <p:txBody>
          <a:bodyPr/>
          <a:lstStyle/>
          <a:p>
            <a:r>
              <a:rPr lang="en-US" dirty="0"/>
              <a:t>EVENT REPORT – which columns to select</a:t>
            </a:r>
          </a:p>
        </p:txBody>
      </p:sp>
      <p:sp>
        <p:nvSpPr>
          <p:cNvPr id="4" name="Slide Number Placeholder 3"/>
          <p:cNvSpPr>
            <a:spLocks noGrp="1"/>
          </p:cNvSpPr>
          <p:nvPr>
            <p:ph type="sldNum" sz="quarter" idx="4"/>
          </p:nvPr>
        </p:nvSpPr>
        <p:spPr/>
        <p:txBody>
          <a:bodyPr/>
          <a:lstStyle/>
          <a:p>
            <a:fld id="{8AA84D3D-87A8-7841-9361-203ABFB3751B}" type="slidenum">
              <a:rPr lang="en-US" smtClean="0"/>
              <a:pPr/>
              <a:t>40</a:t>
            </a:fld>
            <a:endParaRPr lang="en-US" dirty="0"/>
          </a:p>
        </p:txBody>
      </p:sp>
    </p:spTree>
    <p:extLst>
      <p:ext uri="{BB962C8B-B14F-4D97-AF65-F5344CB8AC3E}">
        <p14:creationId xmlns:p14="http://schemas.microsoft.com/office/powerpoint/2010/main" val="2164645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lnSpc>
                <a:spcPct val="150000"/>
              </a:lnSpc>
              <a:buClr>
                <a:srgbClr val="41A336"/>
              </a:buClr>
              <a:buNone/>
            </a:pPr>
            <a:r>
              <a:rPr lang="en-US" sz="2000" dirty="0"/>
              <a:t>Information displayed in Live Tracking and Info Hub includes:</a:t>
            </a:r>
          </a:p>
          <a:p>
            <a:pPr indent="-457200">
              <a:lnSpc>
                <a:spcPct val="150000"/>
              </a:lnSpc>
              <a:buClr>
                <a:srgbClr val="41A336"/>
              </a:buClr>
            </a:pPr>
            <a:r>
              <a:rPr lang="en-US" sz="2000" dirty="0"/>
              <a:t>Date and time of the event </a:t>
            </a:r>
          </a:p>
          <a:p>
            <a:pPr indent="-457200">
              <a:lnSpc>
                <a:spcPct val="150000"/>
              </a:lnSpc>
              <a:buClr>
                <a:srgbClr val="41A336"/>
              </a:buClr>
            </a:pPr>
            <a:r>
              <a:rPr lang="en-US" sz="2000" dirty="0"/>
              <a:t>Location name </a:t>
            </a:r>
          </a:p>
          <a:p>
            <a:pPr indent="-457200">
              <a:lnSpc>
                <a:spcPct val="150000"/>
              </a:lnSpc>
              <a:buClr>
                <a:srgbClr val="41A336"/>
              </a:buClr>
            </a:pPr>
            <a:r>
              <a:rPr lang="en-US" sz="2000" dirty="0"/>
              <a:t>Maximum speed</a:t>
            </a:r>
            <a:endParaRPr lang="en-ZA" sz="2000" kern="0" dirty="0">
              <a:solidFill>
                <a:sysClr val="windowText" lastClr="000000"/>
              </a:solidFill>
            </a:endParaRPr>
          </a:p>
          <a:p>
            <a:pPr marL="0" indent="0">
              <a:buNone/>
            </a:pPr>
            <a:endParaRPr lang="en-US" dirty="0"/>
          </a:p>
        </p:txBody>
      </p:sp>
      <p:sp>
        <p:nvSpPr>
          <p:cNvPr id="3" name="Text Placeholder 2"/>
          <p:cNvSpPr>
            <a:spLocks noGrp="1"/>
          </p:cNvSpPr>
          <p:nvPr>
            <p:ph type="body" sz="quarter" idx="13"/>
          </p:nvPr>
        </p:nvSpPr>
        <p:spPr/>
        <p:txBody>
          <a:bodyPr/>
          <a:lstStyle/>
          <a:p>
            <a:r>
              <a:rPr lang="en-US" dirty="0"/>
              <a:t>LIVE TRACKING &amp; INFO HUB</a:t>
            </a:r>
          </a:p>
        </p:txBody>
      </p:sp>
      <p:sp>
        <p:nvSpPr>
          <p:cNvPr id="4" name="Slide Number Placeholder 3"/>
          <p:cNvSpPr>
            <a:spLocks noGrp="1"/>
          </p:cNvSpPr>
          <p:nvPr>
            <p:ph type="sldNum" sz="quarter" idx="4"/>
          </p:nvPr>
        </p:nvSpPr>
        <p:spPr/>
        <p:txBody>
          <a:bodyPr/>
          <a:lstStyle/>
          <a:p>
            <a:fld id="{8AA84D3D-87A8-7841-9361-203ABFB3751B}" type="slidenum">
              <a:rPr lang="en-US" smtClean="0"/>
              <a:pPr/>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885" y="2276872"/>
            <a:ext cx="4973103" cy="3507599"/>
          </a:xfrm>
          <a:prstGeom prst="rect">
            <a:avLst/>
          </a:prstGeom>
        </p:spPr>
      </p:pic>
    </p:spTree>
    <p:extLst>
      <p:ext uri="{BB962C8B-B14F-4D97-AF65-F5344CB8AC3E}">
        <p14:creationId xmlns:p14="http://schemas.microsoft.com/office/powerpoint/2010/main" val="3202020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indent="-457200">
              <a:lnSpc>
                <a:spcPct val="150000"/>
              </a:lnSpc>
              <a:buClr>
                <a:srgbClr val="41A336"/>
              </a:buClr>
            </a:pPr>
            <a:r>
              <a:rPr lang="en-US" sz="2000" dirty="0"/>
              <a:t>Notifications can be set up using the new Notifications module in DynaMiX.</a:t>
            </a:r>
          </a:p>
          <a:p>
            <a:pPr indent="-457200">
              <a:lnSpc>
                <a:spcPct val="150000"/>
              </a:lnSpc>
              <a:buClr>
                <a:srgbClr val="41A336"/>
              </a:buClr>
            </a:pPr>
            <a:r>
              <a:rPr lang="en-US" sz="2000" dirty="0"/>
              <a:t>SMS and Email Notifications can be set up (Some environments do not support SMS, please 	consult with your RSO and remember SMS incurs cost).</a:t>
            </a:r>
          </a:p>
          <a:p>
            <a:pPr marL="0" indent="0">
              <a:buNone/>
            </a:pPr>
            <a:endParaRPr lang="en-US" sz="2000" dirty="0"/>
          </a:p>
        </p:txBody>
      </p:sp>
      <p:sp>
        <p:nvSpPr>
          <p:cNvPr id="3" name="Text Placeholder 2"/>
          <p:cNvSpPr>
            <a:spLocks noGrp="1"/>
          </p:cNvSpPr>
          <p:nvPr>
            <p:ph type="body" sz="quarter" idx="13"/>
          </p:nvPr>
        </p:nvSpPr>
        <p:spPr/>
        <p:txBody>
          <a:bodyPr/>
          <a:lstStyle/>
          <a:p>
            <a:r>
              <a:rPr lang="en-US" dirty="0"/>
              <a:t>NOTIFICATIONS</a:t>
            </a:r>
          </a:p>
        </p:txBody>
      </p:sp>
      <p:sp>
        <p:nvSpPr>
          <p:cNvPr id="4" name="Slide Number Placeholder 3"/>
          <p:cNvSpPr>
            <a:spLocks noGrp="1"/>
          </p:cNvSpPr>
          <p:nvPr>
            <p:ph type="sldNum" sz="quarter" idx="4"/>
          </p:nvPr>
        </p:nvSpPr>
        <p:spPr/>
        <p:txBody>
          <a:bodyPr/>
          <a:lstStyle/>
          <a:p>
            <a:fld id="{8AA84D3D-87A8-7841-9361-203ABFB3751B}"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3587477" y="3284984"/>
            <a:ext cx="7995891" cy="2504306"/>
          </a:xfrm>
          <a:prstGeom prst="rect">
            <a:avLst/>
          </a:prstGeom>
        </p:spPr>
      </p:pic>
    </p:spTree>
    <p:extLst>
      <p:ext uri="{BB962C8B-B14F-4D97-AF65-F5344CB8AC3E}">
        <p14:creationId xmlns:p14="http://schemas.microsoft.com/office/powerpoint/2010/main" val="3148048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indent="-457200">
              <a:lnSpc>
                <a:spcPct val="150000"/>
              </a:lnSpc>
              <a:buClr>
                <a:srgbClr val="41A336"/>
              </a:buClr>
            </a:pPr>
            <a:r>
              <a:rPr lang="en-ZA" sz="2000" dirty="0"/>
              <a:t>How do I remove/delete a SSE?</a:t>
            </a:r>
            <a:endParaRPr lang="en-US" sz="2000" dirty="0"/>
          </a:p>
          <a:p>
            <a:pPr marL="0" indent="0">
              <a:lnSpc>
                <a:spcPct val="150000"/>
              </a:lnSpc>
              <a:buClr>
                <a:srgbClr val="41A336"/>
              </a:buClr>
              <a:buNone/>
            </a:pPr>
            <a:r>
              <a:rPr lang="en-ZA" sz="2000" dirty="0"/>
              <a:t>When trying to remove an event and you see this message:</a:t>
            </a:r>
          </a:p>
          <a:p>
            <a:pPr marL="0" indent="0">
              <a:lnSpc>
                <a:spcPct val="150000"/>
              </a:lnSpc>
              <a:buClr>
                <a:srgbClr val="41A336"/>
              </a:buClr>
              <a:buNone/>
            </a:pPr>
            <a:r>
              <a:rPr lang="en-ZA" sz="2000" dirty="0"/>
              <a:t>It means that because of historical info recorded the event</a:t>
            </a:r>
          </a:p>
          <a:p>
            <a:pPr marL="0" indent="0">
              <a:lnSpc>
                <a:spcPct val="150000"/>
              </a:lnSpc>
              <a:buClr>
                <a:srgbClr val="41A336"/>
              </a:buClr>
              <a:buNone/>
            </a:pPr>
            <a:r>
              <a:rPr lang="en-ZA" sz="2000" dirty="0"/>
              <a:t>cannot be removed. In order to make it inactive you can </a:t>
            </a:r>
          </a:p>
          <a:p>
            <a:pPr marL="0" indent="0">
              <a:lnSpc>
                <a:spcPct val="150000"/>
              </a:lnSpc>
              <a:buClr>
                <a:srgbClr val="41A336"/>
              </a:buClr>
              <a:buNone/>
            </a:pPr>
            <a:r>
              <a:rPr lang="en-ZA" sz="2000" dirty="0"/>
              <a:t>amend the expiry date which will move the event into the</a:t>
            </a:r>
          </a:p>
          <a:p>
            <a:pPr marL="0" indent="0">
              <a:lnSpc>
                <a:spcPct val="150000"/>
              </a:lnSpc>
              <a:buClr>
                <a:srgbClr val="41A336"/>
              </a:buClr>
              <a:buNone/>
            </a:pPr>
            <a:r>
              <a:rPr lang="en-ZA" sz="2000" dirty="0"/>
              <a:t>Inactive state and it will no longer generate.</a:t>
            </a:r>
          </a:p>
        </p:txBody>
      </p:sp>
      <p:sp>
        <p:nvSpPr>
          <p:cNvPr id="3" name="Text Placeholder 2"/>
          <p:cNvSpPr>
            <a:spLocks noGrp="1"/>
          </p:cNvSpPr>
          <p:nvPr>
            <p:ph type="body" sz="quarter" idx="13"/>
          </p:nvPr>
        </p:nvSpPr>
        <p:spPr/>
        <p:txBody>
          <a:bodyPr/>
          <a:lstStyle/>
          <a:p>
            <a:r>
              <a:rPr lang="en-ZA" dirty="0"/>
              <a:t>FAQ</a:t>
            </a:r>
            <a:endParaRPr lang="en-US" dirty="0"/>
          </a:p>
        </p:txBody>
      </p:sp>
      <p:sp>
        <p:nvSpPr>
          <p:cNvPr id="4" name="Slide Number Placeholder 3"/>
          <p:cNvSpPr>
            <a:spLocks noGrp="1"/>
          </p:cNvSpPr>
          <p:nvPr>
            <p:ph type="sldNum" sz="quarter" idx="4"/>
          </p:nvPr>
        </p:nvSpPr>
        <p:spPr/>
        <p:txBody>
          <a:bodyPr/>
          <a:lstStyle/>
          <a:p>
            <a:fld id="{8AA84D3D-87A8-7841-9361-203ABFB3751B}" type="slidenum">
              <a:rPr lang="en-US" smtClean="0"/>
              <a:pPr/>
              <a:t>43</a:t>
            </a:fld>
            <a:endParaRPr lang="en-US" dirty="0"/>
          </a:p>
        </p:txBody>
      </p:sp>
      <p:pic>
        <p:nvPicPr>
          <p:cNvPr id="6" name="Picture 5"/>
          <p:cNvPicPr>
            <a:picLocks noChangeAspect="1"/>
          </p:cNvPicPr>
          <p:nvPr/>
        </p:nvPicPr>
        <p:blipFill>
          <a:blip r:embed="rId2"/>
          <a:stretch>
            <a:fillRect/>
          </a:stretch>
        </p:blipFill>
        <p:spPr>
          <a:xfrm>
            <a:off x="7306989" y="1722438"/>
            <a:ext cx="3943350" cy="2143125"/>
          </a:xfrm>
          <a:prstGeom prst="rect">
            <a:avLst/>
          </a:prstGeom>
        </p:spPr>
      </p:pic>
    </p:spTree>
    <p:extLst>
      <p:ext uri="{BB962C8B-B14F-4D97-AF65-F5344CB8AC3E}">
        <p14:creationId xmlns:p14="http://schemas.microsoft.com/office/powerpoint/2010/main" val="2448036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300392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WHAT HAPPENS? (FM UNITS)</a:t>
            </a:r>
          </a:p>
        </p:txBody>
      </p:sp>
      <p:sp>
        <p:nvSpPr>
          <p:cNvPr id="4" name="Slide Number Placeholder 3"/>
          <p:cNvSpPr>
            <a:spLocks noGrp="1"/>
          </p:cNvSpPr>
          <p:nvPr>
            <p:ph type="sldNum" sz="quarter" idx="4"/>
          </p:nvPr>
        </p:nvSpPr>
        <p:spPr/>
        <p:txBody>
          <a:bodyPr/>
          <a:lstStyle/>
          <a:p>
            <a:fld id="{8AA84D3D-87A8-7841-9361-203ABFB3751B}" type="slidenum">
              <a:rPr lang="en-US" smtClean="0"/>
              <a:pPr/>
              <a:t>5</a:t>
            </a:fld>
            <a:endParaRPr lang="en-US" dirty="0"/>
          </a:p>
        </p:txBody>
      </p:sp>
      <p:pic>
        <p:nvPicPr>
          <p:cNvPr id="5" name="Picture 4" descr="FM3xxi.pn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42254" y="3068960"/>
            <a:ext cx="1647919" cy="12927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173" y="1676216"/>
            <a:ext cx="9606502" cy="3803589"/>
          </a:xfrm>
          <a:prstGeom prst="rect">
            <a:avLst/>
          </a:prstGeom>
        </p:spPr>
      </p:pic>
    </p:spTree>
    <p:extLst>
      <p:ext uri="{BB962C8B-B14F-4D97-AF65-F5344CB8AC3E}">
        <p14:creationId xmlns:p14="http://schemas.microsoft.com/office/powerpoint/2010/main" val="266597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WHAT HAPPENS? (MiX2000/4000/6000 UNITS)</a:t>
            </a:r>
          </a:p>
        </p:txBody>
      </p:sp>
      <p:sp>
        <p:nvSpPr>
          <p:cNvPr id="4" name="Slide Number Placeholder 3"/>
          <p:cNvSpPr>
            <a:spLocks noGrp="1"/>
          </p:cNvSpPr>
          <p:nvPr>
            <p:ph type="sldNum" sz="quarter" idx="4"/>
          </p:nvPr>
        </p:nvSpPr>
        <p:spPr/>
        <p:txBody>
          <a:bodyPr/>
          <a:lstStyle/>
          <a:p>
            <a:fld id="{8AA84D3D-87A8-7841-9361-203ABFB3751B}" type="slidenum">
              <a:rPr lang="en-US" smtClean="0"/>
              <a:pPr/>
              <a:t>6</a:t>
            </a:fld>
            <a:endParaRPr lang="en-US" dirty="0"/>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173" y="1800248"/>
            <a:ext cx="9606502" cy="3590247"/>
          </a:xfrm>
          <a:prstGeom prst="rect">
            <a:avLst/>
          </a:prstGeom>
        </p:spPr>
      </p:pic>
      <p:pic>
        <p:nvPicPr>
          <p:cNvPr id="35" name="Picture 34" descr="FM3xxi.pn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42254" y="3068960"/>
            <a:ext cx="1647919" cy="1292737"/>
          </a:xfrm>
          <a:prstGeom prst="rect">
            <a:avLst/>
          </a:prstGeom>
        </p:spPr>
      </p:pic>
      <p:sp>
        <p:nvSpPr>
          <p:cNvPr id="2" name="TextBox 1"/>
          <p:cNvSpPr txBox="1"/>
          <p:nvPr/>
        </p:nvSpPr>
        <p:spPr>
          <a:xfrm>
            <a:off x="2986509" y="2420888"/>
            <a:ext cx="504056" cy="43204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8403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408488" y="4658373"/>
            <a:ext cx="3652830" cy="565945"/>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Callout 19"/>
          <p:cNvSpPr/>
          <p:nvPr/>
        </p:nvSpPr>
        <p:spPr>
          <a:xfrm>
            <a:off x="1531120" y="3624250"/>
            <a:ext cx="3480902" cy="914400"/>
          </a:xfrm>
          <a:prstGeom prst="downArrowCallou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Callout 18"/>
          <p:cNvSpPr/>
          <p:nvPr/>
        </p:nvSpPr>
        <p:spPr>
          <a:xfrm>
            <a:off x="669486" y="2590127"/>
            <a:ext cx="2602085" cy="914400"/>
          </a:xfrm>
          <a:prstGeom prst="downArrowCallou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Callout 17"/>
          <p:cNvSpPr/>
          <p:nvPr/>
        </p:nvSpPr>
        <p:spPr>
          <a:xfrm>
            <a:off x="32816" y="1524771"/>
            <a:ext cx="2602085" cy="914400"/>
          </a:xfrm>
          <a:prstGeom prst="downArrowCallou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3"/>
          </p:nvPr>
        </p:nvSpPr>
        <p:spPr/>
        <p:txBody>
          <a:bodyPr/>
          <a:lstStyle/>
          <a:p>
            <a:r>
              <a:rPr lang="en-US" dirty="0"/>
              <a:t>WHAT NEEDS TO BE IN PLACE?</a:t>
            </a:r>
          </a:p>
        </p:txBody>
      </p:sp>
      <p:sp>
        <p:nvSpPr>
          <p:cNvPr id="4" name="Slide Number Placeholder 3"/>
          <p:cNvSpPr>
            <a:spLocks noGrp="1"/>
          </p:cNvSpPr>
          <p:nvPr>
            <p:ph type="sldNum" sz="quarter" idx="4"/>
          </p:nvPr>
        </p:nvSpPr>
        <p:spPr/>
        <p:txBody>
          <a:bodyPr/>
          <a:lstStyle/>
          <a:p>
            <a:fld id="{8AA84D3D-87A8-7841-9361-203ABFB3751B}" type="slidenum">
              <a:rPr lang="en-US" smtClean="0"/>
              <a:pPr/>
              <a:t>7</a:t>
            </a:fld>
            <a:endParaRPr lang="en-US" dirty="0"/>
          </a:p>
        </p:txBody>
      </p:sp>
      <p:sp>
        <p:nvSpPr>
          <p:cNvPr id="5" name="TextBox 4"/>
          <p:cNvSpPr txBox="1"/>
          <p:nvPr/>
        </p:nvSpPr>
        <p:spPr>
          <a:xfrm>
            <a:off x="-32099" y="1612639"/>
            <a:ext cx="26670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1. Lightning: Positions</a:t>
            </a:r>
          </a:p>
        </p:txBody>
      </p:sp>
      <p:sp>
        <p:nvSpPr>
          <p:cNvPr id="6" name="TextBox 5"/>
          <p:cNvSpPr txBox="1"/>
          <p:nvPr/>
        </p:nvSpPr>
        <p:spPr>
          <a:xfrm>
            <a:off x="538237" y="2716837"/>
            <a:ext cx="26670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2. Lightning: Locations</a:t>
            </a:r>
          </a:p>
        </p:txBody>
      </p:sp>
      <p:sp>
        <p:nvSpPr>
          <p:cNvPr id="7" name="TextBox 6"/>
          <p:cNvSpPr txBox="1"/>
          <p:nvPr/>
        </p:nvSpPr>
        <p:spPr>
          <a:xfrm>
            <a:off x="2291708" y="4757777"/>
            <a:ext cx="37719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4. Server-side Events permissions</a:t>
            </a:r>
          </a:p>
        </p:txBody>
      </p:sp>
      <p:sp>
        <p:nvSpPr>
          <p:cNvPr id="8" name="TextBox 7"/>
          <p:cNvSpPr txBox="1"/>
          <p:nvPr/>
        </p:nvSpPr>
        <p:spPr>
          <a:xfrm>
            <a:off x="1363215" y="3701140"/>
            <a:ext cx="36957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3. DynaMiX Notification Module</a:t>
            </a:r>
          </a:p>
        </p:txBody>
      </p:sp>
      <p:sp>
        <p:nvSpPr>
          <p:cNvPr id="9" name="TextBox 8"/>
          <p:cNvSpPr txBox="1"/>
          <p:nvPr/>
        </p:nvSpPr>
        <p:spPr>
          <a:xfrm>
            <a:off x="2478992" y="1530912"/>
            <a:ext cx="557334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SSE engine is fed by positions from the Lightning position store</a:t>
            </a:r>
          </a:p>
        </p:txBody>
      </p:sp>
      <p:sp>
        <p:nvSpPr>
          <p:cNvPr id="10" name="TextBox 9"/>
          <p:cNvSpPr txBox="1"/>
          <p:nvPr/>
        </p:nvSpPr>
        <p:spPr>
          <a:xfrm>
            <a:off x="3232769" y="2568711"/>
            <a:ext cx="724571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SSE engine uses locations stored in the Lightning location store for location based events</a:t>
            </a:r>
          </a:p>
        </p:txBody>
      </p:sp>
      <p:sp>
        <p:nvSpPr>
          <p:cNvPr id="11" name="TextBox 10"/>
          <p:cNvSpPr txBox="1"/>
          <p:nvPr/>
        </p:nvSpPr>
        <p:spPr>
          <a:xfrm>
            <a:off x="4923858" y="3606510"/>
            <a:ext cx="557334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Notifications can be created via the DynaMIX Notifications module</a:t>
            </a:r>
          </a:p>
        </p:txBody>
      </p:sp>
      <p:sp>
        <p:nvSpPr>
          <p:cNvPr id="12" name="TextBox 11"/>
          <p:cNvSpPr txBox="1"/>
          <p:nvPr/>
        </p:nvSpPr>
        <p:spPr>
          <a:xfrm>
            <a:off x="6042765" y="4577987"/>
            <a:ext cx="5486479"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User permissions are required to see the Server-side event module</a:t>
            </a:r>
          </a:p>
        </p:txBody>
      </p:sp>
    </p:spTree>
    <p:extLst>
      <p:ext uri="{BB962C8B-B14F-4D97-AF65-F5344CB8AC3E}">
        <p14:creationId xmlns:p14="http://schemas.microsoft.com/office/powerpoint/2010/main" val="371152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9547" y="1285376"/>
            <a:ext cx="11877674" cy="4776907"/>
          </a:xfrm>
        </p:spPr>
        <p:txBody>
          <a:bodyPr/>
          <a:lstStyle/>
          <a:p>
            <a:pPr marL="0" lvl="0" indent="-457200">
              <a:lnSpc>
                <a:spcPct val="150000"/>
              </a:lnSpc>
              <a:spcBef>
                <a:spcPts val="0"/>
              </a:spcBef>
              <a:buClr>
                <a:srgbClr val="41A336"/>
              </a:buClr>
              <a:buSzTx/>
            </a:pPr>
            <a:r>
              <a:rPr lang="en-US" sz="2000" dirty="0">
                <a:solidFill>
                  <a:prstClr val="black"/>
                </a:solidFill>
              </a:rPr>
              <a:t>Where speed limit data is stored on the on board computer </a:t>
            </a:r>
            <a:r>
              <a:rPr lang="en-US" sz="2000" kern="0" dirty="0">
                <a:solidFill>
                  <a:sysClr val="windowText" lastClr="000000"/>
                </a:solidFill>
              </a:rPr>
              <a:t>over speeding events can be 	generated 	by the on-board computer IN REAL TIME. </a:t>
            </a:r>
          </a:p>
          <a:p>
            <a:pPr marL="0" lvl="0" indent="-457200">
              <a:lnSpc>
                <a:spcPct val="150000"/>
              </a:lnSpc>
              <a:spcBef>
                <a:spcPts val="0"/>
              </a:spcBef>
              <a:buClr>
                <a:srgbClr val="41A336"/>
              </a:buClr>
              <a:buSzTx/>
            </a:pPr>
            <a:r>
              <a:rPr lang="en-US" sz="2000" kern="0" dirty="0">
                <a:solidFill>
                  <a:sysClr val="windowText" lastClr="000000"/>
                </a:solidFill>
              </a:rPr>
              <a:t>These real time events can be used to alert the driver in cab of the violation immediately.</a:t>
            </a:r>
          </a:p>
          <a:p>
            <a:pPr marL="0" lvl="0" indent="-457200">
              <a:lnSpc>
                <a:spcPct val="150000"/>
              </a:lnSpc>
              <a:spcBef>
                <a:spcPts val="0"/>
              </a:spcBef>
              <a:buClr>
                <a:srgbClr val="41A336"/>
              </a:buClr>
              <a:buSzTx/>
            </a:pPr>
            <a:r>
              <a:rPr lang="en-US" sz="2000" kern="0" dirty="0">
                <a:solidFill>
                  <a:sysClr val="windowText" lastClr="000000"/>
                </a:solidFill>
              </a:rPr>
              <a:t>These can be detailed events with accurate durations available for event and scoring 	reporting.</a:t>
            </a:r>
          </a:p>
          <a:p>
            <a:pPr marL="0" lvl="0" indent="-457200">
              <a:lnSpc>
                <a:spcPct val="150000"/>
              </a:lnSpc>
              <a:spcBef>
                <a:spcPts val="0"/>
              </a:spcBef>
              <a:buClr>
                <a:srgbClr val="41A336"/>
              </a:buClr>
              <a:buSzTx/>
            </a:pPr>
            <a:r>
              <a:rPr lang="en-US" sz="2000" b="1" kern="0" dirty="0">
                <a:solidFill>
                  <a:sysClr val="windowText" lastClr="000000"/>
                </a:solidFill>
              </a:rPr>
              <a:t>HOWEVER</a:t>
            </a:r>
            <a:r>
              <a:rPr lang="en-US" sz="2000" kern="0" dirty="0">
                <a:solidFill>
                  <a:sysClr val="windowText" lastClr="000000"/>
                </a:solidFill>
              </a:rPr>
              <a:t> - Events generated on the server cannot be used to alert drivers immediately. </a:t>
            </a:r>
          </a:p>
          <a:p>
            <a:pPr marL="0" indent="-457200">
              <a:lnSpc>
                <a:spcPct val="150000"/>
              </a:lnSpc>
              <a:spcBef>
                <a:spcPts val="0"/>
              </a:spcBef>
              <a:buClr>
                <a:srgbClr val="41A336"/>
              </a:buClr>
              <a:buSzTx/>
            </a:pPr>
            <a:r>
              <a:rPr lang="en-US" sz="2000" kern="0" dirty="0">
                <a:solidFill>
                  <a:sysClr val="windowText" lastClr="000000"/>
                </a:solidFill>
              </a:rPr>
              <a:t>Events generated on the server are limited to the resolution of the AVL frequency which is 	defined in the </a:t>
            </a:r>
            <a:r>
              <a:rPr lang="en-US" sz="2000" kern="0" dirty="0" err="1">
                <a:solidFill>
                  <a:sysClr val="windowText" lastClr="000000"/>
                </a:solidFill>
              </a:rPr>
              <a:t>config</a:t>
            </a:r>
            <a:r>
              <a:rPr lang="en-US" sz="2000" kern="0" dirty="0">
                <a:solidFill>
                  <a:sysClr val="windowText" lastClr="000000"/>
                </a:solidFill>
              </a:rPr>
              <a:t>. </a:t>
            </a:r>
          </a:p>
          <a:p>
            <a:pPr marL="0" indent="-457200">
              <a:lnSpc>
                <a:spcPct val="150000"/>
              </a:lnSpc>
              <a:spcBef>
                <a:spcPts val="0"/>
              </a:spcBef>
              <a:buClr>
                <a:srgbClr val="41A336"/>
              </a:buClr>
              <a:buSzTx/>
            </a:pPr>
            <a:r>
              <a:rPr lang="en-ZA" sz="2000" b="1" kern="0" dirty="0">
                <a:solidFill>
                  <a:sysClr val="windowText" lastClr="000000"/>
                </a:solidFill>
              </a:rPr>
              <a:t>Users with site level access cannot create or edit server-side events </a:t>
            </a:r>
            <a:r>
              <a:rPr lang="en-ZA" sz="2000" kern="0" dirty="0">
                <a:solidFill>
                  <a:sysClr val="windowText" lastClr="000000"/>
                </a:solidFill>
              </a:rPr>
              <a:t>just as the case with 	other events in our system.</a:t>
            </a:r>
          </a:p>
          <a:p>
            <a:pPr marL="0" lvl="0" indent="-457200">
              <a:lnSpc>
                <a:spcPct val="150000"/>
              </a:lnSpc>
              <a:spcBef>
                <a:spcPts val="0"/>
              </a:spcBef>
              <a:buClr>
                <a:srgbClr val="41A336"/>
              </a:buClr>
              <a:buSzTx/>
            </a:pPr>
            <a:endParaRPr lang="en-US" dirty="0"/>
          </a:p>
        </p:txBody>
      </p:sp>
      <p:sp>
        <p:nvSpPr>
          <p:cNvPr id="3" name="Text Placeholder 2"/>
          <p:cNvSpPr>
            <a:spLocks noGrp="1"/>
          </p:cNvSpPr>
          <p:nvPr>
            <p:ph type="body" sz="quarter" idx="13"/>
          </p:nvPr>
        </p:nvSpPr>
        <p:spPr>
          <a:xfrm>
            <a:off x="318434" y="273824"/>
            <a:ext cx="11161712" cy="849275"/>
          </a:xfrm>
        </p:spPr>
        <p:txBody>
          <a:bodyPr/>
          <a:lstStyle/>
          <a:p>
            <a:r>
              <a:rPr lang="en-US" dirty="0"/>
              <a:t>WHAT IS THE USE CASE BOUNDARIES?</a:t>
            </a:r>
          </a:p>
        </p:txBody>
      </p:sp>
      <p:sp>
        <p:nvSpPr>
          <p:cNvPr id="4" name="Slide Number Placeholder 3"/>
          <p:cNvSpPr>
            <a:spLocks noGrp="1"/>
          </p:cNvSpPr>
          <p:nvPr>
            <p:ph type="sldNum" sz="quarter" idx="4"/>
          </p:nvPr>
        </p:nvSpPr>
        <p:spPr/>
        <p:txBody>
          <a:bodyPr/>
          <a:lstStyle/>
          <a:p>
            <a:fld id="{8AA84D3D-87A8-7841-9361-203ABFB3751B}" type="slidenum">
              <a:rPr lang="en-US" smtClean="0"/>
              <a:pPr/>
              <a:t>8</a:t>
            </a:fld>
            <a:endParaRPr lang="en-US" dirty="0"/>
          </a:p>
        </p:txBody>
      </p:sp>
    </p:spTree>
    <p:extLst>
      <p:ext uri="{BB962C8B-B14F-4D97-AF65-F5344CB8AC3E}">
        <p14:creationId xmlns:p14="http://schemas.microsoft.com/office/powerpoint/2010/main" val="167871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63525" y="1318680"/>
            <a:ext cx="11233150" cy="4776907"/>
          </a:xfrm>
        </p:spPr>
        <p:txBody>
          <a:bodyPr/>
          <a:lstStyle/>
          <a:p>
            <a:pPr marL="0" lvl="0" indent="-457200">
              <a:lnSpc>
                <a:spcPct val="150000"/>
              </a:lnSpc>
              <a:spcBef>
                <a:spcPts val="0"/>
              </a:spcBef>
              <a:buClr>
                <a:srgbClr val="41A336"/>
              </a:buClr>
              <a:buSzTx/>
            </a:pPr>
            <a:r>
              <a:rPr lang="en-US" sz="2000" dirty="0"/>
              <a:t>Regarding the </a:t>
            </a:r>
            <a:r>
              <a:rPr lang="en-US" sz="2000" b="1" dirty="0"/>
              <a:t>Distance in Location Event </a:t>
            </a:r>
            <a:r>
              <a:rPr lang="en-US" sz="2000" dirty="0"/>
              <a:t>- Because we do not have the odometer in the 	AVLs in general, the distance is calculated based on passive positions only. This event is 	therefore viewable in historical tracking, timeline and reports for FM’s and MiX units and NOT 	in live tracking, info hub or notifications for FM units. It should be noted to users that this 	method also makes use of a straight line calculation (as the crow flies) between points and 	might not provide 100% exact distance if the road within the location is full of turns and curves. 	In general distance should be seen as an approximate. See slide 20 for graphical explanation.</a:t>
            </a:r>
          </a:p>
          <a:p>
            <a:pPr marL="0" lvl="0" indent="-457200">
              <a:lnSpc>
                <a:spcPct val="150000"/>
              </a:lnSpc>
              <a:spcBef>
                <a:spcPts val="0"/>
              </a:spcBef>
              <a:buClr>
                <a:srgbClr val="41A336"/>
              </a:buClr>
              <a:buSzTx/>
            </a:pPr>
            <a:endParaRPr lang="en-US" sz="2000" dirty="0"/>
          </a:p>
        </p:txBody>
      </p:sp>
      <p:sp>
        <p:nvSpPr>
          <p:cNvPr id="3" name="Text Placeholder 2"/>
          <p:cNvSpPr>
            <a:spLocks noGrp="1"/>
          </p:cNvSpPr>
          <p:nvPr>
            <p:ph type="body" sz="quarter" idx="13"/>
          </p:nvPr>
        </p:nvSpPr>
        <p:spPr/>
        <p:txBody>
          <a:bodyPr/>
          <a:lstStyle/>
          <a:p>
            <a:r>
              <a:rPr lang="en-US" dirty="0"/>
              <a:t>WHAT IS THE USE CASE BOUNDARIES?</a:t>
            </a:r>
          </a:p>
        </p:txBody>
      </p:sp>
      <p:sp>
        <p:nvSpPr>
          <p:cNvPr id="4" name="Slide Number Placeholder 3"/>
          <p:cNvSpPr>
            <a:spLocks noGrp="1"/>
          </p:cNvSpPr>
          <p:nvPr>
            <p:ph type="sldNum" sz="quarter" idx="4"/>
          </p:nvPr>
        </p:nvSpPr>
        <p:spPr/>
        <p:txBody>
          <a:bodyPr/>
          <a:lstStyle/>
          <a:p>
            <a:fld id="{8AA84D3D-87A8-7841-9361-203ABFB3751B}" type="slidenum">
              <a:rPr lang="en-US" smtClean="0"/>
              <a:pPr/>
              <a:t>9</a:t>
            </a:fld>
            <a:endParaRPr lang="en-US" dirty="0"/>
          </a:p>
        </p:txBody>
      </p:sp>
    </p:spTree>
    <p:extLst>
      <p:ext uri="{BB962C8B-B14F-4D97-AF65-F5344CB8AC3E}">
        <p14:creationId xmlns:p14="http://schemas.microsoft.com/office/powerpoint/2010/main" val="9601812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8E5034B5E2A042B6C0B9941F885E94" ma:contentTypeVersion="15" ma:contentTypeDescription="Create a new document." ma:contentTypeScope="" ma:versionID="aa90272c2ffb7e5be598828f0f48c480">
  <xsd:schema xmlns:xsd="http://www.w3.org/2001/XMLSchema" xmlns:xs="http://www.w3.org/2001/XMLSchema" xmlns:p="http://schemas.microsoft.com/office/2006/metadata/properties" xmlns:ns3="d21159eb-8b10-47aa-8e0a-b35ca91dc9ae" xmlns:ns4="b5b8ba86-4405-4a13-a5f9-0864d085ac2d" targetNamespace="http://schemas.microsoft.com/office/2006/metadata/properties" ma:root="true" ma:fieldsID="ec0433836eba5e6d2412765b38974653" ns3:_="" ns4:_="">
    <xsd:import namespace="d21159eb-8b10-47aa-8e0a-b35ca91dc9ae"/>
    <xsd:import namespace="b5b8ba86-4405-4a13-a5f9-0864d085ac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59eb-8b10-47aa-8e0a-b35ca91dc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b8ba86-4405-4a13-a5f9-0864d085a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5b8ba86-4405-4a13-a5f9-0864d085ac2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C9BA18-9DEF-433A-83D6-6B56D983B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159eb-8b10-47aa-8e0a-b35ca91dc9ae"/>
    <ds:schemaRef ds:uri="b5b8ba86-4405-4a13-a5f9-0864d085a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BCEDDF-DC6F-40B6-909A-5C64E6050340}">
  <ds:schemaRefs>
    <ds:schemaRef ds:uri="d21159eb-8b10-47aa-8e0a-b35ca91dc9ae"/>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b5b8ba86-4405-4a13-a5f9-0864d085ac2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EFE49EB-87B5-4AC9-80EA-27F89CC54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4768</Words>
  <Application>Microsoft Office PowerPoint</Application>
  <PresentationFormat>Custom</PresentationFormat>
  <Paragraphs>449</Paragraphs>
  <Slides>44</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-apple-system</vt:lpstr>
      <vt:lpstr>Arail</vt:lpstr>
      <vt:lpstr>Arial</vt:lpstr>
      <vt:lpstr>Calibri</vt:lpstr>
      <vt:lpstr>Century Gothic</vt:lpstr>
      <vt:lpstr>Segoe UI</vt:lpstr>
      <vt:lpstr>Wingdings</vt:lpstr>
      <vt:lpstr>1_Custom Design</vt:lpstr>
      <vt:lpstr>Custom Design</vt:lpstr>
      <vt:lpstr>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Admin</dc:creator>
  <cp:lastModifiedBy>Erika Schoeman</cp:lastModifiedBy>
  <cp:revision>354</cp:revision>
  <cp:lastPrinted>2019-11-25T10:12:29Z</cp:lastPrinted>
  <dcterms:created xsi:type="dcterms:W3CDTF">2015-12-02T06:39:48Z</dcterms:created>
  <dcterms:modified xsi:type="dcterms:W3CDTF">2024-05-21T11:29:46Z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0x010100AA8E5034B5E2A042B6C0B9941F885E94</vt:lpwstr>
  </property>
</Properties>
</file>